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6"/>
  </p:notesMasterIdLst>
  <p:sldIdLst>
    <p:sldId id="256" r:id="rId2"/>
    <p:sldId id="271" r:id="rId3"/>
    <p:sldId id="311" r:id="rId4"/>
    <p:sldId id="312" r:id="rId5"/>
    <p:sldId id="313" r:id="rId6"/>
    <p:sldId id="315" r:id="rId7"/>
    <p:sldId id="316" r:id="rId8"/>
    <p:sldId id="317" r:id="rId9"/>
    <p:sldId id="318" r:id="rId10"/>
    <p:sldId id="310" r:id="rId11"/>
    <p:sldId id="308" r:id="rId12"/>
    <p:sldId id="309" r:id="rId13"/>
    <p:sldId id="307" r:id="rId14"/>
    <p:sldId id="258" r:id="rId15"/>
    <p:sldId id="264" r:id="rId16"/>
    <p:sldId id="262" r:id="rId17"/>
    <p:sldId id="272" r:id="rId18"/>
    <p:sldId id="273" r:id="rId19"/>
    <p:sldId id="276" r:id="rId20"/>
    <p:sldId id="274" r:id="rId21"/>
    <p:sldId id="277" r:id="rId22"/>
    <p:sldId id="278" r:id="rId23"/>
    <p:sldId id="270" r:id="rId24"/>
    <p:sldId id="265" r:id="rId25"/>
    <p:sldId id="266" r:id="rId26"/>
    <p:sldId id="267" r:id="rId27"/>
    <p:sldId id="26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Không có Kiểu, Lưới Bảng">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98" autoAdjust="0"/>
    <p:restoredTop sz="94662" autoAdjust="0"/>
  </p:normalViewPr>
  <p:slideViewPr>
    <p:cSldViewPr snapToGrid="0">
      <p:cViewPr varScale="1">
        <p:scale>
          <a:sx n="109" d="100"/>
          <a:sy n="109" d="100"/>
        </p:scale>
        <p:origin x="534" y="108"/>
      </p:cViewPr>
      <p:guideLst/>
    </p:cSldViewPr>
  </p:slideViewPr>
  <p:notesTextViewPr>
    <p:cViewPr>
      <p:scale>
        <a:sx n="50" d="100"/>
        <a:sy n="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vi-V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y=3x</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solidFill>
                <a:schemeClr val="accent1"/>
              </a:solidFill>
              <a:round/>
            </a:ln>
            <a:effectLst/>
          </c:spPr>
          <c:marker>
            <c:symbol val="none"/>
          </c:marker>
          <c:xVal>
            <c:numRef>
              <c:f>Sheet1!$A$1:$A$256</c:f>
              <c:numCache>
                <c:formatCode>General</c:formatCode>
                <c:ptCount val="25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numCache>
            </c:numRef>
          </c:xVal>
          <c:yVal>
            <c:numRef>
              <c:f>Sheet1!$B$1:$B$256</c:f>
              <c:numCache>
                <c:formatCode>General</c:formatCode>
                <c:ptCount val="256"/>
                <c:pt idx="0">
                  <c:v>0</c:v>
                </c:pt>
                <c:pt idx="1">
                  <c:v>3</c:v>
                </c:pt>
                <c:pt idx="2">
                  <c:v>6</c:v>
                </c:pt>
                <c:pt idx="3">
                  <c:v>9</c:v>
                </c:pt>
                <c:pt idx="4">
                  <c:v>12</c:v>
                </c:pt>
                <c:pt idx="5">
                  <c:v>15</c:v>
                </c:pt>
                <c:pt idx="6">
                  <c:v>18</c:v>
                </c:pt>
                <c:pt idx="7">
                  <c:v>21</c:v>
                </c:pt>
                <c:pt idx="8">
                  <c:v>24</c:v>
                </c:pt>
                <c:pt idx="9">
                  <c:v>27</c:v>
                </c:pt>
                <c:pt idx="10">
                  <c:v>30</c:v>
                </c:pt>
                <c:pt idx="11">
                  <c:v>33</c:v>
                </c:pt>
                <c:pt idx="12">
                  <c:v>36</c:v>
                </c:pt>
                <c:pt idx="13">
                  <c:v>39</c:v>
                </c:pt>
                <c:pt idx="14">
                  <c:v>42</c:v>
                </c:pt>
                <c:pt idx="15">
                  <c:v>45</c:v>
                </c:pt>
                <c:pt idx="16">
                  <c:v>48</c:v>
                </c:pt>
                <c:pt idx="17">
                  <c:v>51</c:v>
                </c:pt>
                <c:pt idx="18">
                  <c:v>54</c:v>
                </c:pt>
                <c:pt idx="19">
                  <c:v>57</c:v>
                </c:pt>
                <c:pt idx="20">
                  <c:v>60</c:v>
                </c:pt>
                <c:pt idx="21">
                  <c:v>63</c:v>
                </c:pt>
                <c:pt idx="22">
                  <c:v>66</c:v>
                </c:pt>
                <c:pt idx="23">
                  <c:v>69</c:v>
                </c:pt>
                <c:pt idx="24">
                  <c:v>72</c:v>
                </c:pt>
                <c:pt idx="25">
                  <c:v>75</c:v>
                </c:pt>
                <c:pt idx="26">
                  <c:v>78</c:v>
                </c:pt>
                <c:pt idx="27">
                  <c:v>81</c:v>
                </c:pt>
                <c:pt idx="28">
                  <c:v>84</c:v>
                </c:pt>
                <c:pt idx="29">
                  <c:v>87</c:v>
                </c:pt>
                <c:pt idx="30">
                  <c:v>90</c:v>
                </c:pt>
                <c:pt idx="31">
                  <c:v>93</c:v>
                </c:pt>
                <c:pt idx="32">
                  <c:v>96</c:v>
                </c:pt>
                <c:pt idx="33">
                  <c:v>99</c:v>
                </c:pt>
                <c:pt idx="34">
                  <c:v>102</c:v>
                </c:pt>
                <c:pt idx="35">
                  <c:v>105</c:v>
                </c:pt>
                <c:pt idx="36">
                  <c:v>108</c:v>
                </c:pt>
                <c:pt idx="37">
                  <c:v>111</c:v>
                </c:pt>
                <c:pt idx="38">
                  <c:v>114</c:v>
                </c:pt>
                <c:pt idx="39">
                  <c:v>117</c:v>
                </c:pt>
                <c:pt idx="40">
                  <c:v>120</c:v>
                </c:pt>
                <c:pt idx="41">
                  <c:v>123</c:v>
                </c:pt>
                <c:pt idx="42">
                  <c:v>126</c:v>
                </c:pt>
                <c:pt idx="43">
                  <c:v>129</c:v>
                </c:pt>
                <c:pt idx="44">
                  <c:v>132</c:v>
                </c:pt>
                <c:pt idx="45">
                  <c:v>135</c:v>
                </c:pt>
                <c:pt idx="46">
                  <c:v>138</c:v>
                </c:pt>
                <c:pt idx="47">
                  <c:v>141</c:v>
                </c:pt>
                <c:pt idx="48">
                  <c:v>144</c:v>
                </c:pt>
                <c:pt idx="49">
                  <c:v>147</c:v>
                </c:pt>
                <c:pt idx="50">
                  <c:v>150</c:v>
                </c:pt>
                <c:pt idx="51">
                  <c:v>153</c:v>
                </c:pt>
                <c:pt idx="52">
                  <c:v>156</c:v>
                </c:pt>
                <c:pt idx="53">
                  <c:v>159</c:v>
                </c:pt>
                <c:pt idx="54">
                  <c:v>162</c:v>
                </c:pt>
                <c:pt idx="55">
                  <c:v>165</c:v>
                </c:pt>
                <c:pt idx="56">
                  <c:v>168</c:v>
                </c:pt>
                <c:pt idx="57">
                  <c:v>171</c:v>
                </c:pt>
                <c:pt idx="58">
                  <c:v>174</c:v>
                </c:pt>
                <c:pt idx="59">
                  <c:v>177</c:v>
                </c:pt>
                <c:pt idx="60">
                  <c:v>180</c:v>
                </c:pt>
                <c:pt idx="61">
                  <c:v>183</c:v>
                </c:pt>
                <c:pt idx="62">
                  <c:v>186</c:v>
                </c:pt>
                <c:pt idx="63">
                  <c:v>189</c:v>
                </c:pt>
                <c:pt idx="64">
                  <c:v>192</c:v>
                </c:pt>
                <c:pt idx="65">
                  <c:v>195</c:v>
                </c:pt>
                <c:pt idx="66">
                  <c:v>198</c:v>
                </c:pt>
                <c:pt idx="67">
                  <c:v>201</c:v>
                </c:pt>
                <c:pt idx="68">
                  <c:v>204</c:v>
                </c:pt>
                <c:pt idx="69">
                  <c:v>207</c:v>
                </c:pt>
                <c:pt idx="70">
                  <c:v>210</c:v>
                </c:pt>
                <c:pt idx="71">
                  <c:v>213</c:v>
                </c:pt>
                <c:pt idx="72">
                  <c:v>216</c:v>
                </c:pt>
                <c:pt idx="73">
                  <c:v>219</c:v>
                </c:pt>
                <c:pt idx="74">
                  <c:v>222</c:v>
                </c:pt>
                <c:pt idx="75">
                  <c:v>225</c:v>
                </c:pt>
                <c:pt idx="76">
                  <c:v>228</c:v>
                </c:pt>
                <c:pt idx="77">
                  <c:v>231</c:v>
                </c:pt>
                <c:pt idx="78">
                  <c:v>234</c:v>
                </c:pt>
                <c:pt idx="79">
                  <c:v>237</c:v>
                </c:pt>
                <c:pt idx="80">
                  <c:v>240</c:v>
                </c:pt>
                <c:pt idx="81">
                  <c:v>243</c:v>
                </c:pt>
                <c:pt idx="82">
                  <c:v>246</c:v>
                </c:pt>
                <c:pt idx="83">
                  <c:v>249</c:v>
                </c:pt>
                <c:pt idx="84">
                  <c:v>252</c:v>
                </c:pt>
                <c:pt idx="85">
                  <c:v>255</c:v>
                </c:pt>
                <c:pt idx="86">
                  <c:v>255</c:v>
                </c:pt>
                <c:pt idx="87">
                  <c:v>255</c:v>
                </c:pt>
                <c:pt idx="88">
                  <c:v>255</c:v>
                </c:pt>
                <c:pt idx="89">
                  <c:v>255</c:v>
                </c:pt>
                <c:pt idx="90">
                  <c:v>255</c:v>
                </c:pt>
                <c:pt idx="91">
                  <c:v>255</c:v>
                </c:pt>
                <c:pt idx="92">
                  <c:v>255</c:v>
                </c:pt>
                <c:pt idx="93">
                  <c:v>255</c:v>
                </c:pt>
                <c:pt idx="94">
                  <c:v>255</c:v>
                </c:pt>
                <c:pt idx="95">
                  <c:v>255</c:v>
                </c:pt>
                <c:pt idx="96">
                  <c:v>255</c:v>
                </c:pt>
                <c:pt idx="97">
                  <c:v>255</c:v>
                </c:pt>
                <c:pt idx="98">
                  <c:v>255</c:v>
                </c:pt>
                <c:pt idx="99">
                  <c:v>255</c:v>
                </c:pt>
                <c:pt idx="100">
                  <c:v>255</c:v>
                </c:pt>
                <c:pt idx="101">
                  <c:v>255</c:v>
                </c:pt>
                <c:pt idx="102">
                  <c:v>255</c:v>
                </c:pt>
                <c:pt idx="103">
                  <c:v>255</c:v>
                </c:pt>
                <c:pt idx="104">
                  <c:v>255</c:v>
                </c:pt>
                <c:pt idx="105">
                  <c:v>255</c:v>
                </c:pt>
                <c:pt idx="106">
                  <c:v>255</c:v>
                </c:pt>
                <c:pt idx="107">
                  <c:v>255</c:v>
                </c:pt>
                <c:pt idx="108">
                  <c:v>255</c:v>
                </c:pt>
                <c:pt idx="109">
                  <c:v>255</c:v>
                </c:pt>
                <c:pt idx="110">
                  <c:v>255</c:v>
                </c:pt>
                <c:pt idx="111">
                  <c:v>255</c:v>
                </c:pt>
                <c:pt idx="112">
                  <c:v>255</c:v>
                </c:pt>
                <c:pt idx="113">
                  <c:v>255</c:v>
                </c:pt>
                <c:pt idx="114">
                  <c:v>255</c:v>
                </c:pt>
                <c:pt idx="115">
                  <c:v>255</c:v>
                </c:pt>
                <c:pt idx="116">
                  <c:v>255</c:v>
                </c:pt>
                <c:pt idx="117">
                  <c:v>255</c:v>
                </c:pt>
                <c:pt idx="118">
                  <c:v>255</c:v>
                </c:pt>
                <c:pt idx="119">
                  <c:v>255</c:v>
                </c:pt>
                <c:pt idx="120">
                  <c:v>255</c:v>
                </c:pt>
                <c:pt idx="121">
                  <c:v>255</c:v>
                </c:pt>
                <c:pt idx="122">
                  <c:v>255</c:v>
                </c:pt>
                <c:pt idx="123">
                  <c:v>255</c:v>
                </c:pt>
                <c:pt idx="124">
                  <c:v>255</c:v>
                </c:pt>
                <c:pt idx="125">
                  <c:v>255</c:v>
                </c:pt>
                <c:pt idx="126">
                  <c:v>255</c:v>
                </c:pt>
                <c:pt idx="127">
                  <c:v>255</c:v>
                </c:pt>
                <c:pt idx="128">
                  <c:v>255</c:v>
                </c:pt>
                <c:pt idx="129">
                  <c:v>255</c:v>
                </c:pt>
                <c:pt idx="130">
                  <c:v>255</c:v>
                </c:pt>
                <c:pt idx="131">
                  <c:v>255</c:v>
                </c:pt>
                <c:pt idx="132">
                  <c:v>255</c:v>
                </c:pt>
                <c:pt idx="133">
                  <c:v>255</c:v>
                </c:pt>
                <c:pt idx="134">
                  <c:v>255</c:v>
                </c:pt>
                <c:pt idx="135">
                  <c:v>255</c:v>
                </c:pt>
                <c:pt idx="136">
                  <c:v>255</c:v>
                </c:pt>
                <c:pt idx="137">
                  <c:v>255</c:v>
                </c:pt>
                <c:pt idx="138">
                  <c:v>255</c:v>
                </c:pt>
                <c:pt idx="139">
                  <c:v>255</c:v>
                </c:pt>
                <c:pt idx="140">
                  <c:v>255</c:v>
                </c:pt>
                <c:pt idx="141">
                  <c:v>255</c:v>
                </c:pt>
                <c:pt idx="142">
                  <c:v>255</c:v>
                </c:pt>
                <c:pt idx="143">
                  <c:v>255</c:v>
                </c:pt>
                <c:pt idx="144">
                  <c:v>255</c:v>
                </c:pt>
                <c:pt idx="145">
                  <c:v>255</c:v>
                </c:pt>
                <c:pt idx="146">
                  <c:v>255</c:v>
                </c:pt>
                <c:pt idx="147">
                  <c:v>255</c:v>
                </c:pt>
                <c:pt idx="148">
                  <c:v>255</c:v>
                </c:pt>
                <c:pt idx="149">
                  <c:v>255</c:v>
                </c:pt>
                <c:pt idx="150">
                  <c:v>255</c:v>
                </c:pt>
                <c:pt idx="151">
                  <c:v>255</c:v>
                </c:pt>
                <c:pt idx="152">
                  <c:v>255</c:v>
                </c:pt>
                <c:pt idx="153">
                  <c:v>255</c:v>
                </c:pt>
                <c:pt idx="154">
                  <c:v>255</c:v>
                </c:pt>
                <c:pt idx="155">
                  <c:v>255</c:v>
                </c:pt>
                <c:pt idx="156">
                  <c:v>255</c:v>
                </c:pt>
                <c:pt idx="157">
                  <c:v>255</c:v>
                </c:pt>
                <c:pt idx="158">
                  <c:v>255</c:v>
                </c:pt>
                <c:pt idx="159">
                  <c:v>255</c:v>
                </c:pt>
                <c:pt idx="160">
                  <c:v>255</c:v>
                </c:pt>
                <c:pt idx="161">
                  <c:v>255</c:v>
                </c:pt>
                <c:pt idx="162">
                  <c:v>255</c:v>
                </c:pt>
                <c:pt idx="163">
                  <c:v>255</c:v>
                </c:pt>
                <c:pt idx="164">
                  <c:v>255</c:v>
                </c:pt>
                <c:pt idx="165">
                  <c:v>255</c:v>
                </c:pt>
                <c:pt idx="166">
                  <c:v>255</c:v>
                </c:pt>
                <c:pt idx="167">
                  <c:v>255</c:v>
                </c:pt>
                <c:pt idx="168">
                  <c:v>255</c:v>
                </c:pt>
                <c:pt idx="169">
                  <c:v>255</c:v>
                </c:pt>
                <c:pt idx="170">
                  <c:v>255</c:v>
                </c:pt>
                <c:pt idx="171">
                  <c:v>255</c:v>
                </c:pt>
                <c:pt idx="172">
                  <c:v>255</c:v>
                </c:pt>
                <c:pt idx="173">
                  <c:v>255</c:v>
                </c:pt>
                <c:pt idx="174">
                  <c:v>255</c:v>
                </c:pt>
                <c:pt idx="175">
                  <c:v>255</c:v>
                </c:pt>
                <c:pt idx="176">
                  <c:v>255</c:v>
                </c:pt>
                <c:pt idx="177">
                  <c:v>255</c:v>
                </c:pt>
                <c:pt idx="178">
                  <c:v>255</c:v>
                </c:pt>
                <c:pt idx="179">
                  <c:v>255</c:v>
                </c:pt>
                <c:pt idx="180">
                  <c:v>255</c:v>
                </c:pt>
                <c:pt idx="181">
                  <c:v>255</c:v>
                </c:pt>
                <c:pt idx="182">
                  <c:v>255</c:v>
                </c:pt>
                <c:pt idx="183">
                  <c:v>255</c:v>
                </c:pt>
                <c:pt idx="184">
                  <c:v>255</c:v>
                </c:pt>
                <c:pt idx="185">
                  <c:v>255</c:v>
                </c:pt>
                <c:pt idx="186">
                  <c:v>255</c:v>
                </c:pt>
                <c:pt idx="187">
                  <c:v>255</c:v>
                </c:pt>
                <c:pt idx="188">
                  <c:v>255</c:v>
                </c:pt>
                <c:pt idx="189">
                  <c:v>255</c:v>
                </c:pt>
                <c:pt idx="190">
                  <c:v>255</c:v>
                </c:pt>
                <c:pt idx="191">
                  <c:v>255</c:v>
                </c:pt>
                <c:pt idx="192">
                  <c:v>255</c:v>
                </c:pt>
                <c:pt idx="193">
                  <c:v>255</c:v>
                </c:pt>
                <c:pt idx="194">
                  <c:v>255</c:v>
                </c:pt>
                <c:pt idx="195">
                  <c:v>255</c:v>
                </c:pt>
                <c:pt idx="196">
                  <c:v>255</c:v>
                </c:pt>
                <c:pt idx="197">
                  <c:v>255</c:v>
                </c:pt>
                <c:pt idx="198">
                  <c:v>255</c:v>
                </c:pt>
                <c:pt idx="199">
                  <c:v>255</c:v>
                </c:pt>
                <c:pt idx="200">
                  <c:v>255</c:v>
                </c:pt>
                <c:pt idx="201">
                  <c:v>255</c:v>
                </c:pt>
                <c:pt idx="202">
                  <c:v>255</c:v>
                </c:pt>
                <c:pt idx="203">
                  <c:v>255</c:v>
                </c:pt>
                <c:pt idx="204">
                  <c:v>255</c:v>
                </c:pt>
                <c:pt idx="205">
                  <c:v>255</c:v>
                </c:pt>
                <c:pt idx="206">
                  <c:v>255</c:v>
                </c:pt>
                <c:pt idx="207">
                  <c:v>255</c:v>
                </c:pt>
                <c:pt idx="208">
                  <c:v>255</c:v>
                </c:pt>
                <c:pt idx="209">
                  <c:v>255</c:v>
                </c:pt>
                <c:pt idx="210">
                  <c:v>255</c:v>
                </c:pt>
                <c:pt idx="211">
                  <c:v>255</c:v>
                </c:pt>
                <c:pt idx="212">
                  <c:v>255</c:v>
                </c:pt>
                <c:pt idx="213">
                  <c:v>255</c:v>
                </c:pt>
                <c:pt idx="214">
                  <c:v>255</c:v>
                </c:pt>
                <c:pt idx="215">
                  <c:v>255</c:v>
                </c:pt>
                <c:pt idx="216">
                  <c:v>255</c:v>
                </c:pt>
                <c:pt idx="217">
                  <c:v>255</c:v>
                </c:pt>
                <c:pt idx="218">
                  <c:v>255</c:v>
                </c:pt>
                <c:pt idx="219">
                  <c:v>255</c:v>
                </c:pt>
                <c:pt idx="220">
                  <c:v>255</c:v>
                </c:pt>
                <c:pt idx="221">
                  <c:v>255</c:v>
                </c:pt>
                <c:pt idx="222">
                  <c:v>255</c:v>
                </c:pt>
                <c:pt idx="223">
                  <c:v>255</c:v>
                </c:pt>
                <c:pt idx="224">
                  <c:v>255</c:v>
                </c:pt>
                <c:pt idx="225">
                  <c:v>255</c:v>
                </c:pt>
                <c:pt idx="226">
                  <c:v>255</c:v>
                </c:pt>
                <c:pt idx="227">
                  <c:v>255</c:v>
                </c:pt>
                <c:pt idx="228">
                  <c:v>255</c:v>
                </c:pt>
                <c:pt idx="229">
                  <c:v>255</c:v>
                </c:pt>
                <c:pt idx="230">
                  <c:v>255</c:v>
                </c:pt>
                <c:pt idx="231">
                  <c:v>255</c:v>
                </c:pt>
                <c:pt idx="232">
                  <c:v>255</c:v>
                </c:pt>
                <c:pt idx="233">
                  <c:v>255</c:v>
                </c:pt>
                <c:pt idx="234">
                  <c:v>255</c:v>
                </c:pt>
                <c:pt idx="235">
                  <c:v>255</c:v>
                </c:pt>
                <c:pt idx="236">
                  <c:v>255</c:v>
                </c:pt>
                <c:pt idx="237">
                  <c:v>255</c:v>
                </c:pt>
                <c:pt idx="238">
                  <c:v>255</c:v>
                </c:pt>
                <c:pt idx="239">
                  <c:v>255</c:v>
                </c:pt>
                <c:pt idx="240">
                  <c:v>255</c:v>
                </c:pt>
                <c:pt idx="241">
                  <c:v>255</c:v>
                </c:pt>
                <c:pt idx="242">
                  <c:v>255</c:v>
                </c:pt>
                <c:pt idx="243">
                  <c:v>255</c:v>
                </c:pt>
                <c:pt idx="244">
                  <c:v>255</c:v>
                </c:pt>
                <c:pt idx="245">
                  <c:v>255</c:v>
                </c:pt>
                <c:pt idx="246">
                  <c:v>255</c:v>
                </c:pt>
                <c:pt idx="247">
                  <c:v>255</c:v>
                </c:pt>
                <c:pt idx="248">
                  <c:v>255</c:v>
                </c:pt>
                <c:pt idx="249">
                  <c:v>255</c:v>
                </c:pt>
                <c:pt idx="250">
                  <c:v>255</c:v>
                </c:pt>
                <c:pt idx="251">
                  <c:v>255</c:v>
                </c:pt>
                <c:pt idx="252">
                  <c:v>255</c:v>
                </c:pt>
                <c:pt idx="253">
                  <c:v>255</c:v>
                </c:pt>
                <c:pt idx="254">
                  <c:v>255</c:v>
                </c:pt>
                <c:pt idx="255">
                  <c:v>255</c:v>
                </c:pt>
              </c:numCache>
            </c:numRef>
          </c:yVal>
          <c:smooth val="0"/>
          <c:extLst>
            <c:ext xmlns:c16="http://schemas.microsoft.com/office/drawing/2014/chart" uri="{C3380CC4-5D6E-409C-BE32-E72D297353CC}">
              <c16:uniqueId val="{00000000-3DFF-4671-852A-BC6F83F92A4C}"/>
            </c:ext>
          </c:extLst>
        </c:ser>
        <c:dLbls>
          <c:showLegendKey val="0"/>
          <c:showVal val="0"/>
          <c:showCatName val="0"/>
          <c:showSerName val="0"/>
          <c:showPercent val="0"/>
          <c:showBubbleSize val="0"/>
        </c:dLbls>
        <c:axId val="802395680"/>
        <c:axId val="802394696"/>
      </c:scatterChart>
      <c:valAx>
        <c:axId val="8023956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2394696"/>
        <c:crosses val="autoZero"/>
        <c:crossBetween val="midCat"/>
      </c:valAx>
      <c:valAx>
        <c:axId val="8023946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2395680"/>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vi-V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y=3x</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solidFill>
                <a:schemeClr val="accent1"/>
              </a:solidFill>
              <a:round/>
            </a:ln>
            <a:effectLst/>
          </c:spPr>
          <c:marker>
            <c:symbol val="none"/>
          </c:marker>
          <c:xVal>
            <c:numRef>
              <c:f>Sheet1!$A$1:$A$256</c:f>
              <c:numCache>
                <c:formatCode>General</c:formatCode>
                <c:ptCount val="25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numCache>
            </c:numRef>
          </c:xVal>
          <c:yVal>
            <c:numRef>
              <c:f>Sheet1!$B$1:$B$256</c:f>
              <c:numCache>
                <c:formatCode>General</c:formatCode>
                <c:ptCount val="256"/>
                <c:pt idx="0">
                  <c:v>0</c:v>
                </c:pt>
                <c:pt idx="1">
                  <c:v>3</c:v>
                </c:pt>
                <c:pt idx="2">
                  <c:v>6</c:v>
                </c:pt>
                <c:pt idx="3">
                  <c:v>9</c:v>
                </c:pt>
                <c:pt idx="4">
                  <c:v>12</c:v>
                </c:pt>
                <c:pt idx="5">
                  <c:v>15</c:v>
                </c:pt>
                <c:pt idx="6">
                  <c:v>18</c:v>
                </c:pt>
                <c:pt idx="7">
                  <c:v>21</c:v>
                </c:pt>
                <c:pt idx="8">
                  <c:v>24</c:v>
                </c:pt>
                <c:pt idx="9">
                  <c:v>27</c:v>
                </c:pt>
                <c:pt idx="10">
                  <c:v>30</c:v>
                </c:pt>
                <c:pt idx="11">
                  <c:v>33</c:v>
                </c:pt>
                <c:pt idx="12">
                  <c:v>36</c:v>
                </c:pt>
                <c:pt idx="13">
                  <c:v>39</c:v>
                </c:pt>
                <c:pt idx="14">
                  <c:v>42</c:v>
                </c:pt>
                <c:pt idx="15">
                  <c:v>45</c:v>
                </c:pt>
                <c:pt idx="16">
                  <c:v>48</c:v>
                </c:pt>
                <c:pt idx="17">
                  <c:v>51</c:v>
                </c:pt>
                <c:pt idx="18">
                  <c:v>54</c:v>
                </c:pt>
                <c:pt idx="19">
                  <c:v>57</c:v>
                </c:pt>
                <c:pt idx="20">
                  <c:v>60</c:v>
                </c:pt>
                <c:pt idx="21">
                  <c:v>63</c:v>
                </c:pt>
                <c:pt idx="22">
                  <c:v>66</c:v>
                </c:pt>
                <c:pt idx="23">
                  <c:v>69</c:v>
                </c:pt>
                <c:pt idx="24">
                  <c:v>72</c:v>
                </c:pt>
                <c:pt idx="25">
                  <c:v>75</c:v>
                </c:pt>
                <c:pt idx="26">
                  <c:v>78</c:v>
                </c:pt>
                <c:pt idx="27">
                  <c:v>81</c:v>
                </c:pt>
                <c:pt idx="28">
                  <c:v>84</c:v>
                </c:pt>
                <c:pt idx="29">
                  <c:v>87</c:v>
                </c:pt>
                <c:pt idx="30">
                  <c:v>90</c:v>
                </c:pt>
                <c:pt idx="31">
                  <c:v>93</c:v>
                </c:pt>
                <c:pt idx="32">
                  <c:v>96</c:v>
                </c:pt>
                <c:pt idx="33">
                  <c:v>99</c:v>
                </c:pt>
                <c:pt idx="34">
                  <c:v>102</c:v>
                </c:pt>
                <c:pt idx="35">
                  <c:v>105</c:v>
                </c:pt>
                <c:pt idx="36">
                  <c:v>108</c:v>
                </c:pt>
                <c:pt idx="37">
                  <c:v>111</c:v>
                </c:pt>
                <c:pt idx="38">
                  <c:v>114</c:v>
                </c:pt>
                <c:pt idx="39">
                  <c:v>117</c:v>
                </c:pt>
                <c:pt idx="40">
                  <c:v>120</c:v>
                </c:pt>
                <c:pt idx="41">
                  <c:v>123</c:v>
                </c:pt>
                <c:pt idx="42">
                  <c:v>126</c:v>
                </c:pt>
                <c:pt idx="43">
                  <c:v>129</c:v>
                </c:pt>
                <c:pt idx="44">
                  <c:v>132</c:v>
                </c:pt>
                <c:pt idx="45">
                  <c:v>135</c:v>
                </c:pt>
                <c:pt idx="46">
                  <c:v>138</c:v>
                </c:pt>
                <c:pt idx="47">
                  <c:v>141</c:v>
                </c:pt>
                <c:pt idx="48">
                  <c:v>144</c:v>
                </c:pt>
                <c:pt idx="49">
                  <c:v>147</c:v>
                </c:pt>
                <c:pt idx="50">
                  <c:v>150</c:v>
                </c:pt>
                <c:pt idx="51">
                  <c:v>153</c:v>
                </c:pt>
                <c:pt idx="52">
                  <c:v>156</c:v>
                </c:pt>
                <c:pt idx="53">
                  <c:v>159</c:v>
                </c:pt>
                <c:pt idx="54">
                  <c:v>162</c:v>
                </c:pt>
                <c:pt idx="55">
                  <c:v>165</c:v>
                </c:pt>
                <c:pt idx="56">
                  <c:v>168</c:v>
                </c:pt>
                <c:pt idx="57">
                  <c:v>171</c:v>
                </c:pt>
                <c:pt idx="58">
                  <c:v>174</c:v>
                </c:pt>
                <c:pt idx="59">
                  <c:v>177</c:v>
                </c:pt>
                <c:pt idx="60">
                  <c:v>180</c:v>
                </c:pt>
                <c:pt idx="61">
                  <c:v>183</c:v>
                </c:pt>
                <c:pt idx="62">
                  <c:v>186</c:v>
                </c:pt>
                <c:pt idx="63">
                  <c:v>189</c:v>
                </c:pt>
                <c:pt idx="64">
                  <c:v>192</c:v>
                </c:pt>
                <c:pt idx="65">
                  <c:v>195</c:v>
                </c:pt>
                <c:pt idx="66">
                  <c:v>198</c:v>
                </c:pt>
                <c:pt idx="67">
                  <c:v>201</c:v>
                </c:pt>
                <c:pt idx="68">
                  <c:v>204</c:v>
                </c:pt>
                <c:pt idx="69">
                  <c:v>207</c:v>
                </c:pt>
                <c:pt idx="70">
                  <c:v>210</c:v>
                </c:pt>
                <c:pt idx="71">
                  <c:v>213</c:v>
                </c:pt>
                <c:pt idx="72">
                  <c:v>216</c:v>
                </c:pt>
                <c:pt idx="73">
                  <c:v>219</c:v>
                </c:pt>
                <c:pt idx="74">
                  <c:v>222</c:v>
                </c:pt>
                <c:pt idx="75">
                  <c:v>225</c:v>
                </c:pt>
                <c:pt idx="76">
                  <c:v>228</c:v>
                </c:pt>
                <c:pt idx="77">
                  <c:v>231</c:v>
                </c:pt>
                <c:pt idx="78">
                  <c:v>234</c:v>
                </c:pt>
                <c:pt idx="79">
                  <c:v>237</c:v>
                </c:pt>
                <c:pt idx="80">
                  <c:v>240</c:v>
                </c:pt>
                <c:pt idx="81">
                  <c:v>243</c:v>
                </c:pt>
                <c:pt idx="82">
                  <c:v>246</c:v>
                </c:pt>
                <c:pt idx="83">
                  <c:v>249</c:v>
                </c:pt>
                <c:pt idx="84">
                  <c:v>252</c:v>
                </c:pt>
                <c:pt idx="85">
                  <c:v>255</c:v>
                </c:pt>
                <c:pt idx="86">
                  <c:v>255</c:v>
                </c:pt>
                <c:pt idx="87">
                  <c:v>255</c:v>
                </c:pt>
                <c:pt idx="88">
                  <c:v>255</c:v>
                </c:pt>
                <c:pt idx="89">
                  <c:v>255</c:v>
                </c:pt>
                <c:pt idx="90">
                  <c:v>255</c:v>
                </c:pt>
                <c:pt idx="91">
                  <c:v>255</c:v>
                </c:pt>
                <c:pt idx="92">
                  <c:v>255</c:v>
                </c:pt>
                <c:pt idx="93">
                  <c:v>255</c:v>
                </c:pt>
                <c:pt idx="94">
                  <c:v>255</c:v>
                </c:pt>
                <c:pt idx="95">
                  <c:v>255</c:v>
                </c:pt>
                <c:pt idx="96">
                  <c:v>255</c:v>
                </c:pt>
                <c:pt idx="97">
                  <c:v>255</c:v>
                </c:pt>
                <c:pt idx="98">
                  <c:v>255</c:v>
                </c:pt>
                <c:pt idx="99">
                  <c:v>255</c:v>
                </c:pt>
                <c:pt idx="100">
                  <c:v>255</c:v>
                </c:pt>
                <c:pt idx="101">
                  <c:v>255</c:v>
                </c:pt>
                <c:pt idx="102">
                  <c:v>255</c:v>
                </c:pt>
                <c:pt idx="103">
                  <c:v>255</c:v>
                </c:pt>
                <c:pt idx="104">
                  <c:v>255</c:v>
                </c:pt>
                <c:pt idx="105">
                  <c:v>255</c:v>
                </c:pt>
                <c:pt idx="106">
                  <c:v>255</c:v>
                </c:pt>
                <c:pt idx="107">
                  <c:v>255</c:v>
                </c:pt>
                <c:pt idx="108">
                  <c:v>255</c:v>
                </c:pt>
                <c:pt idx="109">
                  <c:v>255</c:v>
                </c:pt>
                <c:pt idx="110">
                  <c:v>255</c:v>
                </c:pt>
                <c:pt idx="111">
                  <c:v>255</c:v>
                </c:pt>
                <c:pt idx="112">
                  <c:v>255</c:v>
                </c:pt>
                <c:pt idx="113">
                  <c:v>255</c:v>
                </c:pt>
                <c:pt idx="114">
                  <c:v>255</c:v>
                </c:pt>
                <c:pt idx="115">
                  <c:v>255</c:v>
                </c:pt>
                <c:pt idx="116">
                  <c:v>255</c:v>
                </c:pt>
                <c:pt idx="117">
                  <c:v>255</c:v>
                </c:pt>
                <c:pt idx="118">
                  <c:v>255</c:v>
                </c:pt>
                <c:pt idx="119">
                  <c:v>255</c:v>
                </c:pt>
                <c:pt idx="120">
                  <c:v>255</c:v>
                </c:pt>
                <c:pt idx="121">
                  <c:v>255</c:v>
                </c:pt>
                <c:pt idx="122">
                  <c:v>255</c:v>
                </c:pt>
                <c:pt idx="123">
                  <c:v>255</c:v>
                </c:pt>
                <c:pt idx="124">
                  <c:v>255</c:v>
                </c:pt>
                <c:pt idx="125">
                  <c:v>255</c:v>
                </c:pt>
                <c:pt idx="126">
                  <c:v>255</c:v>
                </c:pt>
                <c:pt idx="127">
                  <c:v>255</c:v>
                </c:pt>
                <c:pt idx="128">
                  <c:v>255</c:v>
                </c:pt>
                <c:pt idx="129">
                  <c:v>255</c:v>
                </c:pt>
                <c:pt idx="130">
                  <c:v>255</c:v>
                </c:pt>
                <c:pt idx="131">
                  <c:v>255</c:v>
                </c:pt>
                <c:pt idx="132">
                  <c:v>255</c:v>
                </c:pt>
                <c:pt idx="133">
                  <c:v>255</c:v>
                </c:pt>
                <c:pt idx="134">
                  <c:v>255</c:v>
                </c:pt>
                <c:pt idx="135">
                  <c:v>255</c:v>
                </c:pt>
                <c:pt idx="136">
                  <c:v>255</c:v>
                </c:pt>
                <c:pt idx="137">
                  <c:v>255</c:v>
                </c:pt>
                <c:pt idx="138">
                  <c:v>255</c:v>
                </c:pt>
                <c:pt idx="139">
                  <c:v>255</c:v>
                </c:pt>
                <c:pt idx="140">
                  <c:v>255</c:v>
                </c:pt>
                <c:pt idx="141">
                  <c:v>255</c:v>
                </c:pt>
                <c:pt idx="142">
                  <c:v>255</c:v>
                </c:pt>
                <c:pt idx="143">
                  <c:v>255</c:v>
                </c:pt>
                <c:pt idx="144">
                  <c:v>255</c:v>
                </c:pt>
                <c:pt idx="145">
                  <c:v>255</c:v>
                </c:pt>
                <c:pt idx="146">
                  <c:v>255</c:v>
                </c:pt>
                <c:pt idx="147">
                  <c:v>255</c:v>
                </c:pt>
                <c:pt idx="148">
                  <c:v>255</c:v>
                </c:pt>
                <c:pt idx="149">
                  <c:v>255</c:v>
                </c:pt>
                <c:pt idx="150">
                  <c:v>255</c:v>
                </c:pt>
                <c:pt idx="151">
                  <c:v>255</c:v>
                </c:pt>
                <c:pt idx="152">
                  <c:v>255</c:v>
                </c:pt>
                <c:pt idx="153">
                  <c:v>255</c:v>
                </c:pt>
                <c:pt idx="154">
                  <c:v>255</c:v>
                </c:pt>
                <c:pt idx="155">
                  <c:v>255</c:v>
                </c:pt>
                <c:pt idx="156">
                  <c:v>255</c:v>
                </c:pt>
                <c:pt idx="157">
                  <c:v>255</c:v>
                </c:pt>
                <c:pt idx="158">
                  <c:v>255</c:v>
                </c:pt>
                <c:pt idx="159">
                  <c:v>255</c:v>
                </c:pt>
                <c:pt idx="160">
                  <c:v>255</c:v>
                </c:pt>
                <c:pt idx="161">
                  <c:v>255</c:v>
                </c:pt>
                <c:pt idx="162">
                  <c:v>255</c:v>
                </c:pt>
                <c:pt idx="163">
                  <c:v>255</c:v>
                </c:pt>
                <c:pt idx="164">
                  <c:v>255</c:v>
                </c:pt>
                <c:pt idx="165">
                  <c:v>255</c:v>
                </c:pt>
                <c:pt idx="166">
                  <c:v>255</c:v>
                </c:pt>
                <c:pt idx="167">
                  <c:v>255</c:v>
                </c:pt>
                <c:pt idx="168">
                  <c:v>255</c:v>
                </c:pt>
                <c:pt idx="169">
                  <c:v>255</c:v>
                </c:pt>
                <c:pt idx="170">
                  <c:v>255</c:v>
                </c:pt>
                <c:pt idx="171">
                  <c:v>255</c:v>
                </c:pt>
                <c:pt idx="172">
                  <c:v>255</c:v>
                </c:pt>
                <c:pt idx="173">
                  <c:v>255</c:v>
                </c:pt>
                <c:pt idx="174">
                  <c:v>255</c:v>
                </c:pt>
                <c:pt idx="175">
                  <c:v>255</c:v>
                </c:pt>
                <c:pt idx="176">
                  <c:v>255</c:v>
                </c:pt>
                <c:pt idx="177">
                  <c:v>255</c:v>
                </c:pt>
                <c:pt idx="178">
                  <c:v>255</c:v>
                </c:pt>
                <c:pt idx="179">
                  <c:v>255</c:v>
                </c:pt>
                <c:pt idx="180">
                  <c:v>255</c:v>
                </c:pt>
                <c:pt idx="181">
                  <c:v>255</c:v>
                </c:pt>
                <c:pt idx="182">
                  <c:v>255</c:v>
                </c:pt>
                <c:pt idx="183">
                  <c:v>255</c:v>
                </c:pt>
                <c:pt idx="184">
                  <c:v>255</c:v>
                </c:pt>
                <c:pt idx="185">
                  <c:v>255</c:v>
                </c:pt>
                <c:pt idx="186">
                  <c:v>255</c:v>
                </c:pt>
                <c:pt idx="187">
                  <c:v>255</c:v>
                </c:pt>
                <c:pt idx="188">
                  <c:v>255</c:v>
                </c:pt>
                <c:pt idx="189">
                  <c:v>255</c:v>
                </c:pt>
                <c:pt idx="190">
                  <c:v>255</c:v>
                </c:pt>
                <c:pt idx="191">
                  <c:v>255</c:v>
                </c:pt>
                <c:pt idx="192">
                  <c:v>255</c:v>
                </c:pt>
                <c:pt idx="193">
                  <c:v>255</c:v>
                </c:pt>
                <c:pt idx="194">
                  <c:v>255</c:v>
                </c:pt>
                <c:pt idx="195">
                  <c:v>255</c:v>
                </c:pt>
                <c:pt idx="196">
                  <c:v>255</c:v>
                </c:pt>
                <c:pt idx="197">
                  <c:v>255</c:v>
                </c:pt>
                <c:pt idx="198">
                  <c:v>255</c:v>
                </c:pt>
                <c:pt idx="199">
                  <c:v>255</c:v>
                </c:pt>
                <c:pt idx="200">
                  <c:v>255</c:v>
                </c:pt>
                <c:pt idx="201">
                  <c:v>255</c:v>
                </c:pt>
                <c:pt idx="202">
                  <c:v>255</c:v>
                </c:pt>
                <c:pt idx="203">
                  <c:v>255</c:v>
                </c:pt>
                <c:pt idx="204">
                  <c:v>255</c:v>
                </c:pt>
                <c:pt idx="205">
                  <c:v>255</c:v>
                </c:pt>
                <c:pt idx="206">
                  <c:v>255</c:v>
                </c:pt>
                <c:pt idx="207">
                  <c:v>255</c:v>
                </c:pt>
                <c:pt idx="208">
                  <c:v>255</c:v>
                </c:pt>
                <c:pt idx="209">
                  <c:v>255</c:v>
                </c:pt>
                <c:pt idx="210">
                  <c:v>255</c:v>
                </c:pt>
                <c:pt idx="211">
                  <c:v>255</c:v>
                </c:pt>
                <c:pt idx="212">
                  <c:v>255</c:v>
                </c:pt>
                <c:pt idx="213">
                  <c:v>255</c:v>
                </c:pt>
                <c:pt idx="214">
                  <c:v>255</c:v>
                </c:pt>
                <c:pt idx="215">
                  <c:v>255</c:v>
                </c:pt>
                <c:pt idx="216">
                  <c:v>255</c:v>
                </c:pt>
                <c:pt idx="217">
                  <c:v>255</c:v>
                </c:pt>
                <c:pt idx="218">
                  <c:v>255</c:v>
                </c:pt>
                <c:pt idx="219">
                  <c:v>255</c:v>
                </c:pt>
                <c:pt idx="220">
                  <c:v>255</c:v>
                </c:pt>
                <c:pt idx="221">
                  <c:v>255</c:v>
                </c:pt>
                <c:pt idx="222">
                  <c:v>255</c:v>
                </c:pt>
                <c:pt idx="223">
                  <c:v>255</c:v>
                </c:pt>
                <c:pt idx="224">
                  <c:v>255</c:v>
                </c:pt>
                <c:pt idx="225">
                  <c:v>255</c:v>
                </c:pt>
                <c:pt idx="226">
                  <c:v>255</c:v>
                </c:pt>
                <c:pt idx="227">
                  <c:v>255</c:v>
                </c:pt>
                <c:pt idx="228">
                  <c:v>255</c:v>
                </c:pt>
                <c:pt idx="229">
                  <c:v>255</c:v>
                </c:pt>
                <c:pt idx="230">
                  <c:v>255</c:v>
                </c:pt>
                <c:pt idx="231">
                  <c:v>255</c:v>
                </c:pt>
                <c:pt idx="232">
                  <c:v>255</c:v>
                </c:pt>
                <c:pt idx="233">
                  <c:v>255</c:v>
                </c:pt>
                <c:pt idx="234">
                  <c:v>255</c:v>
                </c:pt>
                <c:pt idx="235">
                  <c:v>255</c:v>
                </c:pt>
                <c:pt idx="236">
                  <c:v>255</c:v>
                </c:pt>
                <c:pt idx="237">
                  <c:v>255</c:v>
                </c:pt>
                <c:pt idx="238">
                  <c:v>255</c:v>
                </c:pt>
                <c:pt idx="239">
                  <c:v>255</c:v>
                </c:pt>
                <c:pt idx="240">
                  <c:v>255</c:v>
                </c:pt>
                <c:pt idx="241">
                  <c:v>255</c:v>
                </c:pt>
                <c:pt idx="242">
                  <c:v>255</c:v>
                </c:pt>
                <c:pt idx="243">
                  <c:v>255</c:v>
                </c:pt>
                <c:pt idx="244">
                  <c:v>255</c:v>
                </c:pt>
                <c:pt idx="245">
                  <c:v>255</c:v>
                </c:pt>
                <c:pt idx="246">
                  <c:v>255</c:v>
                </c:pt>
                <c:pt idx="247">
                  <c:v>255</c:v>
                </c:pt>
                <c:pt idx="248">
                  <c:v>255</c:v>
                </c:pt>
                <c:pt idx="249">
                  <c:v>255</c:v>
                </c:pt>
                <c:pt idx="250">
                  <c:v>255</c:v>
                </c:pt>
                <c:pt idx="251">
                  <c:v>255</c:v>
                </c:pt>
                <c:pt idx="252">
                  <c:v>255</c:v>
                </c:pt>
                <c:pt idx="253">
                  <c:v>255</c:v>
                </c:pt>
                <c:pt idx="254">
                  <c:v>255</c:v>
                </c:pt>
                <c:pt idx="255">
                  <c:v>255</c:v>
                </c:pt>
              </c:numCache>
            </c:numRef>
          </c:yVal>
          <c:smooth val="0"/>
          <c:extLst>
            <c:ext xmlns:c16="http://schemas.microsoft.com/office/drawing/2014/chart" uri="{C3380CC4-5D6E-409C-BE32-E72D297353CC}">
              <c16:uniqueId val="{00000000-246D-4FC7-BB8B-D2B3510BB392}"/>
            </c:ext>
          </c:extLst>
        </c:ser>
        <c:dLbls>
          <c:showLegendKey val="0"/>
          <c:showVal val="0"/>
          <c:showCatName val="0"/>
          <c:showSerName val="0"/>
          <c:showPercent val="0"/>
          <c:showBubbleSize val="0"/>
        </c:dLbls>
        <c:axId val="802395680"/>
        <c:axId val="802394696"/>
      </c:scatterChart>
      <c:valAx>
        <c:axId val="8023956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2394696"/>
        <c:crosses val="autoZero"/>
        <c:crossBetween val="midCat"/>
      </c:valAx>
      <c:valAx>
        <c:axId val="8023946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2395680"/>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vi-V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y=3x</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solidFill>
                <a:schemeClr val="accent1"/>
              </a:solidFill>
              <a:round/>
            </a:ln>
            <a:effectLst/>
          </c:spPr>
          <c:marker>
            <c:symbol val="none"/>
          </c:marker>
          <c:xVal>
            <c:numRef>
              <c:f>Sheet1!$A$1:$A$256</c:f>
              <c:numCache>
                <c:formatCode>General</c:formatCode>
                <c:ptCount val="25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numCache>
            </c:numRef>
          </c:xVal>
          <c:yVal>
            <c:numRef>
              <c:f>Sheet1!$B$1:$B$256</c:f>
              <c:numCache>
                <c:formatCode>General</c:formatCode>
                <c:ptCount val="256"/>
                <c:pt idx="0">
                  <c:v>0</c:v>
                </c:pt>
                <c:pt idx="1">
                  <c:v>3</c:v>
                </c:pt>
                <c:pt idx="2">
                  <c:v>6</c:v>
                </c:pt>
                <c:pt idx="3">
                  <c:v>9</c:v>
                </c:pt>
                <c:pt idx="4">
                  <c:v>12</c:v>
                </c:pt>
                <c:pt idx="5">
                  <c:v>15</c:v>
                </c:pt>
                <c:pt idx="6">
                  <c:v>18</c:v>
                </c:pt>
                <c:pt idx="7">
                  <c:v>21</c:v>
                </c:pt>
                <c:pt idx="8">
                  <c:v>24</c:v>
                </c:pt>
                <c:pt idx="9">
                  <c:v>27</c:v>
                </c:pt>
                <c:pt idx="10">
                  <c:v>30</c:v>
                </c:pt>
                <c:pt idx="11">
                  <c:v>33</c:v>
                </c:pt>
                <c:pt idx="12">
                  <c:v>36</c:v>
                </c:pt>
                <c:pt idx="13">
                  <c:v>39</c:v>
                </c:pt>
                <c:pt idx="14">
                  <c:v>42</c:v>
                </c:pt>
                <c:pt idx="15">
                  <c:v>45</c:v>
                </c:pt>
                <c:pt idx="16">
                  <c:v>48</c:v>
                </c:pt>
                <c:pt idx="17">
                  <c:v>51</c:v>
                </c:pt>
                <c:pt idx="18">
                  <c:v>54</c:v>
                </c:pt>
                <c:pt idx="19">
                  <c:v>57</c:v>
                </c:pt>
                <c:pt idx="20">
                  <c:v>60</c:v>
                </c:pt>
                <c:pt idx="21">
                  <c:v>63</c:v>
                </c:pt>
                <c:pt idx="22">
                  <c:v>66</c:v>
                </c:pt>
                <c:pt idx="23">
                  <c:v>69</c:v>
                </c:pt>
                <c:pt idx="24">
                  <c:v>72</c:v>
                </c:pt>
                <c:pt idx="25">
                  <c:v>75</c:v>
                </c:pt>
                <c:pt idx="26">
                  <c:v>78</c:v>
                </c:pt>
                <c:pt idx="27">
                  <c:v>81</c:v>
                </c:pt>
                <c:pt idx="28">
                  <c:v>84</c:v>
                </c:pt>
                <c:pt idx="29">
                  <c:v>87</c:v>
                </c:pt>
                <c:pt idx="30">
                  <c:v>90</c:v>
                </c:pt>
                <c:pt idx="31">
                  <c:v>93</c:v>
                </c:pt>
                <c:pt idx="32">
                  <c:v>96</c:v>
                </c:pt>
                <c:pt idx="33">
                  <c:v>99</c:v>
                </c:pt>
                <c:pt idx="34">
                  <c:v>102</c:v>
                </c:pt>
                <c:pt idx="35">
                  <c:v>105</c:v>
                </c:pt>
                <c:pt idx="36">
                  <c:v>108</c:v>
                </c:pt>
                <c:pt idx="37">
                  <c:v>111</c:v>
                </c:pt>
                <c:pt idx="38">
                  <c:v>114</c:v>
                </c:pt>
                <c:pt idx="39">
                  <c:v>117</c:v>
                </c:pt>
                <c:pt idx="40">
                  <c:v>120</c:v>
                </c:pt>
                <c:pt idx="41">
                  <c:v>123</c:v>
                </c:pt>
                <c:pt idx="42">
                  <c:v>126</c:v>
                </c:pt>
                <c:pt idx="43">
                  <c:v>129</c:v>
                </c:pt>
                <c:pt idx="44">
                  <c:v>132</c:v>
                </c:pt>
                <c:pt idx="45">
                  <c:v>135</c:v>
                </c:pt>
                <c:pt idx="46">
                  <c:v>138</c:v>
                </c:pt>
                <c:pt idx="47">
                  <c:v>141</c:v>
                </c:pt>
                <c:pt idx="48">
                  <c:v>144</c:v>
                </c:pt>
                <c:pt idx="49">
                  <c:v>147</c:v>
                </c:pt>
                <c:pt idx="50">
                  <c:v>150</c:v>
                </c:pt>
                <c:pt idx="51">
                  <c:v>153</c:v>
                </c:pt>
                <c:pt idx="52">
                  <c:v>156</c:v>
                </c:pt>
                <c:pt idx="53">
                  <c:v>159</c:v>
                </c:pt>
                <c:pt idx="54">
                  <c:v>162</c:v>
                </c:pt>
                <c:pt idx="55">
                  <c:v>165</c:v>
                </c:pt>
                <c:pt idx="56">
                  <c:v>168</c:v>
                </c:pt>
                <c:pt idx="57">
                  <c:v>171</c:v>
                </c:pt>
                <c:pt idx="58">
                  <c:v>174</c:v>
                </c:pt>
                <c:pt idx="59">
                  <c:v>177</c:v>
                </c:pt>
                <c:pt idx="60">
                  <c:v>180</c:v>
                </c:pt>
                <c:pt idx="61">
                  <c:v>183</c:v>
                </c:pt>
                <c:pt idx="62">
                  <c:v>186</c:v>
                </c:pt>
                <c:pt idx="63">
                  <c:v>189</c:v>
                </c:pt>
                <c:pt idx="64">
                  <c:v>192</c:v>
                </c:pt>
                <c:pt idx="65">
                  <c:v>195</c:v>
                </c:pt>
                <c:pt idx="66">
                  <c:v>198</c:v>
                </c:pt>
                <c:pt idx="67">
                  <c:v>201</c:v>
                </c:pt>
                <c:pt idx="68">
                  <c:v>204</c:v>
                </c:pt>
                <c:pt idx="69">
                  <c:v>207</c:v>
                </c:pt>
                <c:pt idx="70">
                  <c:v>210</c:v>
                </c:pt>
                <c:pt idx="71">
                  <c:v>213</c:v>
                </c:pt>
                <c:pt idx="72">
                  <c:v>216</c:v>
                </c:pt>
                <c:pt idx="73">
                  <c:v>219</c:v>
                </c:pt>
                <c:pt idx="74">
                  <c:v>222</c:v>
                </c:pt>
                <c:pt idx="75">
                  <c:v>225</c:v>
                </c:pt>
                <c:pt idx="76">
                  <c:v>228</c:v>
                </c:pt>
                <c:pt idx="77">
                  <c:v>231</c:v>
                </c:pt>
                <c:pt idx="78">
                  <c:v>234</c:v>
                </c:pt>
                <c:pt idx="79">
                  <c:v>237</c:v>
                </c:pt>
                <c:pt idx="80">
                  <c:v>240</c:v>
                </c:pt>
                <c:pt idx="81">
                  <c:v>243</c:v>
                </c:pt>
                <c:pt idx="82">
                  <c:v>246</c:v>
                </c:pt>
                <c:pt idx="83">
                  <c:v>249</c:v>
                </c:pt>
                <c:pt idx="84">
                  <c:v>252</c:v>
                </c:pt>
                <c:pt idx="85">
                  <c:v>255</c:v>
                </c:pt>
                <c:pt idx="86">
                  <c:v>255</c:v>
                </c:pt>
                <c:pt idx="87">
                  <c:v>255</c:v>
                </c:pt>
                <c:pt idx="88">
                  <c:v>255</c:v>
                </c:pt>
                <c:pt idx="89">
                  <c:v>255</c:v>
                </c:pt>
                <c:pt idx="90">
                  <c:v>255</c:v>
                </c:pt>
                <c:pt idx="91">
                  <c:v>255</c:v>
                </c:pt>
                <c:pt idx="92">
                  <c:v>255</c:v>
                </c:pt>
                <c:pt idx="93">
                  <c:v>255</c:v>
                </c:pt>
                <c:pt idx="94">
                  <c:v>255</c:v>
                </c:pt>
                <c:pt idx="95">
                  <c:v>255</c:v>
                </c:pt>
                <c:pt idx="96">
                  <c:v>255</c:v>
                </c:pt>
                <c:pt idx="97">
                  <c:v>255</c:v>
                </c:pt>
                <c:pt idx="98">
                  <c:v>255</c:v>
                </c:pt>
                <c:pt idx="99">
                  <c:v>255</c:v>
                </c:pt>
                <c:pt idx="100">
                  <c:v>255</c:v>
                </c:pt>
                <c:pt idx="101">
                  <c:v>255</c:v>
                </c:pt>
                <c:pt idx="102">
                  <c:v>255</c:v>
                </c:pt>
                <c:pt idx="103">
                  <c:v>255</c:v>
                </c:pt>
                <c:pt idx="104">
                  <c:v>255</c:v>
                </c:pt>
                <c:pt idx="105">
                  <c:v>255</c:v>
                </c:pt>
                <c:pt idx="106">
                  <c:v>255</c:v>
                </c:pt>
                <c:pt idx="107">
                  <c:v>255</c:v>
                </c:pt>
                <c:pt idx="108">
                  <c:v>255</c:v>
                </c:pt>
                <c:pt idx="109">
                  <c:v>255</c:v>
                </c:pt>
                <c:pt idx="110">
                  <c:v>255</c:v>
                </c:pt>
                <c:pt idx="111">
                  <c:v>255</c:v>
                </c:pt>
                <c:pt idx="112">
                  <c:v>255</c:v>
                </c:pt>
                <c:pt idx="113">
                  <c:v>255</c:v>
                </c:pt>
                <c:pt idx="114">
                  <c:v>255</c:v>
                </c:pt>
                <c:pt idx="115">
                  <c:v>255</c:v>
                </c:pt>
                <c:pt idx="116">
                  <c:v>255</c:v>
                </c:pt>
                <c:pt idx="117">
                  <c:v>255</c:v>
                </c:pt>
                <c:pt idx="118">
                  <c:v>255</c:v>
                </c:pt>
                <c:pt idx="119">
                  <c:v>255</c:v>
                </c:pt>
                <c:pt idx="120">
                  <c:v>255</c:v>
                </c:pt>
                <c:pt idx="121">
                  <c:v>255</c:v>
                </c:pt>
                <c:pt idx="122">
                  <c:v>255</c:v>
                </c:pt>
                <c:pt idx="123">
                  <c:v>255</c:v>
                </c:pt>
                <c:pt idx="124">
                  <c:v>255</c:v>
                </c:pt>
                <c:pt idx="125">
                  <c:v>255</c:v>
                </c:pt>
                <c:pt idx="126">
                  <c:v>255</c:v>
                </c:pt>
                <c:pt idx="127">
                  <c:v>255</c:v>
                </c:pt>
                <c:pt idx="128">
                  <c:v>255</c:v>
                </c:pt>
                <c:pt idx="129">
                  <c:v>255</c:v>
                </c:pt>
                <c:pt idx="130">
                  <c:v>255</c:v>
                </c:pt>
                <c:pt idx="131">
                  <c:v>255</c:v>
                </c:pt>
                <c:pt idx="132">
                  <c:v>255</c:v>
                </c:pt>
                <c:pt idx="133">
                  <c:v>255</c:v>
                </c:pt>
                <c:pt idx="134">
                  <c:v>255</c:v>
                </c:pt>
                <c:pt idx="135">
                  <c:v>255</c:v>
                </c:pt>
                <c:pt idx="136">
                  <c:v>255</c:v>
                </c:pt>
                <c:pt idx="137">
                  <c:v>255</c:v>
                </c:pt>
                <c:pt idx="138">
                  <c:v>255</c:v>
                </c:pt>
                <c:pt idx="139">
                  <c:v>255</c:v>
                </c:pt>
                <c:pt idx="140">
                  <c:v>255</c:v>
                </c:pt>
                <c:pt idx="141">
                  <c:v>255</c:v>
                </c:pt>
                <c:pt idx="142">
                  <c:v>255</c:v>
                </c:pt>
                <c:pt idx="143">
                  <c:v>255</c:v>
                </c:pt>
                <c:pt idx="144">
                  <c:v>255</c:v>
                </c:pt>
                <c:pt idx="145">
                  <c:v>255</c:v>
                </c:pt>
                <c:pt idx="146">
                  <c:v>255</c:v>
                </c:pt>
                <c:pt idx="147">
                  <c:v>255</c:v>
                </c:pt>
                <c:pt idx="148">
                  <c:v>255</c:v>
                </c:pt>
                <c:pt idx="149">
                  <c:v>255</c:v>
                </c:pt>
                <c:pt idx="150">
                  <c:v>255</c:v>
                </c:pt>
                <c:pt idx="151">
                  <c:v>255</c:v>
                </c:pt>
                <c:pt idx="152">
                  <c:v>255</c:v>
                </c:pt>
                <c:pt idx="153">
                  <c:v>255</c:v>
                </c:pt>
                <c:pt idx="154">
                  <c:v>255</c:v>
                </c:pt>
                <c:pt idx="155">
                  <c:v>255</c:v>
                </c:pt>
                <c:pt idx="156">
                  <c:v>255</c:v>
                </c:pt>
                <c:pt idx="157">
                  <c:v>255</c:v>
                </c:pt>
                <c:pt idx="158">
                  <c:v>255</c:v>
                </c:pt>
                <c:pt idx="159">
                  <c:v>255</c:v>
                </c:pt>
                <c:pt idx="160">
                  <c:v>255</c:v>
                </c:pt>
                <c:pt idx="161">
                  <c:v>255</c:v>
                </c:pt>
                <c:pt idx="162">
                  <c:v>255</c:v>
                </c:pt>
                <c:pt idx="163">
                  <c:v>255</c:v>
                </c:pt>
                <c:pt idx="164">
                  <c:v>255</c:v>
                </c:pt>
                <c:pt idx="165">
                  <c:v>255</c:v>
                </c:pt>
                <c:pt idx="166">
                  <c:v>255</c:v>
                </c:pt>
                <c:pt idx="167">
                  <c:v>255</c:v>
                </c:pt>
                <c:pt idx="168">
                  <c:v>255</c:v>
                </c:pt>
                <c:pt idx="169">
                  <c:v>255</c:v>
                </c:pt>
                <c:pt idx="170">
                  <c:v>255</c:v>
                </c:pt>
                <c:pt idx="171">
                  <c:v>255</c:v>
                </c:pt>
                <c:pt idx="172">
                  <c:v>255</c:v>
                </c:pt>
                <c:pt idx="173">
                  <c:v>255</c:v>
                </c:pt>
                <c:pt idx="174">
                  <c:v>255</c:v>
                </c:pt>
                <c:pt idx="175">
                  <c:v>255</c:v>
                </c:pt>
                <c:pt idx="176">
                  <c:v>255</c:v>
                </c:pt>
                <c:pt idx="177">
                  <c:v>255</c:v>
                </c:pt>
                <c:pt idx="178">
                  <c:v>255</c:v>
                </c:pt>
                <c:pt idx="179">
                  <c:v>255</c:v>
                </c:pt>
                <c:pt idx="180">
                  <c:v>255</c:v>
                </c:pt>
                <c:pt idx="181">
                  <c:v>255</c:v>
                </c:pt>
                <c:pt idx="182">
                  <c:v>255</c:v>
                </c:pt>
                <c:pt idx="183">
                  <c:v>255</c:v>
                </c:pt>
                <c:pt idx="184">
                  <c:v>255</c:v>
                </c:pt>
                <c:pt idx="185">
                  <c:v>255</c:v>
                </c:pt>
                <c:pt idx="186">
                  <c:v>255</c:v>
                </c:pt>
                <c:pt idx="187">
                  <c:v>255</c:v>
                </c:pt>
                <c:pt idx="188">
                  <c:v>255</c:v>
                </c:pt>
                <c:pt idx="189">
                  <c:v>255</c:v>
                </c:pt>
                <c:pt idx="190">
                  <c:v>255</c:v>
                </c:pt>
                <c:pt idx="191">
                  <c:v>255</c:v>
                </c:pt>
                <c:pt idx="192">
                  <c:v>255</c:v>
                </c:pt>
                <c:pt idx="193">
                  <c:v>255</c:v>
                </c:pt>
                <c:pt idx="194">
                  <c:v>255</c:v>
                </c:pt>
                <c:pt idx="195">
                  <c:v>255</c:v>
                </c:pt>
                <c:pt idx="196">
                  <c:v>255</c:v>
                </c:pt>
                <c:pt idx="197">
                  <c:v>255</c:v>
                </c:pt>
                <c:pt idx="198">
                  <c:v>255</c:v>
                </c:pt>
                <c:pt idx="199">
                  <c:v>255</c:v>
                </c:pt>
                <c:pt idx="200">
                  <c:v>255</c:v>
                </c:pt>
                <c:pt idx="201">
                  <c:v>255</c:v>
                </c:pt>
                <c:pt idx="202">
                  <c:v>255</c:v>
                </c:pt>
                <c:pt idx="203">
                  <c:v>255</c:v>
                </c:pt>
                <c:pt idx="204">
                  <c:v>255</c:v>
                </c:pt>
                <c:pt idx="205">
                  <c:v>255</c:v>
                </c:pt>
                <c:pt idx="206">
                  <c:v>255</c:v>
                </c:pt>
                <c:pt idx="207">
                  <c:v>255</c:v>
                </c:pt>
                <c:pt idx="208">
                  <c:v>255</c:v>
                </c:pt>
                <c:pt idx="209">
                  <c:v>255</c:v>
                </c:pt>
                <c:pt idx="210">
                  <c:v>255</c:v>
                </c:pt>
                <c:pt idx="211">
                  <c:v>255</c:v>
                </c:pt>
                <c:pt idx="212">
                  <c:v>255</c:v>
                </c:pt>
                <c:pt idx="213">
                  <c:v>255</c:v>
                </c:pt>
                <c:pt idx="214">
                  <c:v>255</c:v>
                </c:pt>
                <c:pt idx="215">
                  <c:v>255</c:v>
                </c:pt>
                <c:pt idx="216">
                  <c:v>255</c:v>
                </c:pt>
                <c:pt idx="217">
                  <c:v>255</c:v>
                </c:pt>
                <c:pt idx="218">
                  <c:v>255</c:v>
                </c:pt>
                <c:pt idx="219">
                  <c:v>255</c:v>
                </c:pt>
                <c:pt idx="220">
                  <c:v>255</c:v>
                </c:pt>
                <c:pt idx="221">
                  <c:v>255</c:v>
                </c:pt>
                <c:pt idx="222">
                  <c:v>255</c:v>
                </c:pt>
                <c:pt idx="223">
                  <c:v>255</c:v>
                </c:pt>
                <c:pt idx="224">
                  <c:v>255</c:v>
                </c:pt>
                <c:pt idx="225">
                  <c:v>255</c:v>
                </c:pt>
                <c:pt idx="226">
                  <c:v>255</c:v>
                </c:pt>
                <c:pt idx="227">
                  <c:v>255</c:v>
                </c:pt>
                <c:pt idx="228">
                  <c:v>255</c:v>
                </c:pt>
                <c:pt idx="229">
                  <c:v>255</c:v>
                </c:pt>
                <c:pt idx="230">
                  <c:v>255</c:v>
                </c:pt>
                <c:pt idx="231">
                  <c:v>255</c:v>
                </c:pt>
                <c:pt idx="232">
                  <c:v>255</c:v>
                </c:pt>
                <c:pt idx="233">
                  <c:v>255</c:v>
                </c:pt>
                <c:pt idx="234">
                  <c:v>255</c:v>
                </c:pt>
                <c:pt idx="235">
                  <c:v>255</c:v>
                </c:pt>
                <c:pt idx="236">
                  <c:v>255</c:v>
                </c:pt>
                <c:pt idx="237">
                  <c:v>255</c:v>
                </c:pt>
                <c:pt idx="238">
                  <c:v>255</c:v>
                </c:pt>
                <c:pt idx="239">
                  <c:v>255</c:v>
                </c:pt>
                <c:pt idx="240">
                  <c:v>255</c:v>
                </c:pt>
                <c:pt idx="241">
                  <c:v>255</c:v>
                </c:pt>
                <c:pt idx="242">
                  <c:v>255</c:v>
                </c:pt>
                <c:pt idx="243">
                  <c:v>255</c:v>
                </c:pt>
                <c:pt idx="244">
                  <c:v>255</c:v>
                </c:pt>
                <c:pt idx="245">
                  <c:v>255</c:v>
                </c:pt>
                <c:pt idx="246">
                  <c:v>255</c:v>
                </c:pt>
                <c:pt idx="247">
                  <c:v>255</c:v>
                </c:pt>
                <c:pt idx="248">
                  <c:v>255</c:v>
                </c:pt>
                <c:pt idx="249">
                  <c:v>255</c:v>
                </c:pt>
                <c:pt idx="250">
                  <c:v>255</c:v>
                </c:pt>
                <c:pt idx="251">
                  <c:v>255</c:v>
                </c:pt>
                <c:pt idx="252">
                  <c:v>255</c:v>
                </c:pt>
                <c:pt idx="253">
                  <c:v>255</c:v>
                </c:pt>
                <c:pt idx="254">
                  <c:v>255</c:v>
                </c:pt>
                <c:pt idx="255">
                  <c:v>255</c:v>
                </c:pt>
              </c:numCache>
            </c:numRef>
          </c:yVal>
          <c:smooth val="0"/>
          <c:extLst>
            <c:ext xmlns:c16="http://schemas.microsoft.com/office/drawing/2014/chart" uri="{C3380CC4-5D6E-409C-BE32-E72D297353CC}">
              <c16:uniqueId val="{00000000-A397-4A15-A752-434CE0E3FCD2}"/>
            </c:ext>
          </c:extLst>
        </c:ser>
        <c:dLbls>
          <c:showLegendKey val="0"/>
          <c:showVal val="0"/>
          <c:showCatName val="0"/>
          <c:showSerName val="0"/>
          <c:showPercent val="0"/>
          <c:showBubbleSize val="0"/>
        </c:dLbls>
        <c:axId val="802395680"/>
        <c:axId val="802394696"/>
      </c:scatterChart>
      <c:valAx>
        <c:axId val="8023956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2394696"/>
        <c:crosses val="autoZero"/>
        <c:crossBetween val="midCat"/>
      </c:valAx>
      <c:valAx>
        <c:axId val="8023946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2395680"/>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vi-V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y=3x</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solidFill>
                <a:schemeClr val="accent1"/>
              </a:solidFill>
              <a:round/>
            </a:ln>
            <a:effectLst/>
          </c:spPr>
          <c:marker>
            <c:symbol val="none"/>
          </c:marker>
          <c:xVal>
            <c:numRef>
              <c:f>Sheet1!$A$1:$A$256</c:f>
              <c:numCache>
                <c:formatCode>General</c:formatCode>
                <c:ptCount val="25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numCache>
            </c:numRef>
          </c:xVal>
          <c:yVal>
            <c:numRef>
              <c:f>Sheet1!$B$1:$B$256</c:f>
              <c:numCache>
                <c:formatCode>General</c:formatCode>
                <c:ptCount val="256"/>
                <c:pt idx="0">
                  <c:v>0</c:v>
                </c:pt>
                <c:pt idx="1">
                  <c:v>3</c:v>
                </c:pt>
                <c:pt idx="2">
                  <c:v>6</c:v>
                </c:pt>
                <c:pt idx="3">
                  <c:v>9</c:v>
                </c:pt>
                <c:pt idx="4">
                  <c:v>12</c:v>
                </c:pt>
                <c:pt idx="5">
                  <c:v>15</c:v>
                </c:pt>
                <c:pt idx="6">
                  <c:v>18</c:v>
                </c:pt>
                <c:pt idx="7">
                  <c:v>21</c:v>
                </c:pt>
                <c:pt idx="8">
                  <c:v>24</c:v>
                </c:pt>
                <c:pt idx="9">
                  <c:v>27</c:v>
                </c:pt>
                <c:pt idx="10">
                  <c:v>30</c:v>
                </c:pt>
                <c:pt idx="11">
                  <c:v>33</c:v>
                </c:pt>
                <c:pt idx="12">
                  <c:v>36</c:v>
                </c:pt>
                <c:pt idx="13">
                  <c:v>39</c:v>
                </c:pt>
                <c:pt idx="14">
                  <c:v>42</c:v>
                </c:pt>
                <c:pt idx="15">
                  <c:v>45</c:v>
                </c:pt>
                <c:pt idx="16">
                  <c:v>48</c:v>
                </c:pt>
                <c:pt idx="17">
                  <c:v>51</c:v>
                </c:pt>
                <c:pt idx="18">
                  <c:v>54</c:v>
                </c:pt>
                <c:pt idx="19">
                  <c:v>57</c:v>
                </c:pt>
                <c:pt idx="20">
                  <c:v>60</c:v>
                </c:pt>
                <c:pt idx="21">
                  <c:v>63</c:v>
                </c:pt>
                <c:pt idx="22">
                  <c:v>66</c:v>
                </c:pt>
                <c:pt idx="23">
                  <c:v>69</c:v>
                </c:pt>
                <c:pt idx="24">
                  <c:v>72</c:v>
                </c:pt>
                <c:pt idx="25">
                  <c:v>75</c:v>
                </c:pt>
                <c:pt idx="26">
                  <c:v>78</c:v>
                </c:pt>
                <c:pt idx="27">
                  <c:v>81</c:v>
                </c:pt>
                <c:pt idx="28">
                  <c:v>84</c:v>
                </c:pt>
                <c:pt idx="29">
                  <c:v>87</c:v>
                </c:pt>
                <c:pt idx="30">
                  <c:v>90</c:v>
                </c:pt>
                <c:pt idx="31">
                  <c:v>93</c:v>
                </c:pt>
                <c:pt idx="32">
                  <c:v>96</c:v>
                </c:pt>
                <c:pt idx="33">
                  <c:v>99</c:v>
                </c:pt>
                <c:pt idx="34">
                  <c:v>102</c:v>
                </c:pt>
                <c:pt idx="35">
                  <c:v>105</c:v>
                </c:pt>
                <c:pt idx="36">
                  <c:v>108</c:v>
                </c:pt>
                <c:pt idx="37">
                  <c:v>111</c:v>
                </c:pt>
                <c:pt idx="38">
                  <c:v>114</c:v>
                </c:pt>
                <c:pt idx="39">
                  <c:v>117</c:v>
                </c:pt>
                <c:pt idx="40">
                  <c:v>120</c:v>
                </c:pt>
                <c:pt idx="41">
                  <c:v>123</c:v>
                </c:pt>
                <c:pt idx="42">
                  <c:v>126</c:v>
                </c:pt>
                <c:pt idx="43">
                  <c:v>129</c:v>
                </c:pt>
                <c:pt idx="44">
                  <c:v>132</c:v>
                </c:pt>
                <c:pt idx="45">
                  <c:v>135</c:v>
                </c:pt>
                <c:pt idx="46">
                  <c:v>138</c:v>
                </c:pt>
                <c:pt idx="47">
                  <c:v>141</c:v>
                </c:pt>
                <c:pt idx="48">
                  <c:v>144</c:v>
                </c:pt>
                <c:pt idx="49">
                  <c:v>147</c:v>
                </c:pt>
                <c:pt idx="50">
                  <c:v>150</c:v>
                </c:pt>
                <c:pt idx="51">
                  <c:v>153</c:v>
                </c:pt>
                <c:pt idx="52">
                  <c:v>156</c:v>
                </c:pt>
                <c:pt idx="53">
                  <c:v>159</c:v>
                </c:pt>
                <c:pt idx="54">
                  <c:v>162</c:v>
                </c:pt>
                <c:pt idx="55">
                  <c:v>165</c:v>
                </c:pt>
                <c:pt idx="56">
                  <c:v>168</c:v>
                </c:pt>
                <c:pt idx="57">
                  <c:v>171</c:v>
                </c:pt>
                <c:pt idx="58">
                  <c:v>174</c:v>
                </c:pt>
                <c:pt idx="59">
                  <c:v>177</c:v>
                </c:pt>
                <c:pt idx="60">
                  <c:v>180</c:v>
                </c:pt>
                <c:pt idx="61">
                  <c:v>183</c:v>
                </c:pt>
                <c:pt idx="62">
                  <c:v>186</c:v>
                </c:pt>
                <c:pt idx="63">
                  <c:v>189</c:v>
                </c:pt>
                <c:pt idx="64">
                  <c:v>192</c:v>
                </c:pt>
                <c:pt idx="65">
                  <c:v>195</c:v>
                </c:pt>
                <c:pt idx="66">
                  <c:v>198</c:v>
                </c:pt>
                <c:pt idx="67">
                  <c:v>201</c:v>
                </c:pt>
                <c:pt idx="68">
                  <c:v>204</c:v>
                </c:pt>
                <c:pt idx="69">
                  <c:v>207</c:v>
                </c:pt>
                <c:pt idx="70">
                  <c:v>210</c:v>
                </c:pt>
                <c:pt idx="71">
                  <c:v>213</c:v>
                </c:pt>
                <c:pt idx="72">
                  <c:v>216</c:v>
                </c:pt>
                <c:pt idx="73">
                  <c:v>219</c:v>
                </c:pt>
                <c:pt idx="74">
                  <c:v>222</c:v>
                </c:pt>
                <c:pt idx="75">
                  <c:v>225</c:v>
                </c:pt>
                <c:pt idx="76">
                  <c:v>228</c:v>
                </c:pt>
                <c:pt idx="77">
                  <c:v>231</c:v>
                </c:pt>
                <c:pt idx="78">
                  <c:v>234</c:v>
                </c:pt>
                <c:pt idx="79">
                  <c:v>237</c:v>
                </c:pt>
                <c:pt idx="80">
                  <c:v>240</c:v>
                </c:pt>
                <c:pt idx="81">
                  <c:v>243</c:v>
                </c:pt>
                <c:pt idx="82">
                  <c:v>246</c:v>
                </c:pt>
                <c:pt idx="83">
                  <c:v>249</c:v>
                </c:pt>
                <c:pt idx="84">
                  <c:v>252</c:v>
                </c:pt>
                <c:pt idx="85">
                  <c:v>255</c:v>
                </c:pt>
                <c:pt idx="86">
                  <c:v>255</c:v>
                </c:pt>
                <c:pt idx="87">
                  <c:v>255</c:v>
                </c:pt>
                <c:pt idx="88">
                  <c:v>255</c:v>
                </c:pt>
                <c:pt idx="89">
                  <c:v>255</c:v>
                </c:pt>
                <c:pt idx="90">
                  <c:v>255</c:v>
                </c:pt>
                <c:pt idx="91">
                  <c:v>255</c:v>
                </c:pt>
                <c:pt idx="92">
                  <c:v>255</c:v>
                </c:pt>
                <c:pt idx="93">
                  <c:v>255</c:v>
                </c:pt>
                <c:pt idx="94">
                  <c:v>255</c:v>
                </c:pt>
                <c:pt idx="95">
                  <c:v>255</c:v>
                </c:pt>
                <c:pt idx="96">
                  <c:v>255</c:v>
                </c:pt>
                <c:pt idx="97">
                  <c:v>255</c:v>
                </c:pt>
                <c:pt idx="98">
                  <c:v>255</c:v>
                </c:pt>
                <c:pt idx="99">
                  <c:v>255</c:v>
                </c:pt>
                <c:pt idx="100">
                  <c:v>255</c:v>
                </c:pt>
                <c:pt idx="101">
                  <c:v>255</c:v>
                </c:pt>
                <c:pt idx="102">
                  <c:v>255</c:v>
                </c:pt>
                <c:pt idx="103">
                  <c:v>255</c:v>
                </c:pt>
                <c:pt idx="104">
                  <c:v>255</c:v>
                </c:pt>
                <c:pt idx="105">
                  <c:v>255</c:v>
                </c:pt>
                <c:pt idx="106">
                  <c:v>255</c:v>
                </c:pt>
                <c:pt idx="107">
                  <c:v>255</c:v>
                </c:pt>
                <c:pt idx="108">
                  <c:v>255</c:v>
                </c:pt>
                <c:pt idx="109">
                  <c:v>255</c:v>
                </c:pt>
                <c:pt idx="110">
                  <c:v>255</c:v>
                </c:pt>
                <c:pt idx="111">
                  <c:v>255</c:v>
                </c:pt>
                <c:pt idx="112">
                  <c:v>255</c:v>
                </c:pt>
                <c:pt idx="113">
                  <c:v>255</c:v>
                </c:pt>
                <c:pt idx="114">
                  <c:v>255</c:v>
                </c:pt>
                <c:pt idx="115">
                  <c:v>255</c:v>
                </c:pt>
                <c:pt idx="116">
                  <c:v>255</c:v>
                </c:pt>
                <c:pt idx="117">
                  <c:v>255</c:v>
                </c:pt>
                <c:pt idx="118">
                  <c:v>255</c:v>
                </c:pt>
                <c:pt idx="119">
                  <c:v>255</c:v>
                </c:pt>
                <c:pt idx="120">
                  <c:v>255</c:v>
                </c:pt>
                <c:pt idx="121">
                  <c:v>255</c:v>
                </c:pt>
                <c:pt idx="122">
                  <c:v>255</c:v>
                </c:pt>
                <c:pt idx="123">
                  <c:v>255</c:v>
                </c:pt>
                <c:pt idx="124">
                  <c:v>255</c:v>
                </c:pt>
                <c:pt idx="125">
                  <c:v>255</c:v>
                </c:pt>
                <c:pt idx="126">
                  <c:v>255</c:v>
                </c:pt>
                <c:pt idx="127">
                  <c:v>255</c:v>
                </c:pt>
                <c:pt idx="128">
                  <c:v>255</c:v>
                </c:pt>
                <c:pt idx="129">
                  <c:v>255</c:v>
                </c:pt>
                <c:pt idx="130">
                  <c:v>255</c:v>
                </c:pt>
                <c:pt idx="131">
                  <c:v>255</c:v>
                </c:pt>
                <c:pt idx="132">
                  <c:v>255</c:v>
                </c:pt>
                <c:pt idx="133">
                  <c:v>255</c:v>
                </c:pt>
                <c:pt idx="134">
                  <c:v>255</c:v>
                </c:pt>
                <c:pt idx="135">
                  <c:v>255</c:v>
                </c:pt>
                <c:pt idx="136">
                  <c:v>255</c:v>
                </c:pt>
                <c:pt idx="137">
                  <c:v>255</c:v>
                </c:pt>
                <c:pt idx="138">
                  <c:v>255</c:v>
                </c:pt>
                <c:pt idx="139">
                  <c:v>255</c:v>
                </c:pt>
                <c:pt idx="140">
                  <c:v>255</c:v>
                </c:pt>
                <c:pt idx="141">
                  <c:v>255</c:v>
                </c:pt>
                <c:pt idx="142">
                  <c:v>255</c:v>
                </c:pt>
                <c:pt idx="143">
                  <c:v>255</c:v>
                </c:pt>
                <c:pt idx="144">
                  <c:v>255</c:v>
                </c:pt>
                <c:pt idx="145">
                  <c:v>255</c:v>
                </c:pt>
                <c:pt idx="146">
                  <c:v>255</c:v>
                </c:pt>
                <c:pt idx="147">
                  <c:v>255</c:v>
                </c:pt>
                <c:pt idx="148">
                  <c:v>255</c:v>
                </c:pt>
                <c:pt idx="149">
                  <c:v>255</c:v>
                </c:pt>
                <c:pt idx="150">
                  <c:v>255</c:v>
                </c:pt>
                <c:pt idx="151">
                  <c:v>255</c:v>
                </c:pt>
                <c:pt idx="152">
                  <c:v>255</c:v>
                </c:pt>
                <c:pt idx="153">
                  <c:v>255</c:v>
                </c:pt>
                <c:pt idx="154">
                  <c:v>255</c:v>
                </c:pt>
                <c:pt idx="155">
                  <c:v>255</c:v>
                </c:pt>
                <c:pt idx="156">
                  <c:v>255</c:v>
                </c:pt>
                <c:pt idx="157">
                  <c:v>255</c:v>
                </c:pt>
                <c:pt idx="158">
                  <c:v>255</c:v>
                </c:pt>
                <c:pt idx="159">
                  <c:v>255</c:v>
                </c:pt>
                <c:pt idx="160">
                  <c:v>255</c:v>
                </c:pt>
                <c:pt idx="161">
                  <c:v>255</c:v>
                </c:pt>
                <c:pt idx="162">
                  <c:v>255</c:v>
                </c:pt>
                <c:pt idx="163">
                  <c:v>255</c:v>
                </c:pt>
                <c:pt idx="164">
                  <c:v>255</c:v>
                </c:pt>
                <c:pt idx="165">
                  <c:v>255</c:v>
                </c:pt>
                <c:pt idx="166">
                  <c:v>255</c:v>
                </c:pt>
                <c:pt idx="167">
                  <c:v>255</c:v>
                </c:pt>
                <c:pt idx="168">
                  <c:v>255</c:v>
                </c:pt>
                <c:pt idx="169">
                  <c:v>255</c:v>
                </c:pt>
                <c:pt idx="170">
                  <c:v>255</c:v>
                </c:pt>
                <c:pt idx="171">
                  <c:v>255</c:v>
                </c:pt>
                <c:pt idx="172">
                  <c:v>255</c:v>
                </c:pt>
                <c:pt idx="173">
                  <c:v>255</c:v>
                </c:pt>
                <c:pt idx="174">
                  <c:v>255</c:v>
                </c:pt>
                <c:pt idx="175">
                  <c:v>255</c:v>
                </c:pt>
                <c:pt idx="176">
                  <c:v>255</c:v>
                </c:pt>
                <c:pt idx="177">
                  <c:v>255</c:v>
                </c:pt>
                <c:pt idx="178">
                  <c:v>255</c:v>
                </c:pt>
                <c:pt idx="179">
                  <c:v>255</c:v>
                </c:pt>
                <c:pt idx="180">
                  <c:v>255</c:v>
                </c:pt>
                <c:pt idx="181">
                  <c:v>255</c:v>
                </c:pt>
                <c:pt idx="182">
                  <c:v>255</c:v>
                </c:pt>
                <c:pt idx="183">
                  <c:v>255</c:v>
                </c:pt>
                <c:pt idx="184">
                  <c:v>255</c:v>
                </c:pt>
                <c:pt idx="185">
                  <c:v>255</c:v>
                </c:pt>
                <c:pt idx="186">
                  <c:v>255</c:v>
                </c:pt>
                <c:pt idx="187">
                  <c:v>255</c:v>
                </c:pt>
                <c:pt idx="188">
                  <c:v>255</c:v>
                </c:pt>
                <c:pt idx="189">
                  <c:v>255</c:v>
                </c:pt>
                <c:pt idx="190">
                  <c:v>255</c:v>
                </c:pt>
                <c:pt idx="191">
                  <c:v>255</c:v>
                </c:pt>
                <c:pt idx="192">
                  <c:v>255</c:v>
                </c:pt>
                <c:pt idx="193">
                  <c:v>255</c:v>
                </c:pt>
                <c:pt idx="194">
                  <c:v>255</c:v>
                </c:pt>
                <c:pt idx="195">
                  <c:v>255</c:v>
                </c:pt>
                <c:pt idx="196">
                  <c:v>255</c:v>
                </c:pt>
                <c:pt idx="197">
                  <c:v>255</c:v>
                </c:pt>
                <c:pt idx="198">
                  <c:v>255</c:v>
                </c:pt>
                <c:pt idx="199">
                  <c:v>255</c:v>
                </c:pt>
                <c:pt idx="200">
                  <c:v>255</c:v>
                </c:pt>
                <c:pt idx="201">
                  <c:v>255</c:v>
                </c:pt>
                <c:pt idx="202">
                  <c:v>255</c:v>
                </c:pt>
                <c:pt idx="203">
                  <c:v>255</c:v>
                </c:pt>
                <c:pt idx="204">
                  <c:v>255</c:v>
                </c:pt>
                <c:pt idx="205">
                  <c:v>255</c:v>
                </c:pt>
                <c:pt idx="206">
                  <c:v>255</c:v>
                </c:pt>
                <c:pt idx="207">
                  <c:v>255</c:v>
                </c:pt>
                <c:pt idx="208">
                  <c:v>255</c:v>
                </c:pt>
                <c:pt idx="209">
                  <c:v>255</c:v>
                </c:pt>
                <c:pt idx="210">
                  <c:v>255</c:v>
                </c:pt>
                <c:pt idx="211">
                  <c:v>255</c:v>
                </c:pt>
                <c:pt idx="212">
                  <c:v>255</c:v>
                </c:pt>
                <c:pt idx="213">
                  <c:v>255</c:v>
                </c:pt>
                <c:pt idx="214">
                  <c:v>255</c:v>
                </c:pt>
                <c:pt idx="215">
                  <c:v>255</c:v>
                </c:pt>
                <c:pt idx="216">
                  <c:v>255</c:v>
                </c:pt>
                <c:pt idx="217">
                  <c:v>255</c:v>
                </c:pt>
                <c:pt idx="218">
                  <c:v>255</c:v>
                </c:pt>
                <c:pt idx="219">
                  <c:v>255</c:v>
                </c:pt>
                <c:pt idx="220">
                  <c:v>255</c:v>
                </c:pt>
                <c:pt idx="221">
                  <c:v>255</c:v>
                </c:pt>
                <c:pt idx="222">
                  <c:v>255</c:v>
                </c:pt>
                <c:pt idx="223">
                  <c:v>255</c:v>
                </c:pt>
                <c:pt idx="224">
                  <c:v>255</c:v>
                </c:pt>
                <c:pt idx="225">
                  <c:v>255</c:v>
                </c:pt>
                <c:pt idx="226">
                  <c:v>255</c:v>
                </c:pt>
                <c:pt idx="227">
                  <c:v>255</c:v>
                </c:pt>
                <c:pt idx="228">
                  <c:v>255</c:v>
                </c:pt>
                <c:pt idx="229">
                  <c:v>255</c:v>
                </c:pt>
                <c:pt idx="230">
                  <c:v>255</c:v>
                </c:pt>
                <c:pt idx="231">
                  <c:v>255</c:v>
                </c:pt>
                <c:pt idx="232">
                  <c:v>255</c:v>
                </c:pt>
                <c:pt idx="233">
                  <c:v>255</c:v>
                </c:pt>
                <c:pt idx="234">
                  <c:v>255</c:v>
                </c:pt>
                <c:pt idx="235">
                  <c:v>255</c:v>
                </c:pt>
                <c:pt idx="236">
                  <c:v>255</c:v>
                </c:pt>
                <c:pt idx="237">
                  <c:v>255</c:v>
                </c:pt>
                <c:pt idx="238">
                  <c:v>255</c:v>
                </c:pt>
                <c:pt idx="239">
                  <c:v>255</c:v>
                </c:pt>
                <c:pt idx="240">
                  <c:v>255</c:v>
                </c:pt>
                <c:pt idx="241">
                  <c:v>255</c:v>
                </c:pt>
                <c:pt idx="242">
                  <c:v>255</c:v>
                </c:pt>
                <c:pt idx="243">
                  <c:v>255</c:v>
                </c:pt>
                <c:pt idx="244">
                  <c:v>255</c:v>
                </c:pt>
                <c:pt idx="245">
                  <c:v>255</c:v>
                </c:pt>
                <c:pt idx="246">
                  <c:v>255</c:v>
                </c:pt>
                <c:pt idx="247">
                  <c:v>255</c:v>
                </c:pt>
                <c:pt idx="248">
                  <c:v>255</c:v>
                </c:pt>
                <c:pt idx="249">
                  <c:v>255</c:v>
                </c:pt>
                <c:pt idx="250">
                  <c:v>255</c:v>
                </c:pt>
                <c:pt idx="251">
                  <c:v>255</c:v>
                </c:pt>
                <c:pt idx="252">
                  <c:v>255</c:v>
                </c:pt>
                <c:pt idx="253">
                  <c:v>255</c:v>
                </c:pt>
                <c:pt idx="254">
                  <c:v>255</c:v>
                </c:pt>
                <c:pt idx="255">
                  <c:v>255</c:v>
                </c:pt>
              </c:numCache>
            </c:numRef>
          </c:yVal>
          <c:smooth val="0"/>
          <c:extLst>
            <c:ext xmlns:c16="http://schemas.microsoft.com/office/drawing/2014/chart" uri="{C3380CC4-5D6E-409C-BE32-E72D297353CC}">
              <c16:uniqueId val="{00000000-5E46-4C30-A2D4-83D479CC6BAA}"/>
            </c:ext>
          </c:extLst>
        </c:ser>
        <c:dLbls>
          <c:showLegendKey val="0"/>
          <c:showVal val="0"/>
          <c:showCatName val="0"/>
          <c:showSerName val="0"/>
          <c:showPercent val="0"/>
          <c:showBubbleSize val="0"/>
        </c:dLbls>
        <c:axId val="802395680"/>
        <c:axId val="802394696"/>
      </c:scatterChart>
      <c:valAx>
        <c:axId val="8023956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2394696"/>
        <c:crosses val="autoZero"/>
        <c:crossBetween val="midCat"/>
      </c:valAx>
      <c:valAx>
        <c:axId val="8023946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2395680"/>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EE360A-99BF-40C2-ADC1-02E8ECBC5D45}" type="datetimeFigureOut">
              <a:rPr lang="en-US" smtClean="0"/>
              <a:t>5/5/2022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209CCD-6F45-4F05-B1EE-90634A73A681}" type="slidenum">
              <a:rPr lang="en-US" smtClean="0"/>
              <a:t>‹#›</a:t>
            </a:fld>
            <a:endParaRPr lang="en-US"/>
          </a:p>
        </p:txBody>
      </p:sp>
    </p:spTree>
    <p:extLst>
      <p:ext uri="{BB962C8B-B14F-4D97-AF65-F5344CB8AC3E}">
        <p14:creationId xmlns:p14="http://schemas.microsoft.com/office/powerpoint/2010/main" val="3179555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2800">
                <a:latin typeface="나눔고딕" panose="020D0604000000000000" pitchFamily="50" charset="-127"/>
                <a:ea typeface="나눔고딕" panose="020D0604000000000000" pitchFamily="50" charset="-127"/>
              </a:defRPr>
            </a:lvl1pPr>
          </a:lstStyle>
          <a:p>
            <a:r>
              <a:rPr lang="en-US" altLang="ko-KR"/>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나눔고딕" panose="020D0604000000000000" pitchFamily="50" charset="-127"/>
                <a:ea typeface="나눔고딕" panose="020D0604000000000000" pitchFamily="50" charset="-12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ko-KR"/>
              <a:t>Click to edit Master subtitle style</a:t>
            </a:r>
            <a:endParaRPr lang="en-US" dirty="0"/>
          </a:p>
        </p:txBody>
      </p:sp>
      <p:sp>
        <p:nvSpPr>
          <p:cNvPr id="6" name="Slide Number Placeholder 5"/>
          <p:cNvSpPr>
            <a:spLocks noGrp="1"/>
          </p:cNvSpPr>
          <p:nvPr>
            <p:ph type="sldNum" sz="quarter" idx="12"/>
          </p:nvPr>
        </p:nvSpPr>
        <p:spPr/>
        <p:txBody>
          <a:bodyPr/>
          <a:lstStyle>
            <a:lvl1pPr algn="ctr">
              <a:defRPr sz="1200">
                <a:latin typeface="나눔고딕" panose="020D0604000000000000" pitchFamily="50" charset="-127"/>
                <a:ea typeface="나눔고딕" panose="020D0604000000000000" pitchFamily="50" charset="-127"/>
              </a:defRPr>
            </a:lvl1pPr>
          </a:lstStyle>
          <a:p>
            <a:fld id="{612001EB-C607-4195-83CD-5AE5F3E4F111}" type="slidenum">
              <a:rPr lang="en-US" smtClean="0"/>
              <a:t>‹#›</a:t>
            </a:fld>
            <a:endParaRPr lang="en-US"/>
          </a:p>
        </p:txBody>
      </p:sp>
      <p:sp>
        <p:nvSpPr>
          <p:cNvPr id="9" name="TextBox 8">
            <a:extLst>
              <a:ext uri="{FF2B5EF4-FFF2-40B4-BE49-F238E27FC236}">
                <a16:creationId xmlns:a16="http://schemas.microsoft.com/office/drawing/2014/main" id="{FC565A44-257D-49CA-ABEB-1A2412BD3714}"/>
              </a:ext>
            </a:extLst>
          </p:cNvPr>
          <p:cNvSpPr txBox="1"/>
          <p:nvPr/>
        </p:nvSpPr>
        <p:spPr>
          <a:xfrm>
            <a:off x="86260" y="86260"/>
            <a:ext cx="199999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FF0000"/>
                </a:solidFill>
                <a:effectLst/>
                <a:uLnTx/>
                <a:uFillTx/>
                <a:latin typeface="Calibri" panose="020F0502020204030204"/>
                <a:ea typeface="맑은 고딕" pitchFamily="50" charset="-127"/>
                <a:cs typeface="+mn-cs"/>
              </a:rPr>
              <a:t>Highly Confidential</a:t>
            </a:r>
            <a:endParaRPr kumimoji="0" lang="ko-KR" altLang="en-US" sz="1800" b="1" i="0" u="none" strike="noStrike" kern="1200" cap="none" spc="0" normalizeH="0" baseline="0" noProof="0" dirty="0">
              <a:ln>
                <a:noFill/>
              </a:ln>
              <a:solidFill>
                <a:srgbClr val="FF0000"/>
              </a:solidFill>
              <a:effectLst/>
              <a:uLnTx/>
              <a:uFillTx/>
              <a:latin typeface="Calibri" panose="020F0502020204030204"/>
              <a:ea typeface="맑은 고딕" pitchFamily="50" charset="-127"/>
              <a:cs typeface="+mn-cs"/>
            </a:endParaRPr>
          </a:p>
        </p:txBody>
      </p:sp>
    </p:spTree>
    <p:extLst>
      <p:ext uri="{BB962C8B-B14F-4D97-AF65-F5344CB8AC3E}">
        <p14:creationId xmlns:p14="http://schemas.microsoft.com/office/powerpoint/2010/main" val="23977104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맑은 고딕" panose="020B0503020000020004" pitchFamily="50" charset="-127"/>
                <a:ea typeface="맑은 고딕" panose="020B0503020000020004" pitchFamily="50" charset="-127"/>
              </a:defRPr>
            </a:lvl1pPr>
          </a:lstStyle>
          <a:p>
            <a:r>
              <a:rPr lang="en-US" altLang="ko-KR"/>
              <a:t>Click to edit Master title style</a:t>
            </a:r>
            <a:endParaRPr lang="en-US" dirty="0"/>
          </a:p>
        </p:txBody>
      </p:sp>
      <p:sp>
        <p:nvSpPr>
          <p:cNvPr id="3" name="Content Placeholder 2"/>
          <p:cNvSpPr>
            <a:spLocks noGrp="1"/>
          </p:cNvSpPr>
          <p:nvPr>
            <p:ph idx="1"/>
          </p:nvPr>
        </p:nvSpPr>
        <p:spPr/>
        <p:txBody>
          <a:bodyPr/>
          <a:lstStyle>
            <a:lvl1pPr marL="263525" indent="-263525">
              <a:buFont typeface="나눔고딕" panose="020D0604000000000000" pitchFamily="50" charset="-127"/>
              <a:buChar char="◦"/>
              <a:defRPr sz="1600">
                <a:latin typeface="맑은 고딕" panose="020B0503020000020004" pitchFamily="50" charset="-127"/>
                <a:ea typeface="맑은 고딕" panose="020B0503020000020004" pitchFamily="50" charset="-127"/>
              </a:defRPr>
            </a:lvl1pPr>
            <a:lvl2pPr marL="447675" indent="-173038">
              <a:buFont typeface="Arial" panose="020B0604020202020204" pitchFamily="34" charset="0"/>
              <a:buChar char="•"/>
              <a:defRPr sz="1400">
                <a:latin typeface="맑은 고딕" panose="020B0503020000020004" pitchFamily="50" charset="-127"/>
                <a:ea typeface="맑은 고딕" panose="020B0503020000020004" pitchFamily="50" charset="-127"/>
              </a:defRPr>
            </a:lvl2pPr>
            <a:lvl3pPr marL="720725" indent="-161925">
              <a:buFont typeface="나눔고딕" panose="020D0604000000000000" pitchFamily="50" charset="-127"/>
              <a:buChar char="-"/>
              <a:defRPr sz="1200">
                <a:latin typeface="맑은 고딕" panose="020B0503020000020004" pitchFamily="50" charset="-127"/>
                <a:ea typeface="맑은 고딕" panose="020B0503020000020004" pitchFamily="50" charset="-127"/>
              </a:defRPr>
            </a:lvl3pPr>
            <a:lvl4pPr marL="1023938" indent="-171450">
              <a:buFont typeface="나눔고딕" panose="020D0604000000000000" pitchFamily="50" charset="-127"/>
              <a:buChar char="-"/>
              <a:defRPr sz="1000">
                <a:latin typeface="맑은 고딕" panose="020B0503020000020004" pitchFamily="50" charset="-127"/>
                <a:ea typeface="맑은 고딕" panose="020B0503020000020004" pitchFamily="50" charset="-127"/>
              </a:defRPr>
            </a:lvl4pPr>
            <a:lvl5pPr marL="1260475" indent="-152400">
              <a:defRPr sz="800">
                <a:latin typeface="맑은 고딕" panose="020B0503020000020004" pitchFamily="50" charset="-127"/>
                <a:ea typeface="맑은 고딕" panose="020B0503020000020004" pitchFamily="50" charset="-127"/>
              </a:defRPr>
            </a:lvl5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6" name="Slide Number Placeholder 5"/>
          <p:cNvSpPr>
            <a:spLocks noGrp="1"/>
          </p:cNvSpPr>
          <p:nvPr>
            <p:ph type="sldNum" sz="quarter" idx="12"/>
          </p:nvPr>
        </p:nvSpPr>
        <p:spPr/>
        <p:txBody>
          <a:bodyPr/>
          <a:lstStyle>
            <a:lvl1pPr algn="ctr">
              <a:defRPr sz="1200"/>
            </a:lvl1pPr>
          </a:lstStyle>
          <a:p>
            <a:fld id="{612001EB-C607-4195-83CD-5AE5F3E4F111}" type="slidenum">
              <a:rPr lang="en-US" smtClean="0"/>
              <a:t>‹#›</a:t>
            </a:fld>
            <a:endParaRPr lang="en-US"/>
          </a:p>
        </p:txBody>
      </p:sp>
    </p:spTree>
    <p:extLst>
      <p:ext uri="{BB962C8B-B14F-4D97-AF65-F5344CB8AC3E}">
        <p14:creationId xmlns:p14="http://schemas.microsoft.com/office/powerpoint/2010/main" val="23162402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2420" y="101855"/>
            <a:ext cx="11567160" cy="519081"/>
          </a:xfrm>
          <a:prstGeom prst="rect">
            <a:avLst/>
          </a:prstGeom>
        </p:spPr>
        <p:txBody>
          <a:bodyPr vert="horz" lIns="91440" tIns="45720" rIns="91440" bIns="45720" rtlCol="0" anchor="ctr">
            <a:normAutofit/>
          </a:bodyPr>
          <a:lstStyle/>
          <a:p>
            <a:r>
              <a:rPr lang="ko-KR" altLang="en-US" dirty="0"/>
              <a:t>마스터 제목 스타일 편집</a:t>
            </a:r>
            <a:endParaRPr lang="en-US" dirty="0"/>
          </a:p>
        </p:txBody>
      </p:sp>
      <p:sp>
        <p:nvSpPr>
          <p:cNvPr id="3" name="Text Placeholder 2"/>
          <p:cNvSpPr>
            <a:spLocks noGrp="1"/>
          </p:cNvSpPr>
          <p:nvPr>
            <p:ph type="body" idx="1"/>
          </p:nvPr>
        </p:nvSpPr>
        <p:spPr>
          <a:xfrm>
            <a:off x="188193" y="827949"/>
            <a:ext cx="11567160" cy="5004679"/>
          </a:xfrm>
          <a:prstGeom prst="rect">
            <a:avLst/>
          </a:prstGeom>
        </p:spPr>
        <p:txBody>
          <a:bodyPr vert="horz" lIns="91440" tIns="45720" rIns="91440" bIns="45720" rtlCol="0">
            <a:normAutofit/>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
        <p:nvSpPr>
          <p:cNvPr id="6" name="Slide Number Placeholder 5"/>
          <p:cNvSpPr>
            <a:spLocks noGrp="1"/>
          </p:cNvSpPr>
          <p:nvPr>
            <p:ph type="sldNum" sz="quarter" idx="4"/>
          </p:nvPr>
        </p:nvSpPr>
        <p:spPr>
          <a:xfrm>
            <a:off x="10351362" y="6546579"/>
            <a:ext cx="497488" cy="258244"/>
          </a:xfrm>
          <a:prstGeom prst="rect">
            <a:avLst/>
          </a:prstGeom>
        </p:spPr>
        <p:txBody>
          <a:bodyPr vert="horz" lIns="91440" tIns="45720" rIns="91440" bIns="45720" rtlCol="0" anchor="ctr"/>
          <a:lstStyle>
            <a:lvl1pPr algn="ctr">
              <a:defRPr sz="1200" b="1">
                <a:solidFill>
                  <a:schemeClr val="tx1">
                    <a:lumMod val="75000"/>
                    <a:lumOff val="25000"/>
                  </a:schemeClr>
                </a:solidFill>
                <a:latin typeface="나눔고딕" panose="020D0604000000000000" pitchFamily="50" charset="-127"/>
                <a:ea typeface="나눔고딕" panose="020D0604000000000000" pitchFamily="50" charset="-127"/>
              </a:defRPr>
            </a:lvl1pPr>
          </a:lstStyle>
          <a:p>
            <a:fld id="{612001EB-C607-4195-83CD-5AE5F3E4F111}" type="slidenum">
              <a:rPr lang="en-US" smtClean="0"/>
              <a:pPr/>
              <a:t>‹#›</a:t>
            </a:fld>
            <a:endParaRPr lang="en-US" dirty="0"/>
          </a:p>
        </p:txBody>
      </p:sp>
      <p:sp>
        <p:nvSpPr>
          <p:cNvPr id="20" name="TextBox 19">
            <a:extLst>
              <a:ext uri="{FF2B5EF4-FFF2-40B4-BE49-F238E27FC236}">
                <a16:creationId xmlns:a16="http://schemas.microsoft.com/office/drawing/2014/main" id="{B99EB3EB-BCED-4953-AA9F-5C7540BD5396}"/>
              </a:ext>
            </a:extLst>
          </p:cNvPr>
          <p:cNvSpPr txBox="1"/>
          <p:nvPr/>
        </p:nvSpPr>
        <p:spPr>
          <a:xfrm>
            <a:off x="17756" y="6440134"/>
            <a:ext cx="2432481" cy="400110"/>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lumMod val="50000"/>
                  </a:prstClr>
                </a:solidFill>
                <a:effectLst/>
                <a:uLnTx/>
                <a:uFillTx/>
                <a:latin typeface="나눔고딕" panose="020D0604000000000000" pitchFamily="50" charset="-127"/>
                <a:ea typeface="나눔고딕" panose="020D0604000000000000" pitchFamily="50" charset="-127"/>
                <a:cs typeface="+mn-cs"/>
              </a:rPr>
              <a:t>Copyright </a:t>
            </a:r>
            <a:r>
              <a:rPr kumimoji="0" lang="ko-KR" altLang="en-US" sz="1000" b="0" i="0" u="none" strike="noStrike" kern="1200" cap="none" spc="0" normalizeH="0" baseline="0" noProof="0" dirty="0">
                <a:ln>
                  <a:noFill/>
                </a:ln>
                <a:solidFill>
                  <a:prstClr val="white">
                    <a:lumMod val="50000"/>
                  </a:prstClr>
                </a:solidFill>
                <a:effectLst/>
                <a:uLnTx/>
                <a:uFillTx/>
                <a:latin typeface="나눔고딕" panose="020D0604000000000000" pitchFamily="50" charset="-127"/>
                <a:ea typeface="나눔고딕" panose="020D0604000000000000" pitchFamily="50" charset="-127"/>
                <a:cs typeface="+mn-cs"/>
              </a:rPr>
              <a:t>ⓒ </a:t>
            </a:r>
            <a:r>
              <a:rPr kumimoji="0" lang="en-US" altLang="ko-KR" sz="1000" b="0" i="0" u="none" strike="noStrike" kern="1200" cap="none" spc="0" normalizeH="0" baseline="0" noProof="0" dirty="0">
                <a:ln>
                  <a:noFill/>
                </a:ln>
                <a:solidFill>
                  <a:prstClr val="white">
                    <a:lumMod val="50000"/>
                  </a:prstClr>
                </a:solidFill>
                <a:effectLst/>
                <a:uLnTx/>
                <a:uFillTx/>
                <a:latin typeface="나눔고딕" panose="020D0604000000000000" pitchFamily="50" charset="-127"/>
                <a:ea typeface="나눔고딕" panose="020D0604000000000000" pitchFamily="50" charset="-127"/>
                <a:cs typeface="+mn-cs"/>
              </a:rPr>
              <a:t>2021 by XAVISTECH.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lumMod val="50000"/>
                  </a:prstClr>
                </a:solidFill>
                <a:effectLst/>
                <a:uLnTx/>
                <a:uFillTx/>
                <a:latin typeface="나눔고딕" panose="020D0604000000000000" pitchFamily="50" charset="-127"/>
                <a:ea typeface="나눔고딕" panose="020D0604000000000000" pitchFamily="50" charset="-127"/>
                <a:cs typeface="+mn-cs"/>
              </a:rPr>
              <a:t>All Rights Reserved. </a:t>
            </a:r>
            <a:endParaRPr kumimoji="0" lang="ko-KR" altLang="en-US" sz="1000" b="0" i="0" u="none" strike="noStrike" kern="1200" cap="none" spc="0" normalizeH="0" baseline="0" noProof="0" dirty="0">
              <a:ln>
                <a:noFill/>
              </a:ln>
              <a:solidFill>
                <a:prstClr val="white">
                  <a:lumMod val="50000"/>
                </a:prstClr>
              </a:solidFill>
              <a:effectLst/>
              <a:uLnTx/>
              <a:uFillTx/>
              <a:latin typeface="나눔고딕" panose="020D0604000000000000" pitchFamily="50" charset="-127"/>
              <a:ea typeface="나눔고딕" panose="020D0604000000000000" pitchFamily="50" charset="-127"/>
              <a:cs typeface="+mn-cs"/>
            </a:endParaRPr>
          </a:p>
        </p:txBody>
      </p:sp>
      <p:cxnSp>
        <p:nvCxnSpPr>
          <p:cNvPr id="12" name="직선 연결선 11"/>
          <p:cNvCxnSpPr/>
          <p:nvPr/>
        </p:nvCxnSpPr>
        <p:spPr>
          <a:xfrm flipV="1">
            <a:off x="0" y="666815"/>
            <a:ext cx="6875463" cy="3175"/>
          </a:xfrm>
          <a:prstGeom prst="line">
            <a:avLst/>
          </a:prstGeom>
          <a:ln w="38100">
            <a:solidFill>
              <a:srgbClr val="3F4B52"/>
            </a:solidFill>
          </a:ln>
          <a:effectLst>
            <a:outerShdw blurRad="50800" dist="50800" dir="5400000" algn="ctr" rotWithShape="0">
              <a:srgbClr val="3F4B52"/>
            </a:outerShdw>
          </a:effectLst>
        </p:spPr>
        <p:style>
          <a:lnRef idx="1">
            <a:schemeClr val="accent1"/>
          </a:lnRef>
          <a:fillRef idx="0">
            <a:schemeClr val="accent1"/>
          </a:fillRef>
          <a:effectRef idx="0">
            <a:schemeClr val="accent1"/>
          </a:effectRef>
          <a:fontRef idx="minor">
            <a:schemeClr val="tx1"/>
          </a:fontRef>
        </p:style>
      </p:cxnSp>
      <p:sp>
        <p:nvSpPr>
          <p:cNvPr id="14" name="타원 13"/>
          <p:cNvSpPr/>
          <p:nvPr/>
        </p:nvSpPr>
        <p:spPr>
          <a:xfrm>
            <a:off x="11886803" y="620936"/>
            <a:ext cx="92868" cy="92869"/>
          </a:xfrm>
          <a:prstGeom prst="ellipse">
            <a:avLst/>
          </a:prstGeom>
          <a:solidFill>
            <a:srgbClr val="849096"/>
          </a:solidFill>
          <a:ln>
            <a:solidFill>
              <a:srgbClr val="3F4B52"/>
            </a:solidFill>
          </a:ln>
          <a:effectLst>
            <a:outerShdw blurRad="50800" dist="50800" dir="5400000" algn="ctr" rotWithShape="0">
              <a:srgbClr val="3F4B52"/>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나눔고딕" panose="020D0604000000000000" pitchFamily="50" charset="-127"/>
              <a:ea typeface="나눔고딕" panose="020D0604000000000000" pitchFamily="50" charset="-127"/>
              <a:cs typeface="+mn-cs"/>
            </a:endParaRPr>
          </a:p>
        </p:txBody>
      </p:sp>
      <p:sp>
        <p:nvSpPr>
          <p:cNvPr id="15" name="타원 14"/>
          <p:cNvSpPr/>
          <p:nvPr/>
        </p:nvSpPr>
        <p:spPr>
          <a:xfrm>
            <a:off x="11755353" y="489486"/>
            <a:ext cx="355768" cy="355768"/>
          </a:xfrm>
          <a:prstGeom prst="ellipse">
            <a:avLst/>
          </a:prstGeom>
          <a:noFill/>
          <a:ln w="6350">
            <a:solidFill>
              <a:srgbClr val="3F4B52"/>
            </a:solidFill>
          </a:ln>
          <a:effectLst>
            <a:glow rad="38100">
              <a:srgbClr val="3F4B52">
                <a:alpha val="96000"/>
              </a:srgbClr>
            </a:glow>
            <a:outerShdw blurRad="50800" dist="50800" dir="5400000" algn="ctr" rotWithShape="0">
              <a:srgbClr val="3F4B52"/>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나눔고딕" panose="020D0604000000000000" pitchFamily="50" charset="-127"/>
              <a:ea typeface="나눔고딕" panose="020D0604000000000000" pitchFamily="50" charset="-127"/>
              <a:cs typeface="+mn-cs"/>
            </a:endParaRPr>
          </a:p>
        </p:txBody>
      </p:sp>
      <p:cxnSp>
        <p:nvCxnSpPr>
          <p:cNvPr id="16" name="직선 연결선 15"/>
          <p:cNvCxnSpPr/>
          <p:nvPr/>
        </p:nvCxnSpPr>
        <p:spPr>
          <a:xfrm>
            <a:off x="6859270" y="667093"/>
            <a:ext cx="4896083" cy="555"/>
          </a:xfrm>
          <a:prstGeom prst="line">
            <a:avLst/>
          </a:prstGeom>
          <a:ln w="38100">
            <a:solidFill>
              <a:srgbClr val="3F4B52"/>
            </a:solidFill>
          </a:ln>
          <a:effectLst>
            <a:outerShdw blurRad="50800" dist="50800" dir="5400000" algn="ctr" rotWithShape="0">
              <a:srgbClr val="3F4B52"/>
            </a:outerShdw>
          </a:effectLst>
        </p:spPr>
        <p:style>
          <a:lnRef idx="1">
            <a:schemeClr val="accent1"/>
          </a:lnRef>
          <a:fillRef idx="0">
            <a:schemeClr val="accent1"/>
          </a:fillRef>
          <a:effectRef idx="0">
            <a:schemeClr val="accent1"/>
          </a:effectRef>
          <a:fontRef idx="minor">
            <a:schemeClr val="tx1"/>
          </a:fontRef>
        </p:style>
      </p:cxnSp>
      <p:pic>
        <p:nvPicPr>
          <p:cNvPr id="4" name="그림 3"/>
          <p:cNvPicPr>
            <a:picLocks noChangeAspect="1"/>
          </p:cNvPicPr>
          <p:nvPr/>
        </p:nvPicPr>
        <p:blipFill>
          <a:blip r:embed="rId4"/>
          <a:stretch>
            <a:fillRect/>
          </a:stretch>
        </p:blipFill>
        <p:spPr>
          <a:xfrm>
            <a:off x="10884362" y="6608458"/>
            <a:ext cx="1236955" cy="227784"/>
          </a:xfrm>
          <a:prstGeom prst="rect">
            <a:avLst/>
          </a:prstGeom>
        </p:spPr>
      </p:pic>
      <p:sp>
        <p:nvSpPr>
          <p:cNvPr id="17" name="TextBox 16">
            <a:extLst>
              <a:ext uri="{FF2B5EF4-FFF2-40B4-BE49-F238E27FC236}">
                <a16:creationId xmlns:a16="http://schemas.microsoft.com/office/drawing/2014/main" id="{FC565A44-257D-49CA-ABEB-1A2412BD3714}"/>
              </a:ext>
            </a:extLst>
          </p:cNvPr>
          <p:cNvSpPr txBox="1"/>
          <p:nvPr/>
        </p:nvSpPr>
        <p:spPr>
          <a:xfrm>
            <a:off x="2485749" y="6423792"/>
            <a:ext cx="1999992" cy="369332"/>
          </a:xfrm>
          <a:prstGeom prst="rect">
            <a:avLst/>
          </a:prstGeom>
          <a:noFill/>
          <a:ln>
            <a:solidFill>
              <a:srgbClr val="FF0000"/>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FF0000"/>
                </a:solidFill>
                <a:effectLst/>
                <a:uLnTx/>
                <a:uFillTx/>
                <a:latin typeface="Calibri" panose="020F0502020204030204"/>
                <a:ea typeface="맑은 고딕" pitchFamily="50" charset="-127"/>
                <a:cs typeface="+mn-cs"/>
              </a:rPr>
              <a:t>Highly Confidential</a:t>
            </a:r>
            <a:endParaRPr kumimoji="0" lang="ko-KR" altLang="en-US" sz="1800" b="1" i="0" u="none" strike="noStrike" kern="1200" cap="none" spc="0" normalizeH="0" baseline="0" noProof="0" dirty="0">
              <a:ln>
                <a:noFill/>
              </a:ln>
              <a:solidFill>
                <a:srgbClr val="FF0000"/>
              </a:solidFill>
              <a:effectLst/>
              <a:uLnTx/>
              <a:uFillTx/>
              <a:latin typeface="Calibri" panose="020F0502020204030204"/>
              <a:ea typeface="맑은 고딕" pitchFamily="50" charset="-127"/>
              <a:cs typeface="+mn-cs"/>
            </a:endParaRPr>
          </a:p>
        </p:txBody>
      </p:sp>
    </p:spTree>
    <p:extLst>
      <p:ext uri="{BB962C8B-B14F-4D97-AF65-F5344CB8AC3E}">
        <p14:creationId xmlns:p14="http://schemas.microsoft.com/office/powerpoint/2010/main" val="2601968386"/>
      </p:ext>
    </p:extLst>
  </p:cSld>
  <p:clrMap bg1="lt1" tx1="dk1" bg2="lt2" tx2="dk2" accent1="accent1" accent2="accent2" accent3="accent3" accent4="accent4" accent5="accent5" accent6="accent6" hlink="hlink" folHlink="folHlink"/>
  <p:sldLayoutIdLst>
    <p:sldLayoutId id="2147483673" r:id="rId1"/>
    <p:sldLayoutId id="2147483674" r:id="rId2"/>
  </p:sldLayoutIdLst>
  <p:hf hdr="0" ftr="0" dt="0"/>
  <p:txStyles>
    <p:titleStyle>
      <a:lvl1pPr algn="l" defTabSz="914400" rtl="0" eaLnBrk="1" latinLnBrk="1" hangingPunct="1">
        <a:lnSpc>
          <a:spcPct val="90000"/>
        </a:lnSpc>
        <a:spcBef>
          <a:spcPct val="0"/>
        </a:spcBef>
        <a:buNone/>
        <a:defRPr sz="2400" b="1" kern="1200">
          <a:solidFill>
            <a:schemeClr val="tx1"/>
          </a:solidFill>
          <a:latin typeface="나눔고딕" panose="020D0604000000000000" pitchFamily="50" charset="-127"/>
          <a:ea typeface="나눔고딕" panose="020D0604000000000000" pitchFamily="50" charset="-127"/>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000" kern="1200">
          <a:solidFill>
            <a:schemeClr val="tx1"/>
          </a:solidFill>
          <a:latin typeface="나눔고딕" panose="020D0604000000000000" pitchFamily="50" charset="-127"/>
          <a:ea typeface="나눔고딕" panose="020D0604000000000000" pitchFamily="50"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1700" kern="1200">
          <a:solidFill>
            <a:schemeClr val="tx1"/>
          </a:solidFill>
          <a:latin typeface="나눔고딕" panose="020D0604000000000000" pitchFamily="50" charset="-127"/>
          <a:ea typeface="나눔고딕" panose="020D0604000000000000" pitchFamily="50"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1400" kern="1200">
          <a:solidFill>
            <a:schemeClr val="tx1"/>
          </a:solidFill>
          <a:latin typeface="나눔고딕" panose="020D0604000000000000" pitchFamily="50" charset="-127"/>
          <a:ea typeface="나눔고딕" panose="020D0604000000000000" pitchFamily="50"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200" kern="1200">
          <a:solidFill>
            <a:schemeClr val="tx1"/>
          </a:solidFill>
          <a:latin typeface="나눔고딕" panose="020D0604000000000000" pitchFamily="50" charset="-127"/>
          <a:ea typeface="나눔고딕" panose="020D0604000000000000" pitchFamily="50"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000" kern="1200">
          <a:solidFill>
            <a:schemeClr val="tx1"/>
          </a:solidFill>
          <a:latin typeface="나눔고딕" panose="020D0604000000000000" pitchFamily="50" charset="-127"/>
          <a:ea typeface="나눔고딕" panose="020D0604000000000000"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2.xml"/><Relationship Id="rId5" Type="http://schemas.openxmlformats.org/officeDocument/2006/relationships/image" Target="../media/image42.jpg"/><Relationship Id="rId4" Type="http://schemas.openxmlformats.org/officeDocument/2006/relationships/image" Target="../media/image4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jpe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4.jpeg"/><Relationship Id="rId7" Type="http://schemas.openxmlformats.org/officeDocument/2006/relationships/image" Target="../media/image56.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47.png"/><Relationship Id="rId4" Type="http://schemas.openxmlformats.org/officeDocument/2006/relationships/image" Target="../media/image48.png"/><Relationship Id="rId9" Type="http://schemas.openxmlformats.org/officeDocument/2006/relationships/image" Target="../media/image58.jpeg"/></Relationships>
</file>

<file path=ppt/slides/_rels/slide1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chart" Target="../charts/chart2.xml"/><Relationship Id="rId4" Type="http://schemas.openxmlformats.org/officeDocument/2006/relationships/image" Target="../media/image64.png"/><Relationship Id="rId9" Type="http://schemas.openxmlformats.org/officeDocument/2006/relationships/image" Target="../media/image69.png"/></Relationships>
</file>

<file path=ppt/slides/_rels/slide21.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jpe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10" Type="http://schemas.openxmlformats.org/officeDocument/2006/relationships/chart" Target="../charts/chart3.xml"/><Relationship Id="rId4" Type="http://schemas.openxmlformats.org/officeDocument/2006/relationships/image" Target="../media/image72.png"/><Relationship Id="rId9" Type="http://schemas.openxmlformats.org/officeDocument/2006/relationships/image" Target="../media/image77.png"/></Relationships>
</file>

<file path=ppt/slides/_rels/slide2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jpe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10" Type="http://schemas.openxmlformats.org/officeDocument/2006/relationships/chart" Target="../charts/chart4.xml"/><Relationship Id="rId4" Type="http://schemas.openxmlformats.org/officeDocument/2006/relationships/image" Target="../media/image80.png"/><Relationship Id="rId9" Type="http://schemas.openxmlformats.org/officeDocument/2006/relationships/image" Target="../media/image8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2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2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27.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21" Type="http://schemas.openxmlformats.org/officeDocument/2006/relationships/image" Target="../media/image20.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image" Target="../media/image2.png"/><Relationship Id="rId16" Type="http://schemas.openxmlformats.org/officeDocument/2006/relationships/image" Target="../media/image16.png"/><Relationship Id="rId20"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3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3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3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35.xml.rels><?xml version="1.0" encoding="UTF-8" standalone="yes"?>
<Relationships xmlns="http://schemas.openxmlformats.org/package/2006/relationships"><Relationship Id="rId2" Type="http://schemas.openxmlformats.org/officeDocument/2006/relationships/image" Target="../media/image119.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37.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7.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0.png"/></Relationships>
</file>

<file path=ppt/slides/_rels/slide3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48.pn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2.png"/></Relationships>
</file>

<file path=ppt/slides/_rels/slide4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png"/></Relationships>
</file>

<file path=ppt/slides/_rels/slide4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44.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50.tiff"/><Relationship Id="rId2" Type="http://schemas.openxmlformats.org/officeDocument/2006/relationships/image" Target="../media/image149.tiff"/><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49.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153.png"/><Relationship Id="rId7" Type="http://schemas.openxmlformats.org/officeDocument/2006/relationships/image" Target="../media/image157.png"/><Relationship Id="rId2" Type="http://schemas.openxmlformats.org/officeDocument/2006/relationships/image" Target="../media/image152.png"/><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55.png"/><Relationship Id="rId10" Type="http://schemas.openxmlformats.org/officeDocument/2006/relationships/image" Target="../media/image160.png"/><Relationship Id="rId4" Type="http://schemas.openxmlformats.org/officeDocument/2006/relationships/image" Target="../media/image154.png"/><Relationship Id="rId9" Type="http://schemas.openxmlformats.org/officeDocument/2006/relationships/image" Target="../media/image159.png"/></Relationships>
</file>

<file path=ppt/slides/_rels/slide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tiff"/></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29.tiff"/></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250.png"/><Relationship Id="rId18" Type="http://schemas.openxmlformats.org/officeDocument/2006/relationships/image" Target="../media/image300.png"/><Relationship Id="rId3" Type="http://schemas.openxmlformats.org/officeDocument/2006/relationships/image" Target="../media/image34.png"/><Relationship Id="rId21" Type="http://schemas.openxmlformats.org/officeDocument/2006/relationships/image" Target="../media/image330.png"/><Relationship Id="rId7" Type="http://schemas.openxmlformats.org/officeDocument/2006/relationships/image" Target="../media/image191.png"/><Relationship Id="rId12" Type="http://schemas.openxmlformats.org/officeDocument/2006/relationships/image" Target="../media/image240.png"/><Relationship Id="rId17" Type="http://schemas.openxmlformats.org/officeDocument/2006/relationships/image" Target="../media/image29.png"/><Relationship Id="rId2" Type="http://schemas.openxmlformats.org/officeDocument/2006/relationships/image" Target="../media/image31.png"/><Relationship Id="rId16" Type="http://schemas.openxmlformats.org/officeDocument/2006/relationships/image" Target="../media/image280.png"/><Relationship Id="rId20" Type="http://schemas.openxmlformats.org/officeDocument/2006/relationships/image" Target="../media/image320.png"/><Relationship Id="rId1" Type="http://schemas.openxmlformats.org/officeDocument/2006/relationships/slideLayout" Target="../slideLayouts/slideLayout2.xml"/><Relationship Id="rId6" Type="http://schemas.openxmlformats.org/officeDocument/2006/relationships/image" Target="../media/image180.png"/><Relationship Id="rId11" Type="http://schemas.openxmlformats.org/officeDocument/2006/relationships/image" Target="../media/image37.png"/><Relationship Id="rId5" Type="http://schemas.openxmlformats.org/officeDocument/2006/relationships/image" Target="../media/image170.png"/><Relationship Id="rId15" Type="http://schemas.openxmlformats.org/officeDocument/2006/relationships/image" Target="../media/image270.png"/><Relationship Id="rId10" Type="http://schemas.openxmlformats.org/officeDocument/2006/relationships/image" Target="../media/image36.png"/><Relationship Id="rId19" Type="http://schemas.openxmlformats.org/officeDocument/2006/relationships/image" Target="../media/image310.png"/><Relationship Id="rId4" Type="http://schemas.openxmlformats.org/officeDocument/2006/relationships/image" Target="../media/image161.png"/><Relationship Id="rId9" Type="http://schemas.openxmlformats.org/officeDocument/2006/relationships/image" Target="../media/image210.png"/><Relationship Id="rId14" Type="http://schemas.openxmlformats.org/officeDocument/2006/relationships/image" Target="../media/image2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22324-8A55-4F5D-B275-0B85FE9A22E2}"/>
              </a:ext>
            </a:extLst>
          </p:cNvPr>
          <p:cNvSpPr>
            <a:spLocks noGrp="1"/>
          </p:cNvSpPr>
          <p:nvPr>
            <p:ph type="ctrTitle"/>
          </p:nvPr>
        </p:nvSpPr>
        <p:spPr/>
        <p:txBody>
          <a:bodyPr>
            <a:normAutofit/>
          </a:bodyPr>
          <a:lstStyle/>
          <a:p>
            <a:pPr latinLnBrk="0"/>
            <a:r>
              <a:rPr lang="en-US" sz="5400" b="0" dirty="0">
                <a:latin typeface="+mn-lt"/>
              </a:rPr>
              <a:t>Cylinder Battery Technical Document</a:t>
            </a:r>
          </a:p>
        </p:txBody>
      </p:sp>
      <p:sp>
        <p:nvSpPr>
          <p:cNvPr id="5" name="Subtitle 2">
            <a:extLst>
              <a:ext uri="{FF2B5EF4-FFF2-40B4-BE49-F238E27FC236}">
                <a16:creationId xmlns:a16="http://schemas.microsoft.com/office/drawing/2014/main" id="{E54A7971-DE6E-4B87-B065-13D15F79DB6F}"/>
              </a:ext>
            </a:extLst>
          </p:cNvPr>
          <p:cNvSpPr txBox="1">
            <a:spLocks/>
          </p:cNvSpPr>
          <p:nvPr/>
        </p:nvSpPr>
        <p:spPr>
          <a:xfrm>
            <a:off x="7286605" y="3689961"/>
            <a:ext cx="3996856" cy="953184"/>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나눔고딕" panose="020D0604000000000000" pitchFamily="50" charset="-127"/>
                <a:ea typeface="나눔고딕" panose="020D0604000000000000" pitchFamily="50" charset="-127"/>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나눔고딕" panose="020D0604000000000000" pitchFamily="50" charset="-127"/>
                <a:ea typeface="나눔고딕" panose="020D0604000000000000" pitchFamily="50" charset="-127"/>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나눔고딕" panose="020D0604000000000000" pitchFamily="50" charset="-127"/>
                <a:ea typeface="나눔고딕" panose="020D0604000000000000" pitchFamily="50" charset="-127"/>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나눔고딕" panose="020D0604000000000000" pitchFamily="50" charset="-127"/>
                <a:ea typeface="나눔고딕" panose="020D0604000000000000" pitchFamily="50" charset="-127"/>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나눔고딕" panose="020D0604000000000000" pitchFamily="50" charset="-127"/>
                <a:ea typeface="나눔고딕" panose="020D0604000000000000" pitchFamily="50" charset="-127"/>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dirty="0" smtClean="0">
                <a:latin typeface="+mn-lt"/>
              </a:rPr>
              <a:t>2022.</a:t>
            </a:r>
            <a:r>
              <a:rPr lang="vi-VN" dirty="0" smtClean="0">
                <a:latin typeface="Calibri" panose="020F0502020204030204" pitchFamily="34" charset="0"/>
                <a:cs typeface="Calibri" panose="020F0502020204030204" pitchFamily="34" charset="0"/>
              </a:rPr>
              <a:t>05</a:t>
            </a:r>
            <a:r>
              <a:rPr lang="en-US" dirty="0" smtClean="0">
                <a:latin typeface="+mn-lt"/>
              </a:rPr>
              <a:t>.</a:t>
            </a:r>
            <a:r>
              <a:rPr lang="vi-VN" dirty="0" smtClean="0">
                <a:latin typeface="Calibri" panose="020F0502020204030204" pitchFamily="34" charset="0"/>
                <a:cs typeface="Calibri" panose="020F0502020204030204" pitchFamily="34" charset="0"/>
              </a:rPr>
              <a:t>05</a:t>
            </a:r>
            <a:endParaRPr lang="en-US" dirty="0" smtClean="0">
              <a:latin typeface="Calibri" panose="020F0502020204030204" pitchFamily="34" charset="0"/>
              <a:cs typeface="Calibri" panose="020F0502020204030204" pitchFamily="34" charset="0"/>
            </a:endParaRPr>
          </a:p>
          <a:p>
            <a:pPr>
              <a:lnSpc>
                <a:spcPct val="100000"/>
              </a:lnSpc>
              <a:spcBef>
                <a:spcPts val="0"/>
              </a:spcBef>
            </a:pPr>
            <a:r>
              <a:rPr lang="en-US" dirty="0" smtClean="0">
                <a:latin typeface="+mn-lt"/>
              </a:rPr>
              <a:t>Prepared by: Battery Team</a:t>
            </a:r>
            <a:endParaRPr lang="en-US" dirty="0">
              <a:latin typeface="+mn-lt"/>
            </a:endParaRPr>
          </a:p>
        </p:txBody>
      </p:sp>
    </p:spTree>
    <p:extLst>
      <p:ext uri="{BB962C8B-B14F-4D97-AF65-F5344CB8AC3E}">
        <p14:creationId xmlns:p14="http://schemas.microsoft.com/office/powerpoint/2010/main" val="2692852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995D6-E2B9-463C-8FE0-DCDCC874871D}"/>
              </a:ext>
            </a:extLst>
          </p:cNvPr>
          <p:cNvSpPr>
            <a:spLocks noGrp="1"/>
          </p:cNvSpPr>
          <p:nvPr>
            <p:ph type="title"/>
          </p:nvPr>
        </p:nvSpPr>
        <p:spPr/>
        <p:txBody>
          <a:bodyPr/>
          <a:lstStyle/>
          <a:p>
            <a:r>
              <a:rPr lang="en-US" dirty="0"/>
              <a:t>History of changes</a:t>
            </a:r>
          </a:p>
        </p:txBody>
      </p:sp>
      <p:graphicFrame>
        <p:nvGraphicFramePr>
          <p:cNvPr id="4" name="Table 4">
            <a:extLst>
              <a:ext uri="{FF2B5EF4-FFF2-40B4-BE49-F238E27FC236}">
                <a16:creationId xmlns:a16="http://schemas.microsoft.com/office/drawing/2014/main" id="{D8DA88B2-0A11-4DC5-8690-5C4A35FCC680}"/>
              </a:ext>
            </a:extLst>
          </p:cNvPr>
          <p:cNvGraphicFramePr>
            <a:graphicFrameLocks noGrp="1"/>
          </p:cNvGraphicFramePr>
          <p:nvPr>
            <p:ph idx="1"/>
            <p:extLst>
              <p:ext uri="{D42A27DB-BD31-4B8C-83A1-F6EECF244321}">
                <p14:modId xmlns:p14="http://schemas.microsoft.com/office/powerpoint/2010/main" val="1265126897"/>
              </p:ext>
            </p:extLst>
          </p:nvPr>
        </p:nvGraphicFramePr>
        <p:xfrm>
          <a:off x="312738" y="1379538"/>
          <a:ext cx="10950208" cy="4079240"/>
        </p:xfrm>
        <a:graphic>
          <a:graphicData uri="http://schemas.openxmlformats.org/drawingml/2006/table">
            <a:tbl>
              <a:tblPr firstRow="1" bandRow="1">
                <a:tableStyleId>{5940675A-B579-460E-94D1-54222C63F5DA}</a:tableStyleId>
              </a:tblPr>
              <a:tblGrid>
                <a:gridCol w="950230">
                  <a:extLst>
                    <a:ext uri="{9D8B030D-6E8A-4147-A177-3AD203B41FA5}">
                      <a16:colId xmlns:a16="http://schemas.microsoft.com/office/drawing/2014/main" val="3151119897"/>
                    </a:ext>
                  </a:extLst>
                </a:gridCol>
                <a:gridCol w="5222917">
                  <a:extLst>
                    <a:ext uri="{9D8B030D-6E8A-4147-A177-3AD203B41FA5}">
                      <a16:colId xmlns:a16="http://schemas.microsoft.com/office/drawing/2014/main" val="1795453525"/>
                    </a:ext>
                  </a:extLst>
                </a:gridCol>
                <a:gridCol w="1665146">
                  <a:extLst>
                    <a:ext uri="{9D8B030D-6E8A-4147-A177-3AD203B41FA5}">
                      <a16:colId xmlns:a16="http://schemas.microsoft.com/office/drawing/2014/main" val="163655125"/>
                    </a:ext>
                  </a:extLst>
                </a:gridCol>
                <a:gridCol w="1592352">
                  <a:extLst>
                    <a:ext uri="{9D8B030D-6E8A-4147-A177-3AD203B41FA5}">
                      <a16:colId xmlns:a16="http://schemas.microsoft.com/office/drawing/2014/main" val="2157254168"/>
                    </a:ext>
                  </a:extLst>
                </a:gridCol>
                <a:gridCol w="1519563">
                  <a:extLst>
                    <a:ext uri="{9D8B030D-6E8A-4147-A177-3AD203B41FA5}">
                      <a16:colId xmlns:a16="http://schemas.microsoft.com/office/drawing/2014/main" val="4139819272"/>
                    </a:ext>
                  </a:extLst>
                </a:gridCol>
              </a:tblGrid>
              <a:tr h="370840">
                <a:tc gridSpan="5">
                  <a:txBody>
                    <a:bodyPr/>
                    <a:lstStyle/>
                    <a:p>
                      <a:pPr algn="ctr"/>
                      <a:r>
                        <a:rPr lang="en-US" dirty="0" smtClean="0"/>
                        <a:t>Algorithm Upgrade</a:t>
                      </a:r>
                      <a:r>
                        <a:rPr lang="en-US" baseline="0" dirty="0" smtClean="0"/>
                        <a:t> (v0.5.2)</a:t>
                      </a:r>
                      <a:endParaRPr lang="en-US" dirty="0"/>
                    </a:p>
                  </a:txBody>
                  <a:tcPr>
                    <a:solidFill>
                      <a:schemeClr val="accent2">
                        <a:lumMod val="60000"/>
                        <a:lumOff val="40000"/>
                      </a:schemeClr>
                    </a:solidFill>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4218513130"/>
                  </a:ext>
                </a:extLst>
              </a:tr>
              <a:tr h="370840">
                <a:tc>
                  <a:txBody>
                    <a:bodyPr/>
                    <a:lstStyle/>
                    <a:p>
                      <a:pPr algn="ctr"/>
                      <a:r>
                        <a:rPr lang="en-US" dirty="0" smtClean="0"/>
                        <a:t>No</a:t>
                      </a:r>
                      <a:endParaRPr lang="en-US" dirty="0"/>
                    </a:p>
                  </a:txBody>
                  <a:tcPr/>
                </a:tc>
                <a:tc>
                  <a:txBody>
                    <a:bodyPr/>
                    <a:lstStyle/>
                    <a:p>
                      <a:pPr algn="ctr"/>
                      <a:r>
                        <a:rPr lang="en-US" dirty="0"/>
                        <a:t>Details</a:t>
                      </a:r>
                    </a:p>
                  </a:txBody>
                  <a:tcPr/>
                </a:tc>
                <a:tc>
                  <a:txBody>
                    <a:bodyPr/>
                    <a:lstStyle/>
                    <a:p>
                      <a:pPr algn="ctr"/>
                      <a:r>
                        <a:rPr lang="en-US" dirty="0" smtClean="0"/>
                        <a:t>Date</a:t>
                      </a:r>
                      <a:endParaRPr lang="en-US" dirty="0"/>
                    </a:p>
                  </a:txBody>
                  <a:tcPr/>
                </a:tc>
                <a:tc>
                  <a:txBody>
                    <a:bodyPr/>
                    <a:lstStyle/>
                    <a:p>
                      <a:pPr algn="ctr"/>
                      <a:r>
                        <a:rPr lang="en-US" dirty="0" smtClean="0"/>
                        <a:t>Prepared</a:t>
                      </a:r>
                      <a:endParaRPr lang="en-US" dirty="0"/>
                    </a:p>
                  </a:txBody>
                  <a:tcPr/>
                </a:tc>
                <a:tc>
                  <a:txBody>
                    <a:bodyPr/>
                    <a:lstStyle/>
                    <a:p>
                      <a:pPr algn="ctr"/>
                      <a:r>
                        <a:rPr lang="en-US" dirty="0" smtClean="0"/>
                        <a:t>Status</a:t>
                      </a:r>
                      <a:endParaRPr lang="en-US" dirty="0"/>
                    </a:p>
                  </a:txBody>
                  <a:tcPr/>
                </a:tc>
                <a:extLst>
                  <a:ext uri="{0D108BD9-81ED-4DB2-BD59-A6C34878D82A}">
                    <a16:rowId xmlns:a16="http://schemas.microsoft.com/office/drawing/2014/main" val="1552012548"/>
                  </a:ext>
                </a:extLst>
              </a:tr>
              <a:tr h="370840">
                <a:tc>
                  <a:txBody>
                    <a:bodyPr/>
                    <a:lstStyle/>
                    <a:p>
                      <a:pPr algn="ctr"/>
                      <a:r>
                        <a:rPr lang="en-US" dirty="0" smtClean="0"/>
                        <a:t>1</a:t>
                      </a:r>
                      <a:endParaRPr lang="en-US" dirty="0"/>
                    </a:p>
                  </a:txBody>
                  <a:tcPr/>
                </a:tc>
                <a:tc>
                  <a:txBody>
                    <a:bodyPr/>
                    <a:lstStyle/>
                    <a:p>
                      <a:pPr algn="ctr"/>
                      <a:r>
                        <a:rPr lang="en-US" dirty="0" smtClean="0"/>
                        <a:t>Tolerance Shift</a:t>
                      </a:r>
                      <a:endParaRPr lang="en-US" dirty="0"/>
                    </a:p>
                  </a:txBody>
                  <a:tcPr/>
                </a:tc>
                <a:tc>
                  <a:txBody>
                    <a:bodyPr/>
                    <a:lstStyle/>
                    <a:p>
                      <a:pPr algn="ctr"/>
                      <a:r>
                        <a:rPr lang="en-US" dirty="0" smtClean="0"/>
                        <a:t>31/03/22</a:t>
                      </a:r>
                      <a:endParaRPr lang="en-US" dirty="0"/>
                    </a:p>
                  </a:txBody>
                  <a:tcPr/>
                </a:tc>
                <a:tc>
                  <a:txBody>
                    <a:bodyPr/>
                    <a:lstStyle/>
                    <a:p>
                      <a:pPr algn="ctr"/>
                      <a:r>
                        <a:rPr lang="en-US" dirty="0" err="1" smtClean="0"/>
                        <a:t>Ky</a:t>
                      </a:r>
                      <a:endParaRPr lang="en-US" dirty="0"/>
                    </a:p>
                  </a:txBody>
                  <a:tcPr/>
                </a:tc>
                <a:tc>
                  <a:txBody>
                    <a:bodyPr/>
                    <a:lstStyle/>
                    <a:p>
                      <a:pPr algn="ctr"/>
                      <a:r>
                        <a:rPr lang="en-US" dirty="0" smtClean="0"/>
                        <a:t>Implemented</a:t>
                      </a:r>
                      <a:endParaRPr lang="en-US" dirty="0"/>
                    </a:p>
                  </a:txBody>
                  <a:tcPr/>
                </a:tc>
                <a:extLst>
                  <a:ext uri="{0D108BD9-81ED-4DB2-BD59-A6C34878D82A}">
                    <a16:rowId xmlns:a16="http://schemas.microsoft.com/office/drawing/2014/main" val="281595596"/>
                  </a:ext>
                </a:extLst>
              </a:tr>
              <a:tr h="370840">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292085884"/>
                  </a:ext>
                </a:extLst>
              </a:tr>
              <a:tr h="370840">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3294408932"/>
                  </a:ext>
                </a:extLst>
              </a:tr>
              <a:tr h="370840">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881638355"/>
                  </a:ext>
                </a:extLst>
              </a:tr>
              <a:tr h="370840">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474553988"/>
                  </a:ext>
                </a:extLst>
              </a:tr>
              <a:tr h="370840">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4021383191"/>
                  </a:ext>
                </a:extLst>
              </a:tr>
              <a:tr h="370840">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951706582"/>
                  </a:ext>
                </a:extLst>
              </a:tr>
              <a:tr h="370840">
                <a:tc>
                  <a:txBody>
                    <a:bodyPr/>
                    <a:lstStyle/>
                    <a:p>
                      <a:pPr algn="ct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3166568565"/>
                  </a:ext>
                </a:extLst>
              </a:tr>
              <a:tr h="370840">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2654187042"/>
                  </a:ext>
                </a:extLst>
              </a:tr>
            </a:tbl>
          </a:graphicData>
        </a:graphic>
      </p:graphicFrame>
      <p:sp>
        <p:nvSpPr>
          <p:cNvPr id="5" name="Slide Number Placeholder 4">
            <a:extLst>
              <a:ext uri="{FF2B5EF4-FFF2-40B4-BE49-F238E27FC236}">
                <a16:creationId xmlns:a16="http://schemas.microsoft.com/office/drawing/2014/main" id="{1966CFF3-81B2-4193-8B3A-72CD9196C1E9}"/>
              </a:ext>
            </a:extLst>
          </p:cNvPr>
          <p:cNvSpPr>
            <a:spLocks noGrp="1"/>
          </p:cNvSpPr>
          <p:nvPr>
            <p:ph type="sldNum" sz="quarter" idx="12"/>
          </p:nvPr>
        </p:nvSpPr>
        <p:spPr/>
        <p:txBody>
          <a:bodyPr/>
          <a:lstStyle/>
          <a:p>
            <a:fld id="{612001EB-C607-4195-83CD-5AE5F3E4F111}" type="slidenum">
              <a:rPr lang="en-US" smtClean="0"/>
              <a:t>10</a:t>
            </a:fld>
            <a:endParaRPr lang="en-US" dirty="0"/>
          </a:p>
        </p:txBody>
      </p:sp>
    </p:spTree>
    <p:extLst>
      <p:ext uri="{BB962C8B-B14F-4D97-AF65-F5344CB8AC3E}">
        <p14:creationId xmlns:p14="http://schemas.microsoft.com/office/powerpoint/2010/main" val="3988392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hỗ dành sẵn cho Nội dung 12"/>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29029" b="28044"/>
          <a:stretch/>
        </p:blipFill>
        <p:spPr>
          <a:xfrm rot="10800000">
            <a:off x="2824437" y="1599881"/>
            <a:ext cx="7218724" cy="3098800"/>
          </a:xfrm>
        </p:spPr>
      </p:pic>
      <p:cxnSp>
        <p:nvCxnSpPr>
          <p:cNvPr id="8" name="Đường nối Thẳng 7"/>
          <p:cNvCxnSpPr/>
          <p:nvPr/>
        </p:nvCxnSpPr>
        <p:spPr>
          <a:xfrm>
            <a:off x="3604260" y="2632629"/>
            <a:ext cx="555498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Hộp Văn bản 8"/>
          <p:cNvSpPr txBox="1"/>
          <p:nvPr/>
        </p:nvSpPr>
        <p:spPr>
          <a:xfrm>
            <a:off x="4799215" y="1167944"/>
            <a:ext cx="2333588" cy="369332"/>
          </a:xfrm>
          <a:prstGeom prst="rect">
            <a:avLst/>
          </a:prstGeom>
          <a:noFill/>
          <a:ln>
            <a:solidFill>
              <a:srgbClr val="FFFF00"/>
            </a:solidFill>
          </a:ln>
        </p:spPr>
        <p:txBody>
          <a:bodyPr wrap="none" rtlCol="0">
            <a:spAutoFit/>
          </a:bodyPr>
          <a:lstStyle/>
          <a:p>
            <a:r>
              <a:rPr lang="en-US" dirty="0" smtClean="0">
                <a:solidFill>
                  <a:srgbClr val="FFFF00"/>
                </a:solidFill>
              </a:rPr>
              <a:t>Battery Detected ROI Y</a:t>
            </a:r>
            <a:endParaRPr lang="en-US" dirty="0">
              <a:solidFill>
                <a:srgbClr val="FFFF00"/>
              </a:solidFill>
            </a:endParaRPr>
          </a:p>
        </p:txBody>
      </p:sp>
      <p:cxnSp>
        <p:nvCxnSpPr>
          <p:cNvPr id="10" name="Đường nối Thẳng 9"/>
          <p:cNvCxnSpPr/>
          <p:nvPr/>
        </p:nvCxnSpPr>
        <p:spPr>
          <a:xfrm>
            <a:off x="2824436" y="2449056"/>
            <a:ext cx="6947865"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 name="Đường nối Thẳng 10"/>
          <p:cNvCxnSpPr/>
          <p:nvPr/>
        </p:nvCxnSpPr>
        <p:spPr>
          <a:xfrm>
            <a:off x="2824436" y="2988241"/>
            <a:ext cx="6956178" cy="0"/>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5" name="Đường kết nối Mũi tên Thẳng 14"/>
          <p:cNvCxnSpPr>
            <a:stCxn id="9" idx="2"/>
          </p:cNvCxnSpPr>
          <p:nvPr/>
        </p:nvCxnSpPr>
        <p:spPr>
          <a:xfrm flipH="1">
            <a:off x="5852160" y="1537276"/>
            <a:ext cx="113849" cy="895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Đường kết nối Mũi tên Thẳng 17"/>
          <p:cNvCxnSpPr/>
          <p:nvPr/>
        </p:nvCxnSpPr>
        <p:spPr>
          <a:xfrm>
            <a:off x="2824437" y="1599880"/>
            <a:ext cx="0" cy="3098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Đường kết nối Mũi tên Thẳng 19"/>
          <p:cNvCxnSpPr/>
          <p:nvPr/>
        </p:nvCxnSpPr>
        <p:spPr>
          <a:xfrm>
            <a:off x="2824437" y="1599880"/>
            <a:ext cx="72187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Đường kết nối Mũi tên Thẳng 20"/>
          <p:cNvCxnSpPr/>
          <p:nvPr/>
        </p:nvCxnSpPr>
        <p:spPr>
          <a:xfrm>
            <a:off x="3548337" y="2449056"/>
            <a:ext cx="0" cy="250628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Đường kết nối Mũi tên Thẳng 21"/>
          <p:cNvCxnSpPr/>
          <p:nvPr/>
        </p:nvCxnSpPr>
        <p:spPr>
          <a:xfrm>
            <a:off x="3548337" y="2449056"/>
            <a:ext cx="7218724"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4" name="Hộp Văn bản 23"/>
          <p:cNvSpPr txBox="1"/>
          <p:nvPr/>
        </p:nvSpPr>
        <p:spPr>
          <a:xfrm>
            <a:off x="1603369" y="1145635"/>
            <a:ext cx="1824154" cy="369332"/>
          </a:xfrm>
          <a:prstGeom prst="rect">
            <a:avLst/>
          </a:prstGeom>
          <a:noFill/>
        </p:spPr>
        <p:txBody>
          <a:bodyPr wrap="none" rtlCol="0">
            <a:spAutoFit/>
          </a:bodyPr>
          <a:lstStyle/>
          <a:p>
            <a:r>
              <a:rPr lang="en-US" dirty="0" smtClean="0">
                <a:solidFill>
                  <a:srgbClr val="0070C0"/>
                </a:solidFill>
              </a:rPr>
              <a:t>Image coordinate</a:t>
            </a:r>
            <a:endParaRPr lang="en-US" dirty="0">
              <a:solidFill>
                <a:srgbClr val="0070C0"/>
              </a:solidFill>
            </a:endParaRPr>
          </a:p>
        </p:txBody>
      </p:sp>
      <p:sp>
        <p:nvSpPr>
          <p:cNvPr id="25" name="Hộp Văn bản 24"/>
          <p:cNvSpPr txBox="1"/>
          <p:nvPr/>
        </p:nvSpPr>
        <p:spPr>
          <a:xfrm>
            <a:off x="671604" y="1887093"/>
            <a:ext cx="1931554" cy="646331"/>
          </a:xfrm>
          <a:prstGeom prst="rect">
            <a:avLst/>
          </a:prstGeom>
          <a:noFill/>
          <a:ln>
            <a:solidFill>
              <a:srgbClr val="7030A0"/>
            </a:solidFill>
          </a:ln>
        </p:spPr>
        <p:txBody>
          <a:bodyPr wrap="none" rtlCol="0">
            <a:spAutoFit/>
          </a:bodyPr>
          <a:lstStyle/>
          <a:p>
            <a:r>
              <a:rPr lang="en-US" dirty="0" smtClean="0">
                <a:solidFill>
                  <a:srgbClr val="7030A0"/>
                </a:solidFill>
              </a:rPr>
              <a:t>Battery coordinate</a:t>
            </a:r>
          </a:p>
          <a:p>
            <a:r>
              <a:rPr lang="en-US" dirty="0" smtClean="0">
                <a:solidFill>
                  <a:srgbClr val="7030A0"/>
                </a:solidFill>
              </a:rPr>
              <a:t>(</a:t>
            </a:r>
            <a:r>
              <a:rPr lang="en-US" dirty="0" err="1" smtClean="0">
                <a:solidFill>
                  <a:srgbClr val="7030A0"/>
                </a:solidFill>
              </a:rPr>
              <a:t>BatROI</a:t>
            </a:r>
            <a:r>
              <a:rPr lang="en-US" dirty="0" smtClean="0">
                <a:solidFill>
                  <a:srgbClr val="7030A0"/>
                </a:solidFill>
              </a:rPr>
              <a:t>)</a:t>
            </a:r>
            <a:endParaRPr lang="en-US" dirty="0">
              <a:solidFill>
                <a:srgbClr val="7030A0"/>
              </a:solidFill>
            </a:endParaRPr>
          </a:p>
        </p:txBody>
      </p:sp>
      <p:cxnSp>
        <p:nvCxnSpPr>
          <p:cNvPr id="27" name="Đường kết nối Mũi tên Thẳng 26"/>
          <p:cNvCxnSpPr>
            <a:stCxn id="25" idx="3"/>
          </p:cNvCxnSpPr>
          <p:nvPr/>
        </p:nvCxnSpPr>
        <p:spPr>
          <a:xfrm>
            <a:off x="2603158" y="2210259"/>
            <a:ext cx="945179" cy="222866"/>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Đường kết nối Mũi tên Thẳng 28"/>
          <p:cNvCxnSpPr>
            <a:stCxn id="24" idx="2"/>
          </p:cNvCxnSpPr>
          <p:nvPr/>
        </p:nvCxnSpPr>
        <p:spPr>
          <a:xfrm>
            <a:off x="2515446" y="1514967"/>
            <a:ext cx="308990" cy="99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Hộp Văn bản 29"/>
          <p:cNvSpPr txBox="1"/>
          <p:nvPr/>
        </p:nvSpPr>
        <p:spPr>
          <a:xfrm>
            <a:off x="510541" y="2802591"/>
            <a:ext cx="1691640" cy="1477328"/>
          </a:xfrm>
          <a:prstGeom prst="rect">
            <a:avLst/>
          </a:prstGeom>
          <a:noFill/>
          <a:ln>
            <a:solidFill>
              <a:srgbClr val="FF0000"/>
            </a:solidFill>
          </a:ln>
        </p:spPr>
        <p:txBody>
          <a:bodyPr wrap="square" rtlCol="0">
            <a:spAutoFit/>
          </a:bodyPr>
          <a:lstStyle/>
          <a:p>
            <a:r>
              <a:rPr lang="en-US" dirty="0" smtClean="0">
                <a:solidFill>
                  <a:srgbClr val="FF0000"/>
                </a:solidFill>
              </a:rPr>
              <a:t>J-Roll Top position (</a:t>
            </a:r>
            <a:r>
              <a:rPr lang="en-US" dirty="0" err="1" smtClean="0">
                <a:solidFill>
                  <a:srgbClr val="FF0000"/>
                </a:solidFill>
              </a:rPr>
              <a:t>JRpos</a:t>
            </a:r>
            <a:r>
              <a:rPr lang="en-US" dirty="0" smtClean="0">
                <a:solidFill>
                  <a:srgbClr val="FF0000"/>
                </a:solidFill>
              </a:rPr>
              <a:t>) found in the battery coordinate</a:t>
            </a:r>
            <a:endParaRPr lang="en-US" dirty="0">
              <a:solidFill>
                <a:srgbClr val="FF0000"/>
              </a:solidFill>
            </a:endParaRPr>
          </a:p>
        </p:txBody>
      </p:sp>
      <p:cxnSp>
        <p:nvCxnSpPr>
          <p:cNvPr id="32" name="Đường kết nối Mũi tên Thẳng 31"/>
          <p:cNvCxnSpPr>
            <a:stCxn id="30" idx="0"/>
          </p:cNvCxnSpPr>
          <p:nvPr/>
        </p:nvCxnSpPr>
        <p:spPr>
          <a:xfrm flipV="1">
            <a:off x="1356361" y="2616168"/>
            <a:ext cx="2247898" cy="1864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Hộp Văn bản 34"/>
          <p:cNvSpPr txBox="1"/>
          <p:nvPr/>
        </p:nvSpPr>
        <p:spPr>
          <a:xfrm>
            <a:off x="10293837" y="3194064"/>
            <a:ext cx="1615440" cy="923330"/>
          </a:xfrm>
          <a:prstGeom prst="rect">
            <a:avLst/>
          </a:prstGeom>
          <a:noFill/>
          <a:ln>
            <a:solidFill>
              <a:srgbClr val="00B050"/>
            </a:solidFill>
          </a:ln>
        </p:spPr>
        <p:txBody>
          <a:bodyPr wrap="square" rtlCol="0">
            <a:spAutoFit/>
          </a:bodyPr>
          <a:lstStyle/>
          <a:p>
            <a:r>
              <a:rPr lang="en-US" dirty="0" smtClean="0">
                <a:solidFill>
                  <a:srgbClr val="00B050"/>
                </a:solidFill>
              </a:rPr>
              <a:t>Pole Region in Image coordinate</a:t>
            </a:r>
          </a:p>
        </p:txBody>
      </p:sp>
      <p:cxnSp>
        <p:nvCxnSpPr>
          <p:cNvPr id="37" name="Đường kết nối Mũi tên Thẳng 36"/>
          <p:cNvCxnSpPr>
            <a:stCxn id="35" idx="0"/>
          </p:cNvCxnSpPr>
          <p:nvPr/>
        </p:nvCxnSpPr>
        <p:spPr>
          <a:xfrm flipH="1" flipV="1">
            <a:off x="8694420" y="2988241"/>
            <a:ext cx="2407137" cy="20582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5" name="Hộp Văn bản 44"/>
          <p:cNvSpPr txBox="1"/>
          <p:nvPr/>
        </p:nvSpPr>
        <p:spPr>
          <a:xfrm>
            <a:off x="396241" y="4967848"/>
            <a:ext cx="11795759" cy="1169551"/>
          </a:xfrm>
          <a:prstGeom prst="rect">
            <a:avLst/>
          </a:prstGeom>
          <a:noFill/>
        </p:spPr>
        <p:txBody>
          <a:bodyPr wrap="square" rtlCol="0">
            <a:spAutoFit/>
          </a:bodyPr>
          <a:lstStyle/>
          <a:p>
            <a:r>
              <a:rPr lang="en-US" sz="1400" dirty="0" smtClean="0"/>
              <a:t>Current pole region ROI position : </a:t>
            </a:r>
            <a:r>
              <a:rPr lang="en-US" sz="1400" strike="sngStrike" dirty="0" err="1" smtClean="0"/>
              <a:t>poleROI.y</a:t>
            </a:r>
            <a:r>
              <a:rPr lang="en-US" sz="1400" strike="sngStrike" dirty="0" smtClean="0"/>
              <a:t> = </a:t>
            </a:r>
            <a:r>
              <a:rPr lang="en-US" sz="1400" strike="sngStrike" dirty="0" err="1" smtClean="0"/>
              <a:t>BatROI</a:t>
            </a:r>
            <a:r>
              <a:rPr lang="en-US" sz="1400" strike="sngStrike" dirty="0" smtClean="0"/>
              <a:t> + </a:t>
            </a:r>
            <a:r>
              <a:rPr lang="en-US" sz="1400" strike="sngStrike" dirty="0" err="1" smtClean="0"/>
              <a:t>JRpos.y</a:t>
            </a:r>
            <a:r>
              <a:rPr lang="en-US" sz="1400" strike="sngStrike" dirty="0" smtClean="0"/>
              <a:t> + </a:t>
            </a:r>
            <a:r>
              <a:rPr lang="en-US" sz="1400" strike="sngStrike" dirty="0" err="1" smtClean="0">
                <a:solidFill>
                  <a:srgbClr val="FF0000"/>
                </a:solidFill>
              </a:rPr>
              <a:t>toleranceShift</a:t>
            </a:r>
            <a:endParaRPr lang="en-US" sz="1400" strike="sngStrike" dirty="0" smtClean="0">
              <a:solidFill>
                <a:srgbClr val="FF0000"/>
              </a:solidFill>
            </a:endParaRPr>
          </a:p>
          <a:p>
            <a:r>
              <a:rPr lang="en-US" sz="1400" dirty="0" smtClean="0"/>
              <a:t>So when user </a:t>
            </a:r>
            <a:r>
              <a:rPr lang="en-US" sz="1200" dirty="0" smtClean="0"/>
              <a:t>change</a:t>
            </a:r>
            <a:r>
              <a:rPr lang="en-US" sz="1400" dirty="0" smtClean="0"/>
              <a:t> the </a:t>
            </a:r>
            <a:r>
              <a:rPr lang="en-US" sz="1400" dirty="0" err="1" smtClean="0">
                <a:solidFill>
                  <a:srgbClr val="FF0000"/>
                </a:solidFill>
              </a:rPr>
              <a:t>toleranceShift</a:t>
            </a:r>
            <a:r>
              <a:rPr lang="en-US" sz="1400" dirty="0" smtClean="0">
                <a:solidFill>
                  <a:srgbClr val="FF0000"/>
                </a:solidFill>
              </a:rPr>
              <a:t> </a:t>
            </a:r>
            <a:r>
              <a:rPr lang="en-US" sz="1400" dirty="0" smtClean="0"/>
              <a:t>to the big value the inspection pole region top line will cutout the poles. It due to the wrong detection</a:t>
            </a:r>
          </a:p>
          <a:p>
            <a:endParaRPr lang="en-US" sz="1400" dirty="0" smtClean="0"/>
          </a:p>
          <a:p>
            <a:r>
              <a:rPr lang="en-US" sz="1400" dirty="0" smtClean="0"/>
              <a:t>The correct equation should be: </a:t>
            </a:r>
            <a:r>
              <a:rPr lang="en-US" sz="1400" dirty="0" err="1" smtClean="0">
                <a:solidFill>
                  <a:srgbClr val="00B050"/>
                </a:solidFill>
              </a:rPr>
              <a:t>poleROI.y</a:t>
            </a:r>
            <a:r>
              <a:rPr lang="en-US" sz="1400" dirty="0" smtClean="0">
                <a:solidFill>
                  <a:srgbClr val="00B050"/>
                </a:solidFill>
              </a:rPr>
              <a:t> = </a:t>
            </a:r>
            <a:r>
              <a:rPr lang="en-US" sz="1400" dirty="0" err="1" smtClean="0">
                <a:solidFill>
                  <a:srgbClr val="00B050"/>
                </a:solidFill>
              </a:rPr>
              <a:t>BatROI</a:t>
            </a:r>
            <a:r>
              <a:rPr lang="en-US" sz="1400" dirty="0" smtClean="0">
                <a:solidFill>
                  <a:srgbClr val="00B050"/>
                </a:solidFill>
              </a:rPr>
              <a:t> + </a:t>
            </a:r>
            <a:r>
              <a:rPr lang="en-US" sz="1400" dirty="0" err="1" smtClean="0">
                <a:solidFill>
                  <a:srgbClr val="00B050"/>
                </a:solidFill>
              </a:rPr>
              <a:t>JRpos.y</a:t>
            </a:r>
            <a:endParaRPr lang="en-US" sz="1400" dirty="0" smtClean="0">
              <a:solidFill>
                <a:srgbClr val="00B050"/>
              </a:solidFill>
            </a:endParaRPr>
          </a:p>
          <a:p>
            <a:r>
              <a:rPr lang="en-US" sz="1400" dirty="0" smtClean="0"/>
              <a:t>The drawing in the result image is not correct to the </a:t>
            </a:r>
            <a:r>
              <a:rPr lang="en-US" sz="1400" dirty="0" err="1" smtClean="0">
                <a:solidFill>
                  <a:srgbClr val="FF0000"/>
                </a:solidFill>
              </a:rPr>
              <a:t>toleranceShift</a:t>
            </a:r>
            <a:r>
              <a:rPr lang="en-US" sz="1400" dirty="0" smtClean="0">
                <a:solidFill>
                  <a:srgbClr val="FF0000"/>
                </a:solidFill>
              </a:rPr>
              <a:t>  </a:t>
            </a:r>
            <a:r>
              <a:rPr lang="en-US" sz="1400" dirty="0" smtClean="0"/>
              <a:t>value</a:t>
            </a:r>
            <a:endParaRPr lang="en-US" sz="1400" dirty="0"/>
          </a:p>
        </p:txBody>
      </p:sp>
      <p:sp>
        <p:nvSpPr>
          <p:cNvPr id="26" name="Title 1">
            <a:extLst>
              <a:ext uri="{FF2B5EF4-FFF2-40B4-BE49-F238E27FC236}">
                <a16:creationId xmlns:a16="http://schemas.microsoft.com/office/drawing/2014/main" id="{998DAE1C-3A52-4069-9072-E2B864AB79D2}"/>
              </a:ext>
            </a:extLst>
          </p:cNvPr>
          <p:cNvSpPr>
            <a:spLocks noGrp="1"/>
          </p:cNvSpPr>
          <p:nvPr>
            <p:ph type="title"/>
          </p:nvPr>
        </p:nvSpPr>
        <p:spPr>
          <a:xfrm>
            <a:off x="312420" y="101855"/>
            <a:ext cx="11567160" cy="519081"/>
          </a:xfrm>
        </p:spPr>
        <p:txBody>
          <a:bodyPr>
            <a:normAutofit/>
          </a:bodyPr>
          <a:lstStyle/>
          <a:p>
            <a:pPr algn="ctr"/>
            <a:r>
              <a:rPr lang="en-US" b="0" dirty="0" smtClean="0">
                <a:latin typeface="+mn-lt"/>
              </a:rPr>
              <a:t>1</a:t>
            </a:r>
            <a:r>
              <a:rPr lang="en-US" b="0" dirty="0">
                <a:latin typeface="+mn-lt"/>
              </a:rPr>
              <a:t>. Tolerance </a:t>
            </a:r>
            <a:r>
              <a:rPr lang="en-US" b="0" dirty="0" smtClean="0">
                <a:latin typeface="+mn-lt"/>
              </a:rPr>
              <a:t>Shift</a:t>
            </a:r>
            <a:endParaRPr lang="en-US" b="0" dirty="0">
              <a:latin typeface="+mn-lt"/>
            </a:endParaRPr>
          </a:p>
        </p:txBody>
      </p:sp>
    </p:spTree>
    <p:extLst>
      <p:ext uri="{BB962C8B-B14F-4D97-AF65-F5344CB8AC3E}">
        <p14:creationId xmlns:p14="http://schemas.microsoft.com/office/powerpoint/2010/main" val="4292729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ình chữ nhật 4"/>
          <p:cNvSpPr/>
          <p:nvPr/>
        </p:nvSpPr>
        <p:spPr>
          <a:xfrm>
            <a:off x="2679777" y="908910"/>
            <a:ext cx="1889684" cy="369332"/>
          </a:xfrm>
          <a:prstGeom prst="rect">
            <a:avLst/>
          </a:prstGeom>
        </p:spPr>
        <p:txBody>
          <a:bodyPr wrap="none">
            <a:spAutoFit/>
          </a:bodyPr>
          <a:lstStyle/>
          <a:p>
            <a:r>
              <a:rPr lang="en-US" dirty="0" err="1" smtClean="0"/>
              <a:t>toleranceShift</a:t>
            </a:r>
            <a:r>
              <a:rPr lang="vi-VN" dirty="0" smtClean="0"/>
              <a:t> = 4</a:t>
            </a:r>
            <a:endParaRPr lang="en-US" dirty="0"/>
          </a:p>
        </p:txBody>
      </p:sp>
      <p:sp>
        <p:nvSpPr>
          <p:cNvPr id="6" name="Hộp Văn bản 5"/>
          <p:cNvSpPr txBox="1"/>
          <p:nvPr/>
        </p:nvSpPr>
        <p:spPr>
          <a:xfrm>
            <a:off x="225883" y="2436081"/>
            <a:ext cx="813043" cy="369332"/>
          </a:xfrm>
          <a:prstGeom prst="rect">
            <a:avLst/>
          </a:prstGeom>
          <a:noFill/>
        </p:spPr>
        <p:txBody>
          <a:bodyPr wrap="none" rtlCol="0">
            <a:spAutoFit/>
          </a:bodyPr>
          <a:lstStyle/>
          <a:p>
            <a:r>
              <a:rPr lang="vi-VN" dirty="0"/>
              <a:t>v</a:t>
            </a:r>
            <a:r>
              <a:rPr lang="vi-VN" dirty="0" smtClean="0"/>
              <a:t>0.5.1</a:t>
            </a:r>
            <a:endParaRPr lang="en-US" dirty="0"/>
          </a:p>
        </p:txBody>
      </p:sp>
      <p:sp>
        <p:nvSpPr>
          <p:cNvPr id="9" name="Hình chữ nhật 8"/>
          <p:cNvSpPr/>
          <p:nvPr/>
        </p:nvSpPr>
        <p:spPr>
          <a:xfrm>
            <a:off x="8473747" y="822226"/>
            <a:ext cx="2017925" cy="369332"/>
          </a:xfrm>
          <a:prstGeom prst="rect">
            <a:avLst/>
          </a:prstGeom>
        </p:spPr>
        <p:txBody>
          <a:bodyPr wrap="none">
            <a:spAutoFit/>
          </a:bodyPr>
          <a:lstStyle/>
          <a:p>
            <a:r>
              <a:rPr lang="en-US" dirty="0" err="1" smtClean="0"/>
              <a:t>toleranceShift</a:t>
            </a:r>
            <a:r>
              <a:rPr lang="vi-VN" dirty="0" smtClean="0"/>
              <a:t> = 80</a:t>
            </a:r>
            <a:endParaRPr lang="en-US" dirty="0"/>
          </a:p>
        </p:txBody>
      </p:sp>
      <p:pic>
        <p:nvPicPr>
          <p:cNvPr id="12" name="Hình ảnh 11"/>
          <p:cNvPicPr>
            <a:picLocks noChangeAspect="1"/>
          </p:cNvPicPr>
          <p:nvPr/>
        </p:nvPicPr>
        <p:blipFill rotWithShape="1">
          <a:blip r:embed="rId2">
            <a:extLst>
              <a:ext uri="{28A0092B-C50C-407E-A947-70E740481C1C}">
                <a14:useLocalDpi xmlns:a14="http://schemas.microsoft.com/office/drawing/2010/main" val="0"/>
              </a:ext>
            </a:extLst>
          </a:blip>
          <a:srcRect l="15535" t="36727" r="10525" b="36727"/>
          <a:stretch/>
        </p:blipFill>
        <p:spPr>
          <a:xfrm>
            <a:off x="1339789" y="1635688"/>
            <a:ext cx="5070764" cy="1820488"/>
          </a:xfrm>
          <a:prstGeom prst="rect">
            <a:avLst/>
          </a:prstGeom>
        </p:spPr>
      </p:pic>
      <p:pic>
        <p:nvPicPr>
          <p:cNvPr id="13" name="Hình ảnh 12"/>
          <p:cNvPicPr>
            <a:picLocks noChangeAspect="1"/>
          </p:cNvPicPr>
          <p:nvPr/>
        </p:nvPicPr>
        <p:blipFill rotWithShape="1">
          <a:blip r:embed="rId3">
            <a:extLst>
              <a:ext uri="{28A0092B-C50C-407E-A947-70E740481C1C}">
                <a14:useLocalDpi xmlns:a14="http://schemas.microsoft.com/office/drawing/2010/main" val="0"/>
              </a:ext>
            </a:extLst>
          </a:blip>
          <a:srcRect l="15535" t="36364" r="10646" b="36606"/>
          <a:stretch/>
        </p:blipFill>
        <p:spPr>
          <a:xfrm>
            <a:off x="6852732" y="1635688"/>
            <a:ext cx="5062451" cy="1853738"/>
          </a:xfrm>
          <a:prstGeom prst="rect">
            <a:avLst/>
          </a:prstGeom>
        </p:spPr>
      </p:pic>
      <p:sp>
        <p:nvSpPr>
          <p:cNvPr id="14" name="Hộp Văn bản 13"/>
          <p:cNvSpPr txBox="1"/>
          <p:nvPr/>
        </p:nvSpPr>
        <p:spPr>
          <a:xfrm>
            <a:off x="225882" y="5137718"/>
            <a:ext cx="813043" cy="369332"/>
          </a:xfrm>
          <a:prstGeom prst="rect">
            <a:avLst/>
          </a:prstGeom>
          <a:noFill/>
        </p:spPr>
        <p:txBody>
          <a:bodyPr wrap="none" rtlCol="0">
            <a:spAutoFit/>
          </a:bodyPr>
          <a:lstStyle/>
          <a:p>
            <a:r>
              <a:rPr lang="vi-VN" dirty="0" smtClean="0"/>
              <a:t>v0.5.2</a:t>
            </a:r>
            <a:endParaRPr lang="en-US" dirty="0"/>
          </a:p>
        </p:txBody>
      </p:sp>
      <p:pic>
        <p:nvPicPr>
          <p:cNvPr id="15" name="Hình ảnh 14"/>
          <p:cNvPicPr>
            <a:picLocks noChangeAspect="1"/>
          </p:cNvPicPr>
          <p:nvPr/>
        </p:nvPicPr>
        <p:blipFill rotWithShape="1">
          <a:blip r:embed="rId4">
            <a:extLst>
              <a:ext uri="{28A0092B-C50C-407E-A947-70E740481C1C}">
                <a14:useLocalDpi xmlns:a14="http://schemas.microsoft.com/office/drawing/2010/main" val="0"/>
              </a:ext>
            </a:extLst>
          </a:blip>
          <a:srcRect l="15656" t="36970" r="11010" b="36970"/>
          <a:stretch/>
        </p:blipFill>
        <p:spPr>
          <a:xfrm>
            <a:off x="1339789" y="4428765"/>
            <a:ext cx="5029201" cy="1787237"/>
          </a:xfrm>
          <a:prstGeom prst="rect">
            <a:avLst/>
          </a:prstGeom>
        </p:spPr>
      </p:pic>
      <p:pic>
        <p:nvPicPr>
          <p:cNvPr id="16" name="Hình ảnh 15"/>
          <p:cNvPicPr>
            <a:picLocks noChangeAspect="1"/>
          </p:cNvPicPr>
          <p:nvPr/>
        </p:nvPicPr>
        <p:blipFill rotWithShape="1">
          <a:blip r:embed="rId5">
            <a:extLst>
              <a:ext uri="{28A0092B-C50C-407E-A947-70E740481C1C}">
                <a14:useLocalDpi xmlns:a14="http://schemas.microsoft.com/office/drawing/2010/main" val="0"/>
              </a:ext>
            </a:extLst>
          </a:blip>
          <a:srcRect l="15535" t="35637" r="11132" b="36242"/>
          <a:stretch/>
        </p:blipFill>
        <p:spPr>
          <a:xfrm>
            <a:off x="6852732" y="4358106"/>
            <a:ext cx="5029201" cy="1928553"/>
          </a:xfrm>
          <a:prstGeom prst="rect">
            <a:avLst/>
          </a:prstGeom>
        </p:spPr>
      </p:pic>
      <p:cxnSp>
        <p:nvCxnSpPr>
          <p:cNvPr id="18" name="Đường kết nối Mũi tên Thẳng 17"/>
          <p:cNvCxnSpPr/>
          <p:nvPr/>
        </p:nvCxnSpPr>
        <p:spPr>
          <a:xfrm flipV="1">
            <a:off x="940777" y="3298234"/>
            <a:ext cx="723207" cy="52370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Hộp Văn bản 18"/>
          <p:cNvSpPr txBox="1"/>
          <p:nvPr/>
        </p:nvSpPr>
        <p:spPr>
          <a:xfrm>
            <a:off x="225882" y="3826075"/>
            <a:ext cx="1146468" cy="369332"/>
          </a:xfrm>
          <a:prstGeom prst="rect">
            <a:avLst/>
          </a:prstGeom>
          <a:noFill/>
        </p:spPr>
        <p:txBody>
          <a:bodyPr wrap="none" rtlCol="0">
            <a:spAutoFit/>
          </a:bodyPr>
          <a:lstStyle/>
          <a:p>
            <a:r>
              <a:rPr lang="vi-VN" dirty="0" err="1" smtClean="0">
                <a:solidFill>
                  <a:srgbClr val="00B050"/>
                </a:solidFill>
              </a:rPr>
              <a:t>Case</a:t>
            </a:r>
            <a:r>
              <a:rPr lang="vi-VN" dirty="0" smtClean="0">
                <a:solidFill>
                  <a:srgbClr val="00B050"/>
                </a:solidFill>
              </a:rPr>
              <a:t> </a:t>
            </a:r>
            <a:r>
              <a:rPr lang="vi-VN" dirty="0" err="1" smtClean="0">
                <a:solidFill>
                  <a:srgbClr val="00B050"/>
                </a:solidFill>
              </a:rPr>
              <a:t>line</a:t>
            </a:r>
            <a:endParaRPr lang="en-US" dirty="0">
              <a:solidFill>
                <a:srgbClr val="00B050"/>
              </a:solidFill>
            </a:endParaRPr>
          </a:p>
        </p:txBody>
      </p:sp>
      <p:cxnSp>
        <p:nvCxnSpPr>
          <p:cNvPr id="20" name="Đường kết nối Mũi tên Thẳng 19"/>
          <p:cNvCxnSpPr/>
          <p:nvPr/>
        </p:nvCxnSpPr>
        <p:spPr>
          <a:xfrm>
            <a:off x="1063977" y="4222435"/>
            <a:ext cx="723207" cy="178574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Đường kết nối Mũi tên Thẳng 21"/>
          <p:cNvCxnSpPr/>
          <p:nvPr/>
        </p:nvCxnSpPr>
        <p:spPr>
          <a:xfrm flipV="1">
            <a:off x="7083885" y="2976105"/>
            <a:ext cx="723207" cy="52370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Hộp Văn bản 22"/>
          <p:cNvSpPr txBox="1"/>
          <p:nvPr/>
        </p:nvSpPr>
        <p:spPr>
          <a:xfrm>
            <a:off x="6368990" y="3503946"/>
            <a:ext cx="1146468" cy="369332"/>
          </a:xfrm>
          <a:prstGeom prst="rect">
            <a:avLst/>
          </a:prstGeom>
          <a:noFill/>
        </p:spPr>
        <p:txBody>
          <a:bodyPr wrap="none" rtlCol="0">
            <a:spAutoFit/>
          </a:bodyPr>
          <a:lstStyle/>
          <a:p>
            <a:r>
              <a:rPr lang="vi-VN" dirty="0" err="1" smtClean="0">
                <a:solidFill>
                  <a:srgbClr val="00B050"/>
                </a:solidFill>
              </a:rPr>
              <a:t>Case</a:t>
            </a:r>
            <a:r>
              <a:rPr lang="vi-VN" dirty="0" smtClean="0">
                <a:solidFill>
                  <a:srgbClr val="00B050"/>
                </a:solidFill>
              </a:rPr>
              <a:t> </a:t>
            </a:r>
            <a:r>
              <a:rPr lang="vi-VN" dirty="0" err="1" smtClean="0">
                <a:solidFill>
                  <a:srgbClr val="00B050"/>
                </a:solidFill>
              </a:rPr>
              <a:t>line</a:t>
            </a:r>
            <a:endParaRPr lang="en-US" dirty="0">
              <a:solidFill>
                <a:srgbClr val="00B050"/>
              </a:solidFill>
            </a:endParaRPr>
          </a:p>
        </p:txBody>
      </p:sp>
      <p:cxnSp>
        <p:nvCxnSpPr>
          <p:cNvPr id="24" name="Đường kết nối Mũi tên Thẳng 23"/>
          <p:cNvCxnSpPr/>
          <p:nvPr/>
        </p:nvCxnSpPr>
        <p:spPr>
          <a:xfrm>
            <a:off x="7207085" y="3900306"/>
            <a:ext cx="723207" cy="178574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Hình chữ nhật 25"/>
          <p:cNvSpPr/>
          <p:nvPr/>
        </p:nvSpPr>
        <p:spPr>
          <a:xfrm>
            <a:off x="7009068" y="1901695"/>
            <a:ext cx="4754880" cy="8319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Đường kết nối Mũi tên Thẳng 27"/>
          <p:cNvCxnSpPr/>
          <p:nvPr/>
        </p:nvCxnSpPr>
        <p:spPr>
          <a:xfrm>
            <a:off x="6410553" y="1191558"/>
            <a:ext cx="598515" cy="6436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Đường kết nối Mũi tên Thẳng 28"/>
          <p:cNvCxnSpPr/>
          <p:nvPr/>
        </p:nvCxnSpPr>
        <p:spPr>
          <a:xfrm flipH="1">
            <a:off x="5753846" y="1210705"/>
            <a:ext cx="427305" cy="9295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Hộp Văn bản 31"/>
          <p:cNvSpPr txBox="1"/>
          <p:nvPr/>
        </p:nvSpPr>
        <p:spPr>
          <a:xfrm>
            <a:off x="5275109" y="791058"/>
            <a:ext cx="2492990" cy="369332"/>
          </a:xfrm>
          <a:prstGeom prst="rect">
            <a:avLst/>
          </a:prstGeom>
          <a:noFill/>
          <a:ln>
            <a:noFill/>
          </a:ln>
        </p:spPr>
        <p:txBody>
          <a:bodyPr wrap="none" rtlCol="0">
            <a:spAutoFit/>
          </a:bodyPr>
          <a:lstStyle/>
          <a:p>
            <a:r>
              <a:rPr lang="vi-VN" dirty="0" err="1" smtClean="0">
                <a:solidFill>
                  <a:srgbClr val="FF0000"/>
                </a:solidFill>
              </a:rPr>
              <a:t>Pole</a:t>
            </a:r>
            <a:r>
              <a:rPr lang="vi-VN" dirty="0" smtClean="0">
                <a:solidFill>
                  <a:srgbClr val="FF0000"/>
                </a:solidFill>
              </a:rPr>
              <a:t> </a:t>
            </a:r>
            <a:r>
              <a:rPr lang="vi-VN" dirty="0" err="1" smtClean="0">
                <a:solidFill>
                  <a:srgbClr val="FF0000"/>
                </a:solidFill>
              </a:rPr>
              <a:t>Region</a:t>
            </a:r>
            <a:r>
              <a:rPr lang="vi-VN" dirty="0" smtClean="0">
                <a:solidFill>
                  <a:srgbClr val="FF0000"/>
                </a:solidFill>
              </a:rPr>
              <a:t> </a:t>
            </a:r>
            <a:r>
              <a:rPr lang="vi-VN" dirty="0" err="1" smtClean="0">
                <a:solidFill>
                  <a:srgbClr val="FF0000"/>
                </a:solidFill>
              </a:rPr>
              <a:t>is</a:t>
            </a:r>
            <a:r>
              <a:rPr lang="vi-VN" dirty="0" smtClean="0">
                <a:solidFill>
                  <a:srgbClr val="FF0000"/>
                </a:solidFill>
              </a:rPr>
              <a:t> </a:t>
            </a:r>
            <a:r>
              <a:rPr lang="vi-VN" dirty="0" err="1" smtClean="0">
                <a:solidFill>
                  <a:srgbClr val="FF0000"/>
                </a:solidFill>
              </a:rPr>
              <a:t>change</a:t>
            </a:r>
            <a:endParaRPr lang="en-US" dirty="0">
              <a:solidFill>
                <a:srgbClr val="FF0000"/>
              </a:solidFill>
            </a:endParaRPr>
          </a:p>
        </p:txBody>
      </p:sp>
      <p:sp>
        <p:nvSpPr>
          <p:cNvPr id="33" name="Hình chữ nhật 32"/>
          <p:cNvSpPr/>
          <p:nvPr/>
        </p:nvSpPr>
        <p:spPr>
          <a:xfrm>
            <a:off x="1497731" y="2188495"/>
            <a:ext cx="4754880" cy="8319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Đường kết nối Mũi tên Thẳng 34"/>
          <p:cNvCxnSpPr/>
          <p:nvPr/>
        </p:nvCxnSpPr>
        <p:spPr>
          <a:xfrm flipV="1">
            <a:off x="7022396" y="5906954"/>
            <a:ext cx="360745" cy="4036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Đường kết nối Mũi tên Thẳng 35"/>
          <p:cNvCxnSpPr/>
          <p:nvPr/>
        </p:nvCxnSpPr>
        <p:spPr>
          <a:xfrm flipH="1" flipV="1">
            <a:off x="5662445" y="5906954"/>
            <a:ext cx="262709" cy="3520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Hộp Văn bản 36"/>
          <p:cNvSpPr txBox="1"/>
          <p:nvPr/>
        </p:nvSpPr>
        <p:spPr>
          <a:xfrm>
            <a:off x="5467469" y="6308323"/>
            <a:ext cx="2300630" cy="369332"/>
          </a:xfrm>
          <a:prstGeom prst="rect">
            <a:avLst/>
          </a:prstGeom>
          <a:noFill/>
          <a:ln>
            <a:noFill/>
          </a:ln>
        </p:spPr>
        <p:txBody>
          <a:bodyPr wrap="none" rtlCol="0">
            <a:spAutoFit/>
          </a:bodyPr>
          <a:lstStyle/>
          <a:p>
            <a:r>
              <a:rPr lang="vi-VN" dirty="0" err="1" smtClean="0">
                <a:solidFill>
                  <a:srgbClr val="FF0000"/>
                </a:solidFill>
              </a:rPr>
              <a:t>Pole</a:t>
            </a:r>
            <a:r>
              <a:rPr lang="vi-VN" dirty="0" smtClean="0">
                <a:solidFill>
                  <a:srgbClr val="FF0000"/>
                </a:solidFill>
              </a:rPr>
              <a:t> </a:t>
            </a:r>
            <a:r>
              <a:rPr lang="vi-VN" dirty="0" err="1" smtClean="0">
                <a:solidFill>
                  <a:srgbClr val="FF0000"/>
                </a:solidFill>
              </a:rPr>
              <a:t>Region</a:t>
            </a:r>
            <a:r>
              <a:rPr lang="vi-VN" dirty="0" smtClean="0">
                <a:solidFill>
                  <a:srgbClr val="FF0000"/>
                </a:solidFill>
              </a:rPr>
              <a:t> </a:t>
            </a:r>
            <a:r>
              <a:rPr lang="vi-VN" dirty="0" err="1" smtClean="0">
                <a:solidFill>
                  <a:srgbClr val="FF0000"/>
                </a:solidFill>
              </a:rPr>
              <a:t>is</a:t>
            </a:r>
            <a:r>
              <a:rPr lang="vi-VN" dirty="0" smtClean="0">
                <a:solidFill>
                  <a:srgbClr val="FF0000"/>
                </a:solidFill>
              </a:rPr>
              <a:t> </a:t>
            </a:r>
            <a:r>
              <a:rPr lang="vi-VN" dirty="0" err="1" smtClean="0">
                <a:solidFill>
                  <a:srgbClr val="FF0000"/>
                </a:solidFill>
              </a:rPr>
              <a:t>same</a:t>
            </a:r>
            <a:endParaRPr lang="en-US" dirty="0">
              <a:solidFill>
                <a:srgbClr val="FF0000"/>
              </a:solidFill>
            </a:endParaRPr>
          </a:p>
        </p:txBody>
      </p:sp>
      <p:sp>
        <p:nvSpPr>
          <p:cNvPr id="30" name="Title 1">
            <a:extLst>
              <a:ext uri="{FF2B5EF4-FFF2-40B4-BE49-F238E27FC236}">
                <a16:creationId xmlns:a16="http://schemas.microsoft.com/office/drawing/2014/main" id="{998DAE1C-3A52-4069-9072-E2B864AB79D2}"/>
              </a:ext>
            </a:extLst>
          </p:cNvPr>
          <p:cNvSpPr>
            <a:spLocks noGrp="1"/>
          </p:cNvSpPr>
          <p:nvPr>
            <p:ph type="title"/>
          </p:nvPr>
        </p:nvSpPr>
        <p:spPr>
          <a:xfrm>
            <a:off x="312420" y="101855"/>
            <a:ext cx="11567160" cy="519081"/>
          </a:xfrm>
        </p:spPr>
        <p:txBody>
          <a:bodyPr>
            <a:normAutofit/>
          </a:bodyPr>
          <a:lstStyle/>
          <a:p>
            <a:pPr algn="ctr"/>
            <a:r>
              <a:rPr lang="en-US" b="0" dirty="0" smtClean="0">
                <a:latin typeface="+mn-lt"/>
              </a:rPr>
              <a:t>1</a:t>
            </a:r>
            <a:r>
              <a:rPr lang="en-US" b="0" dirty="0">
                <a:latin typeface="+mn-lt"/>
              </a:rPr>
              <a:t>. Tolerance </a:t>
            </a:r>
            <a:r>
              <a:rPr lang="en-US" b="0" dirty="0" smtClean="0">
                <a:latin typeface="+mn-lt"/>
              </a:rPr>
              <a:t>Shift</a:t>
            </a:r>
            <a:endParaRPr lang="en-US" b="0" dirty="0">
              <a:latin typeface="+mn-lt"/>
            </a:endParaRPr>
          </a:p>
        </p:txBody>
      </p:sp>
    </p:spTree>
    <p:extLst>
      <p:ext uri="{BB962C8B-B14F-4D97-AF65-F5344CB8AC3E}">
        <p14:creationId xmlns:p14="http://schemas.microsoft.com/office/powerpoint/2010/main" val="38538382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995D6-E2B9-463C-8FE0-DCDCC874871D}"/>
              </a:ext>
            </a:extLst>
          </p:cNvPr>
          <p:cNvSpPr>
            <a:spLocks noGrp="1"/>
          </p:cNvSpPr>
          <p:nvPr>
            <p:ph type="title"/>
          </p:nvPr>
        </p:nvSpPr>
        <p:spPr/>
        <p:txBody>
          <a:bodyPr/>
          <a:lstStyle/>
          <a:p>
            <a:r>
              <a:rPr lang="en-US" dirty="0"/>
              <a:t>History of changes</a:t>
            </a:r>
          </a:p>
        </p:txBody>
      </p:sp>
      <p:graphicFrame>
        <p:nvGraphicFramePr>
          <p:cNvPr id="4" name="Table 4">
            <a:extLst>
              <a:ext uri="{FF2B5EF4-FFF2-40B4-BE49-F238E27FC236}">
                <a16:creationId xmlns:a16="http://schemas.microsoft.com/office/drawing/2014/main" id="{D8DA88B2-0A11-4DC5-8690-5C4A35FCC680}"/>
              </a:ext>
            </a:extLst>
          </p:cNvPr>
          <p:cNvGraphicFramePr>
            <a:graphicFrameLocks noGrp="1"/>
          </p:cNvGraphicFramePr>
          <p:nvPr>
            <p:ph idx="1"/>
            <p:extLst/>
          </p:nvPr>
        </p:nvGraphicFramePr>
        <p:xfrm>
          <a:off x="312738" y="1379538"/>
          <a:ext cx="10950208" cy="4079240"/>
        </p:xfrm>
        <a:graphic>
          <a:graphicData uri="http://schemas.openxmlformats.org/drawingml/2006/table">
            <a:tbl>
              <a:tblPr firstRow="1" bandRow="1">
                <a:tableStyleId>{5940675A-B579-460E-94D1-54222C63F5DA}</a:tableStyleId>
              </a:tblPr>
              <a:tblGrid>
                <a:gridCol w="950230">
                  <a:extLst>
                    <a:ext uri="{9D8B030D-6E8A-4147-A177-3AD203B41FA5}">
                      <a16:colId xmlns:a16="http://schemas.microsoft.com/office/drawing/2014/main" val="3151119897"/>
                    </a:ext>
                  </a:extLst>
                </a:gridCol>
                <a:gridCol w="5222917">
                  <a:extLst>
                    <a:ext uri="{9D8B030D-6E8A-4147-A177-3AD203B41FA5}">
                      <a16:colId xmlns:a16="http://schemas.microsoft.com/office/drawing/2014/main" val="1795453525"/>
                    </a:ext>
                  </a:extLst>
                </a:gridCol>
                <a:gridCol w="1665146">
                  <a:extLst>
                    <a:ext uri="{9D8B030D-6E8A-4147-A177-3AD203B41FA5}">
                      <a16:colId xmlns:a16="http://schemas.microsoft.com/office/drawing/2014/main" val="163655125"/>
                    </a:ext>
                  </a:extLst>
                </a:gridCol>
                <a:gridCol w="1592352">
                  <a:extLst>
                    <a:ext uri="{9D8B030D-6E8A-4147-A177-3AD203B41FA5}">
                      <a16:colId xmlns:a16="http://schemas.microsoft.com/office/drawing/2014/main" val="2157254168"/>
                    </a:ext>
                  </a:extLst>
                </a:gridCol>
                <a:gridCol w="1519563">
                  <a:extLst>
                    <a:ext uri="{9D8B030D-6E8A-4147-A177-3AD203B41FA5}">
                      <a16:colId xmlns:a16="http://schemas.microsoft.com/office/drawing/2014/main" val="4139819272"/>
                    </a:ext>
                  </a:extLst>
                </a:gridCol>
              </a:tblGrid>
              <a:tr h="370840">
                <a:tc gridSpan="5">
                  <a:txBody>
                    <a:bodyPr/>
                    <a:lstStyle/>
                    <a:p>
                      <a:pPr algn="ctr"/>
                      <a:r>
                        <a:rPr lang="en-US" dirty="0" smtClean="0"/>
                        <a:t>Algorithm Upgrade</a:t>
                      </a:r>
                      <a:r>
                        <a:rPr lang="en-US" baseline="0" dirty="0" smtClean="0"/>
                        <a:t> (v0.5.1)</a:t>
                      </a:r>
                      <a:endParaRPr lang="en-US" dirty="0"/>
                    </a:p>
                  </a:txBody>
                  <a:tcPr>
                    <a:solidFill>
                      <a:schemeClr val="accent2">
                        <a:lumMod val="60000"/>
                        <a:lumOff val="40000"/>
                      </a:schemeClr>
                    </a:solidFill>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4218513130"/>
                  </a:ext>
                </a:extLst>
              </a:tr>
              <a:tr h="370840">
                <a:tc>
                  <a:txBody>
                    <a:bodyPr/>
                    <a:lstStyle/>
                    <a:p>
                      <a:pPr algn="ctr"/>
                      <a:r>
                        <a:rPr lang="en-US" dirty="0" smtClean="0"/>
                        <a:t>No</a:t>
                      </a:r>
                      <a:endParaRPr lang="en-US" dirty="0"/>
                    </a:p>
                  </a:txBody>
                  <a:tcPr/>
                </a:tc>
                <a:tc>
                  <a:txBody>
                    <a:bodyPr/>
                    <a:lstStyle/>
                    <a:p>
                      <a:pPr algn="ctr"/>
                      <a:r>
                        <a:rPr lang="en-US" dirty="0"/>
                        <a:t>Details</a:t>
                      </a:r>
                    </a:p>
                  </a:txBody>
                  <a:tcPr/>
                </a:tc>
                <a:tc>
                  <a:txBody>
                    <a:bodyPr/>
                    <a:lstStyle/>
                    <a:p>
                      <a:pPr algn="ctr"/>
                      <a:r>
                        <a:rPr lang="en-US" dirty="0" smtClean="0"/>
                        <a:t>Date</a:t>
                      </a:r>
                      <a:endParaRPr lang="en-US" dirty="0"/>
                    </a:p>
                  </a:txBody>
                  <a:tcPr/>
                </a:tc>
                <a:tc>
                  <a:txBody>
                    <a:bodyPr/>
                    <a:lstStyle/>
                    <a:p>
                      <a:pPr algn="ctr"/>
                      <a:r>
                        <a:rPr lang="en-US" dirty="0" smtClean="0"/>
                        <a:t>Prepared</a:t>
                      </a:r>
                      <a:endParaRPr lang="en-US" dirty="0"/>
                    </a:p>
                  </a:txBody>
                  <a:tcPr/>
                </a:tc>
                <a:tc>
                  <a:txBody>
                    <a:bodyPr/>
                    <a:lstStyle/>
                    <a:p>
                      <a:pPr algn="ctr"/>
                      <a:r>
                        <a:rPr lang="en-US" dirty="0" smtClean="0"/>
                        <a:t>Status</a:t>
                      </a:r>
                      <a:endParaRPr lang="en-US" dirty="0"/>
                    </a:p>
                  </a:txBody>
                  <a:tcPr/>
                </a:tc>
                <a:extLst>
                  <a:ext uri="{0D108BD9-81ED-4DB2-BD59-A6C34878D82A}">
                    <a16:rowId xmlns:a16="http://schemas.microsoft.com/office/drawing/2014/main" val="1552012548"/>
                  </a:ext>
                </a:extLst>
              </a:tr>
              <a:tr h="370840">
                <a:tc>
                  <a:txBody>
                    <a:bodyPr/>
                    <a:lstStyle/>
                    <a:p>
                      <a:pPr algn="ctr"/>
                      <a:r>
                        <a:rPr lang="en-US" dirty="0" smtClean="0"/>
                        <a:t>1</a:t>
                      </a:r>
                      <a:endParaRPr lang="en-US" dirty="0"/>
                    </a:p>
                  </a:txBody>
                  <a:tcPr/>
                </a:tc>
                <a:tc>
                  <a:txBody>
                    <a:bodyPr/>
                    <a:lstStyle/>
                    <a:p>
                      <a:pPr algn="ctr"/>
                      <a:r>
                        <a:rPr lang="en-US" dirty="0" smtClean="0"/>
                        <a:t>Cathode line refinement local average</a:t>
                      </a:r>
                      <a:endParaRPr lang="en-US" dirty="0"/>
                    </a:p>
                  </a:txBody>
                  <a:tcPr/>
                </a:tc>
                <a:tc>
                  <a:txBody>
                    <a:bodyPr/>
                    <a:lstStyle/>
                    <a:p>
                      <a:pPr algn="ctr"/>
                      <a:r>
                        <a:rPr lang="en-US" dirty="0" smtClean="0"/>
                        <a:t>23/03/22</a:t>
                      </a:r>
                      <a:endParaRPr lang="en-US" dirty="0"/>
                    </a:p>
                  </a:txBody>
                  <a:tcPr/>
                </a:tc>
                <a:tc>
                  <a:txBody>
                    <a:bodyPr/>
                    <a:lstStyle/>
                    <a:p>
                      <a:pPr algn="ctr"/>
                      <a:r>
                        <a:rPr lang="en-US" dirty="0" err="1" smtClean="0"/>
                        <a:t>Phu</a:t>
                      </a:r>
                      <a:endParaRPr lang="en-US" dirty="0"/>
                    </a:p>
                  </a:txBody>
                  <a:tcPr/>
                </a:tc>
                <a:tc>
                  <a:txBody>
                    <a:bodyPr/>
                    <a:lstStyle/>
                    <a:p>
                      <a:pPr algn="ctr"/>
                      <a:r>
                        <a:rPr lang="en-US" dirty="0" smtClean="0"/>
                        <a:t>Implemented</a:t>
                      </a:r>
                      <a:endParaRPr lang="en-US" dirty="0"/>
                    </a:p>
                  </a:txBody>
                  <a:tcPr/>
                </a:tc>
                <a:extLst>
                  <a:ext uri="{0D108BD9-81ED-4DB2-BD59-A6C34878D82A}">
                    <a16:rowId xmlns:a16="http://schemas.microsoft.com/office/drawing/2014/main" val="281595596"/>
                  </a:ext>
                </a:extLst>
              </a:tr>
              <a:tr h="370840">
                <a:tc>
                  <a:txBody>
                    <a:bodyPr/>
                    <a:lstStyle/>
                    <a:p>
                      <a:pPr algn="ctr"/>
                      <a:r>
                        <a:rPr lang="en-US" dirty="0" smtClean="0"/>
                        <a:t>2</a:t>
                      </a:r>
                      <a:endParaRPr lang="en-US" dirty="0"/>
                    </a:p>
                  </a:txBody>
                  <a:tcPr/>
                </a:tc>
                <a:tc>
                  <a:txBody>
                    <a:bodyPr/>
                    <a:lstStyle/>
                    <a:p>
                      <a:pPr algn="ctr"/>
                      <a:r>
                        <a:rPr lang="en-US" dirty="0" smtClean="0"/>
                        <a:t>Find Cathode Line Position by using CDF</a:t>
                      </a:r>
                      <a:endParaRPr lang="en-US" dirty="0"/>
                    </a:p>
                  </a:txBody>
                  <a:tcPr/>
                </a:tc>
                <a:tc>
                  <a:txBody>
                    <a:bodyPr/>
                    <a:lstStyle/>
                    <a:p>
                      <a:pPr algn="ctr"/>
                      <a:r>
                        <a:rPr lang="en-US" dirty="0" smtClean="0"/>
                        <a:t>16/03/22</a:t>
                      </a:r>
                      <a:endParaRPr lang="en-US" dirty="0"/>
                    </a:p>
                  </a:txBody>
                  <a:tcPr/>
                </a:tc>
                <a:tc>
                  <a:txBody>
                    <a:bodyPr/>
                    <a:lstStyle/>
                    <a:p>
                      <a:pPr algn="ctr"/>
                      <a:r>
                        <a:rPr lang="en-US" dirty="0" smtClean="0"/>
                        <a:t>Tan</a:t>
                      </a:r>
                      <a:endParaRPr lang="en-US" dirty="0"/>
                    </a:p>
                  </a:txBody>
                  <a:tcPr/>
                </a:tc>
                <a:tc>
                  <a:txBody>
                    <a:bodyPr/>
                    <a:lstStyle/>
                    <a:p>
                      <a:pPr algn="ctr"/>
                      <a:r>
                        <a:rPr lang="en-US" dirty="0" smtClean="0"/>
                        <a:t>Implemented</a:t>
                      </a:r>
                      <a:endParaRPr lang="en-US" dirty="0"/>
                    </a:p>
                  </a:txBody>
                  <a:tcPr/>
                </a:tc>
                <a:extLst>
                  <a:ext uri="{0D108BD9-81ED-4DB2-BD59-A6C34878D82A}">
                    <a16:rowId xmlns:a16="http://schemas.microsoft.com/office/drawing/2014/main" val="292085884"/>
                  </a:ext>
                </a:extLst>
              </a:tr>
              <a:tr h="370840">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3294408932"/>
                  </a:ext>
                </a:extLst>
              </a:tr>
              <a:tr h="370840">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881638355"/>
                  </a:ext>
                </a:extLst>
              </a:tr>
              <a:tr h="370840">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474553988"/>
                  </a:ext>
                </a:extLst>
              </a:tr>
              <a:tr h="370840">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4021383191"/>
                  </a:ext>
                </a:extLst>
              </a:tr>
              <a:tr h="370840">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951706582"/>
                  </a:ext>
                </a:extLst>
              </a:tr>
              <a:tr h="370840">
                <a:tc>
                  <a:txBody>
                    <a:bodyPr/>
                    <a:lstStyle/>
                    <a:p>
                      <a:pPr algn="ct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3166568565"/>
                  </a:ext>
                </a:extLst>
              </a:tr>
              <a:tr h="370840">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2654187042"/>
                  </a:ext>
                </a:extLst>
              </a:tr>
            </a:tbl>
          </a:graphicData>
        </a:graphic>
      </p:graphicFrame>
      <p:sp>
        <p:nvSpPr>
          <p:cNvPr id="5" name="Slide Number Placeholder 4">
            <a:extLst>
              <a:ext uri="{FF2B5EF4-FFF2-40B4-BE49-F238E27FC236}">
                <a16:creationId xmlns:a16="http://schemas.microsoft.com/office/drawing/2014/main" id="{1966CFF3-81B2-4193-8B3A-72CD9196C1E9}"/>
              </a:ext>
            </a:extLst>
          </p:cNvPr>
          <p:cNvSpPr>
            <a:spLocks noGrp="1"/>
          </p:cNvSpPr>
          <p:nvPr>
            <p:ph type="sldNum" sz="quarter" idx="12"/>
          </p:nvPr>
        </p:nvSpPr>
        <p:spPr/>
        <p:txBody>
          <a:bodyPr/>
          <a:lstStyle/>
          <a:p>
            <a:fld id="{612001EB-C607-4195-83CD-5AE5F3E4F111}" type="slidenum">
              <a:rPr lang="en-US" smtClean="0"/>
              <a:t>13</a:t>
            </a:fld>
            <a:endParaRPr lang="en-US" dirty="0"/>
          </a:p>
        </p:txBody>
      </p:sp>
    </p:spTree>
    <p:extLst>
      <p:ext uri="{BB962C8B-B14F-4D97-AF65-F5344CB8AC3E}">
        <p14:creationId xmlns:p14="http://schemas.microsoft.com/office/powerpoint/2010/main" val="41296753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DAE1C-3A52-4069-9072-E2B864AB79D2}"/>
              </a:ext>
            </a:extLst>
          </p:cNvPr>
          <p:cNvSpPr>
            <a:spLocks noGrp="1"/>
          </p:cNvSpPr>
          <p:nvPr>
            <p:ph type="title"/>
          </p:nvPr>
        </p:nvSpPr>
        <p:spPr/>
        <p:txBody>
          <a:bodyPr/>
          <a:lstStyle/>
          <a:p>
            <a:pPr algn="ctr"/>
            <a:r>
              <a:rPr lang="en-US" b="0" dirty="0" smtClean="0">
                <a:latin typeface="+mn-lt"/>
              </a:rPr>
              <a:t>1. Cathode </a:t>
            </a:r>
            <a:r>
              <a:rPr lang="en-US" b="0" dirty="0">
                <a:latin typeface="+mn-lt"/>
              </a:rPr>
              <a:t>line refinement local average</a:t>
            </a:r>
          </a:p>
        </p:txBody>
      </p:sp>
      <p:sp>
        <p:nvSpPr>
          <p:cNvPr id="4" name="Slide Number Placeholder 3">
            <a:extLst>
              <a:ext uri="{FF2B5EF4-FFF2-40B4-BE49-F238E27FC236}">
                <a16:creationId xmlns:a16="http://schemas.microsoft.com/office/drawing/2014/main" id="{4379961F-B11F-44E2-84C7-3DB39CE6FD5E}"/>
              </a:ext>
            </a:extLst>
          </p:cNvPr>
          <p:cNvSpPr>
            <a:spLocks noGrp="1"/>
          </p:cNvSpPr>
          <p:nvPr>
            <p:ph type="sldNum" sz="quarter" idx="12"/>
          </p:nvPr>
        </p:nvSpPr>
        <p:spPr/>
        <p:txBody>
          <a:bodyPr/>
          <a:lstStyle/>
          <a:p>
            <a:fld id="{612001EB-C607-4195-83CD-5AE5F3E4F111}" type="slidenum">
              <a:rPr lang="en-US" smtClean="0">
                <a:latin typeface="+mn-lt"/>
              </a:rPr>
              <a:t>14</a:t>
            </a:fld>
            <a:endParaRPr lang="en-US">
              <a:latin typeface="+mn-lt"/>
            </a:endParaRPr>
          </a:p>
        </p:txBody>
      </p:sp>
      <p:sp>
        <p:nvSpPr>
          <p:cNvPr id="12" name="TextBox 11">
            <a:extLst>
              <a:ext uri="{FF2B5EF4-FFF2-40B4-BE49-F238E27FC236}">
                <a16:creationId xmlns:a16="http://schemas.microsoft.com/office/drawing/2014/main" id="{EBFB007C-6D52-4BB4-856A-089F463F1C69}"/>
              </a:ext>
            </a:extLst>
          </p:cNvPr>
          <p:cNvSpPr txBox="1"/>
          <p:nvPr/>
        </p:nvSpPr>
        <p:spPr>
          <a:xfrm>
            <a:off x="312420" y="3190141"/>
            <a:ext cx="11220450" cy="923330"/>
          </a:xfrm>
          <a:prstGeom prst="rect">
            <a:avLst/>
          </a:prstGeom>
          <a:noFill/>
        </p:spPr>
        <p:txBody>
          <a:bodyPr wrap="square" rtlCol="0">
            <a:spAutoFit/>
          </a:bodyPr>
          <a:lstStyle/>
          <a:p>
            <a:pPr marL="285750" indent="-285750">
              <a:buFont typeface="Arial" panose="020B0604020202020204" pitchFamily="34" charset="0"/>
              <a:buChar char="•"/>
            </a:pPr>
            <a:r>
              <a:rPr lang="en-US" dirty="0"/>
              <a:t>We found that even the cathode line detection result is OK, but then, the cathode line refinement step make it become not </a:t>
            </a:r>
            <a:r>
              <a:rPr lang="en-US" dirty="0" smtClean="0"/>
              <a:t>correct</a:t>
            </a:r>
          </a:p>
          <a:p>
            <a:pPr marL="285750" indent="-285750">
              <a:buFont typeface="Arial" panose="020B0604020202020204" pitchFamily="34" charset="0"/>
              <a:buChar char="•"/>
            </a:pPr>
            <a:r>
              <a:rPr lang="en-US" dirty="0" smtClean="0"/>
              <a:t>Algorithm comparison:</a:t>
            </a:r>
            <a:endParaRPr lang="en-US" dirty="0"/>
          </a:p>
        </p:txBody>
      </p:sp>
      <p:pic>
        <p:nvPicPr>
          <p:cNvPr id="13" name="Content Placeholder 5">
            <a:extLst>
              <a:ext uri="{FF2B5EF4-FFF2-40B4-BE49-F238E27FC236}">
                <a16:creationId xmlns:a16="http://schemas.microsoft.com/office/drawing/2014/main" id="{E3D95BEF-4606-48A9-AC56-BC17D90E800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7719" t="46517" r="15441" b="39831"/>
          <a:stretch/>
        </p:blipFill>
        <p:spPr>
          <a:xfrm>
            <a:off x="7292850" y="1268377"/>
            <a:ext cx="3556000" cy="1808771"/>
          </a:xfrm>
        </p:spPr>
      </p:pic>
      <p:pic>
        <p:nvPicPr>
          <p:cNvPr id="10" name="Picture 9">
            <a:extLst>
              <a:ext uri="{FF2B5EF4-FFF2-40B4-BE49-F238E27FC236}">
                <a16:creationId xmlns:a16="http://schemas.microsoft.com/office/drawing/2014/main" id="{26DCF01E-9300-4885-B06B-CB71B2223219}"/>
              </a:ext>
            </a:extLst>
          </p:cNvPr>
          <p:cNvPicPr>
            <a:picLocks noChangeAspect="1"/>
          </p:cNvPicPr>
          <p:nvPr/>
        </p:nvPicPr>
        <p:blipFill rotWithShape="1">
          <a:blip r:embed="rId3"/>
          <a:srcRect l="10190" t="12415" b="13836"/>
          <a:stretch/>
        </p:blipFill>
        <p:spPr>
          <a:xfrm rot="10800000">
            <a:off x="1343150" y="1276231"/>
            <a:ext cx="3808846" cy="1800917"/>
          </a:xfrm>
          <a:prstGeom prst="rect">
            <a:avLst/>
          </a:prstGeom>
        </p:spPr>
      </p:pic>
      <p:sp>
        <p:nvSpPr>
          <p:cNvPr id="11" name="TextBox 10">
            <a:extLst>
              <a:ext uri="{FF2B5EF4-FFF2-40B4-BE49-F238E27FC236}">
                <a16:creationId xmlns:a16="http://schemas.microsoft.com/office/drawing/2014/main" id="{FA51E710-C27D-4BD4-8749-C03F359E6F5C}"/>
              </a:ext>
            </a:extLst>
          </p:cNvPr>
          <p:cNvSpPr txBox="1"/>
          <p:nvPr/>
        </p:nvSpPr>
        <p:spPr>
          <a:xfrm>
            <a:off x="1793905" y="867986"/>
            <a:ext cx="2907334" cy="369332"/>
          </a:xfrm>
          <a:prstGeom prst="rect">
            <a:avLst/>
          </a:prstGeom>
          <a:noFill/>
        </p:spPr>
        <p:txBody>
          <a:bodyPr wrap="none" rtlCol="0">
            <a:spAutoFit/>
          </a:bodyPr>
          <a:lstStyle/>
          <a:p>
            <a:r>
              <a:rPr lang="en-US" dirty="0"/>
              <a:t>Cathode line detection result</a:t>
            </a:r>
          </a:p>
        </p:txBody>
      </p:sp>
      <p:sp>
        <p:nvSpPr>
          <p:cNvPr id="18" name="TextBox 17">
            <a:extLst>
              <a:ext uri="{FF2B5EF4-FFF2-40B4-BE49-F238E27FC236}">
                <a16:creationId xmlns:a16="http://schemas.microsoft.com/office/drawing/2014/main" id="{E42C0BBD-1C71-44EF-BEBC-0BB6089F68FE}"/>
              </a:ext>
            </a:extLst>
          </p:cNvPr>
          <p:cNvSpPr txBox="1"/>
          <p:nvPr/>
        </p:nvSpPr>
        <p:spPr>
          <a:xfrm>
            <a:off x="7617183" y="867986"/>
            <a:ext cx="3057760" cy="369332"/>
          </a:xfrm>
          <a:prstGeom prst="rect">
            <a:avLst/>
          </a:prstGeom>
          <a:noFill/>
        </p:spPr>
        <p:txBody>
          <a:bodyPr wrap="none" rtlCol="0">
            <a:spAutoFit/>
          </a:bodyPr>
          <a:lstStyle/>
          <a:p>
            <a:r>
              <a:rPr lang="en-US" dirty="0"/>
              <a:t>Cathode line refinement result</a:t>
            </a:r>
          </a:p>
        </p:txBody>
      </p:sp>
      <p:sp>
        <p:nvSpPr>
          <p:cNvPr id="15" name="Oval 14">
            <a:extLst>
              <a:ext uri="{FF2B5EF4-FFF2-40B4-BE49-F238E27FC236}">
                <a16:creationId xmlns:a16="http://schemas.microsoft.com/office/drawing/2014/main" id="{537492A7-1755-4D3E-A330-A15F72BF930D}"/>
              </a:ext>
            </a:extLst>
          </p:cNvPr>
          <p:cNvSpPr/>
          <p:nvPr/>
        </p:nvSpPr>
        <p:spPr>
          <a:xfrm>
            <a:off x="4574818" y="1381370"/>
            <a:ext cx="577178" cy="660400"/>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9293423-1178-4C05-B59A-A4984F293FBD}"/>
              </a:ext>
            </a:extLst>
          </p:cNvPr>
          <p:cNvSpPr/>
          <p:nvPr/>
        </p:nvSpPr>
        <p:spPr>
          <a:xfrm>
            <a:off x="10097765" y="1381370"/>
            <a:ext cx="577178" cy="660400"/>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Table 25">
            <a:extLst>
              <a:ext uri="{FF2B5EF4-FFF2-40B4-BE49-F238E27FC236}">
                <a16:creationId xmlns:a16="http://schemas.microsoft.com/office/drawing/2014/main" id="{CF9E4625-0562-4C22-AAD7-785C295ACE7A}"/>
              </a:ext>
            </a:extLst>
          </p:cNvPr>
          <p:cNvGraphicFramePr>
            <a:graphicFrameLocks noGrp="1"/>
          </p:cNvGraphicFramePr>
          <p:nvPr>
            <p:extLst>
              <p:ext uri="{D42A27DB-BD31-4B8C-83A1-F6EECF244321}">
                <p14:modId xmlns:p14="http://schemas.microsoft.com/office/powerpoint/2010/main" val="3341279629"/>
              </p:ext>
            </p:extLst>
          </p:nvPr>
        </p:nvGraphicFramePr>
        <p:xfrm>
          <a:off x="498500" y="4258012"/>
          <a:ext cx="11194999" cy="1867027"/>
        </p:xfrm>
        <a:graphic>
          <a:graphicData uri="http://schemas.openxmlformats.org/drawingml/2006/table">
            <a:tbl>
              <a:tblPr firstRow="1" bandRow="1">
                <a:tableStyleId>{5C22544A-7EE6-4342-B048-85BDC9FD1C3A}</a:tableStyleId>
              </a:tblPr>
              <a:tblGrid>
                <a:gridCol w="1404200">
                  <a:extLst>
                    <a:ext uri="{9D8B030D-6E8A-4147-A177-3AD203B41FA5}">
                      <a16:colId xmlns:a16="http://schemas.microsoft.com/office/drawing/2014/main" val="2025694512"/>
                    </a:ext>
                  </a:extLst>
                </a:gridCol>
                <a:gridCol w="4917114">
                  <a:extLst>
                    <a:ext uri="{9D8B030D-6E8A-4147-A177-3AD203B41FA5}">
                      <a16:colId xmlns:a16="http://schemas.microsoft.com/office/drawing/2014/main" val="3499103631"/>
                    </a:ext>
                  </a:extLst>
                </a:gridCol>
                <a:gridCol w="4873685">
                  <a:extLst>
                    <a:ext uri="{9D8B030D-6E8A-4147-A177-3AD203B41FA5}">
                      <a16:colId xmlns:a16="http://schemas.microsoft.com/office/drawing/2014/main" val="868634296"/>
                    </a:ext>
                  </a:extLst>
                </a:gridCol>
              </a:tblGrid>
              <a:tr h="389052">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Old algorithm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New algorithm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28356447"/>
                  </a:ext>
                </a:extLst>
              </a:tr>
              <a:tr h="1477975">
                <a:tc>
                  <a:txBody>
                    <a:bodyPr/>
                    <a:lstStyle/>
                    <a:p>
                      <a:pPr algn="ctr"/>
                      <a:r>
                        <a:rPr lang="en-US" dirty="0"/>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lgn="l" latinLnBrk="0">
                        <a:buFont typeface="Arial" panose="020B0604020202020204" pitchFamily="34" charset="0"/>
                        <a:buChar char="•"/>
                      </a:pPr>
                      <a:r>
                        <a:rPr lang="en-US" sz="1600" dirty="0"/>
                        <a:t>Calculate global average of all cathode line position</a:t>
                      </a:r>
                    </a:p>
                    <a:p>
                      <a:pPr marL="285750" indent="-285750" algn="l" latinLnBrk="0">
                        <a:buFont typeface="Arial" panose="020B0604020202020204" pitchFamily="34" charset="0"/>
                        <a:buChar char="•"/>
                      </a:pPr>
                      <a:r>
                        <a:rPr lang="en-US" sz="1600" dirty="0"/>
                        <a:t>Then using standard deviation to make the limitations of cathode line position</a:t>
                      </a:r>
                    </a:p>
                    <a:p>
                      <a:pPr marL="285750" indent="-285750" algn="l" latinLnBrk="0">
                        <a:buFont typeface="Arial" panose="020B0604020202020204" pitchFamily="34" charset="0"/>
                        <a:buChar char="•"/>
                      </a:pPr>
                      <a:r>
                        <a:rPr lang="en-US" sz="1600" dirty="0"/>
                        <a:t>If any cathode line stay outside the limitations, we neglects it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lgn="l" latinLnBrk="0">
                        <a:buFont typeface="Arial" panose="020B0604020202020204" pitchFamily="34" charset="0"/>
                        <a:buChar char="•"/>
                      </a:pPr>
                      <a:r>
                        <a:rPr lang="en-US" dirty="0"/>
                        <a:t>Replace the global average to local average, size of local window = 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30645871"/>
                  </a:ext>
                </a:extLst>
              </a:tr>
            </a:tbl>
          </a:graphicData>
        </a:graphic>
      </p:graphicFrame>
    </p:spTree>
    <p:extLst>
      <p:ext uri="{BB962C8B-B14F-4D97-AF65-F5344CB8AC3E}">
        <p14:creationId xmlns:p14="http://schemas.microsoft.com/office/powerpoint/2010/main" val="1310829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15BB3-63F2-4381-98AA-878F1FE0CE41}"/>
              </a:ext>
            </a:extLst>
          </p:cNvPr>
          <p:cNvSpPr>
            <a:spLocks noGrp="1"/>
          </p:cNvSpPr>
          <p:nvPr>
            <p:ph type="title"/>
          </p:nvPr>
        </p:nvSpPr>
        <p:spPr/>
        <p:txBody>
          <a:bodyPr/>
          <a:lstStyle/>
          <a:p>
            <a:pPr algn="ctr"/>
            <a:r>
              <a:rPr lang="en-US" b="0" dirty="0" smtClean="0">
                <a:latin typeface="+mn-lt"/>
                <a:ea typeface="Malgun Gothic" panose="020B0503020000020004" pitchFamily="34" charset="-127"/>
              </a:rPr>
              <a:t>1. Algorithm comparison: </a:t>
            </a:r>
            <a:r>
              <a:rPr lang="en-US" b="0" dirty="0">
                <a:latin typeface="+mn-lt"/>
                <a:ea typeface="Malgun Gothic" panose="020B0503020000020004" pitchFamily="34" charset="-127"/>
              </a:rPr>
              <a:t>Cathode line refinement local average</a:t>
            </a:r>
          </a:p>
        </p:txBody>
      </p:sp>
      <p:pic>
        <p:nvPicPr>
          <p:cNvPr id="6" name="Content Placeholder 5">
            <a:extLst>
              <a:ext uri="{FF2B5EF4-FFF2-40B4-BE49-F238E27FC236}">
                <a16:creationId xmlns:a16="http://schemas.microsoft.com/office/drawing/2014/main" id="{89D47A54-DC79-4833-8615-3B1FF424B8E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791514" y="896682"/>
            <a:ext cx="10402569" cy="5416881"/>
          </a:xfrm>
        </p:spPr>
      </p:pic>
      <p:sp>
        <p:nvSpPr>
          <p:cNvPr id="4" name="Slide Number Placeholder 3">
            <a:extLst>
              <a:ext uri="{FF2B5EF4-FFF2-40B4-BE49-F238E27FC236}">
                <a16:creationId xmlns:a16="http://schemas.microsoft.com/office/drawing/2014/main" id="{ABBF5235-983A-45CF-BA7C-783E9CD9183D}"/>
              </a:ext>
            </a:extLst>
          </p:cNvPr>
          <p:cNvSpPr>
            <a:spLocks noGrp="1"/>
          </p:cNvSpPr>
          <p:nvPr>
            <p:ph type="sldNum" sz="quarter" idx="12"/>
          </p:nvPr>
        </p:nvSpPr>
        <p:spPr/>
        <p:txBody>
          <a:bodyPr/>
          <a:lstStyle/>
          <a:p>
            <a:fld id="{612001EB-C607-4195-83CD-5AE5F3E4F111}" type="slidenum">
              <a:rPr lang="en-US" smtClean="0"/>
              <a:t>15</a:t>
            </a:fld>
            <a:endParaRPr lang="en-US"/>
          </a:p>
        </p:txBody>
      </p:sp>
      <p:cxnSp>
        <p:nvCxnSpPr>
          <p:cNvPr id="8" name="Straight Arrow Connector 7">
            <a:extLst>
              <a:ext uri="{FF2B5EF4-FFF2-40B4-BE49-F238E27FC236}">
                <a16:creationId xmlns:a16="http://schemas.microsoft.com/office/drawing/2014/main" id="{3DB499CA-6541-4811-90E0-5F9653A13611}"/>
              </a:ext>
            </a:extLst>
          </p:cNvPr>
          <p:cNvCxnSpPr>
            <a:cxnSpLocks/>
          </p:cNvCxnSpPr>
          <p:nvPr/>
        </p:nvCxnSpPr>
        <p:spPr>
          <a:xfrm>
            <a:off x="791514" y="1507184"/>
            <a:ext cx="305766" cy="38257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7DD2C76-F833-4926-85BD-C7D9A76EDCEB}"/>
              </a:ext>
            </a:extLst>
          </p:cNvPr>
          <p:cNvSpPr txBox="1"/>
          <p:nvPr/>
        </p:nvSpPr>
        <p:spPr>
          <a:xfrm>
            <a:off x="0" y="1252375"/>
            <a:ext cx="1133002" cy="276999"/>
          </a:xfrm>
          <a:prstGeom prst="rect">
            <a:avLst/>
          </a:prstGeom>
          <a:noFill/>
        </p:spPr>
        <p:txBody>
          <a:bodyPr wrap="none" rtlCol="0">
            <a:spAutoFit/>
          </a:bodyPr>
          <a:lstStyle/>
          <a:p>
            <a:r>
              <a:rPr lang="en-US" sz="1200" b="1" dirty="0">
                <a:solidFill>
                  <a:srgbClr val="00B050"/>
                </a:solidFill>
              </a:rPr>
              <a:t>Global average</a:t>
            </a:r>
          </a:p>
        </p:txBody>
      </p:sp>
      <p:cxnSp>
        <p:nvCxnSpPr>
          <p:cNvPr id="12" name="Straight Arrow Connector 11">
            <a:extLst>
              <a:ext uri="{FF2B5EF4-FFF2-40B4-BE49-F238E27FC236}">
                <a16:creationId xmlns:a16="http://schemas.microsoft.com/office/drawing/2014/main" id="{95F28C46-CDBE-4456-B9F1-8224305858C0}"/>
              </a:ext>
            </a:extLst>
          </p:cNvPr>
          <p:cNvCxnSpPr>
            <a:cxnSpLocks/>
          </p:cNvCxnSpPr>
          <p:nvPr/>
        </p:nvCxnSpPr>
        <p:spPr>
          <a:xfrm flipH="1" flipV="1">
            <a:off x="11100408" y="1781572"/>
            <a:ext cx="273657" cy="240807"/>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88F1BED-D641-4625-83C7-5B79347874E8}"/>
              </a:ext>
            </a:extLst>
          </p:cNvPr>
          <p:cNvCxnSpPr>
            <a:cxnSpLocks/>
          </p:cNvCxnSpPr>
          <p:nvPr/>
        </p:nvCxnSpPr>
        <p:spPr>
          <a:xfrm flipH="1">
            <a:off x="11087252" y="2144299"/>
            <a:ext cx="286813" cy="9090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4C4B206-C573-4816-9363-37D79C779640}"/>
              </a:ext>
            </a:extLst>
          </p:cNvPr>
          <p:cNvSpPr txBox="1"/>
          <p:nvPr/>
        </p:nvSpPr>
        <p:spPr>
          <a:xfrm>
            <a:off x="11314071" y="1889760"/>
            <a:ext cx="992772" cy="461665"/>
          </a:xfrm>
          <a:prstGeom prst="rect">
            <a:avLst/>
          </a:prstGeom>
          <a:noFill/>
        </p:spPr>
        <p:txBody>
          <a:bodyPr wrap="square" rtlCol="0">
            <a:spAutoFit/>
          </a:bodyPr>
          <a:lstStyle/>
          <a:p>
            <a:pPr algn="ctr"/>
            <a:r>
              <a:rPr lang="en-US" sz="1200" b="1" dirty="0">
                <a:solidFill>
                  <a:srgbClr val="00B050"/>
                </a:solidFill>
              </a:rPr>
              <a:t>Cathode line</a:t>
            </a:r>
          </a:p>
          <a:p>
            <a:pPr algn="ctr"/>
            <a:r>
              <a:rPr lang="en-US" sz="1200" b="1" dirty="0">
                <a:solidFill>
                  <a:srgbClr val="00B050"/>
                </a:solidFill>
              </a:rPr>
              <a:t>limitations</a:t>
            </a:r>
          </a:p>
        </p:txBody>
      </p:sp>
      <p:cxnSp>
        <p:nvCxnSpPr>
          <p:cNvPr id="22" name="Straight Arrow Connector 21">
            <a:extLst>
              <a:ext uri="{FF2B5EF4-FFF2-40B4-BE49-F238E27FC236}">
                <a16:creationId xmlns:a16="http://schemas.microsoft.com/office/drawing/2014/main" id="{59C0F523-7200-4FBD-B9B2-2182836718F2}"/>
              </a:ext>
            </a:extLst>
          </p:cNvPr>
          <p:cNvCxnSpPr>
            <a:cxnSpLocks/>
          </p:cNvCxnSpPr>
          <p:nvPr/>
        </p:nvCxnSpPr>
        <p:spPr>
          <a:xfrm>
            <a:off x="791514" y="4946051"/>
            <a:ext cx="305766" cy="38257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106AB86-4897-4660-A806-29EC1EAF7C5F}"/>
              </a:ext>
            </a:extLst>
          </p:cNvPr>
          <p:cNvSpPr txBox="1"/>
          <p:nvPr/>
        </p:nvSpPr>
        <p:spPr>
          <a:xfrm>
            <a:off x="-50583" y="4592735"/>
            <a:ext cx="1208985" cy="430887"/>
          </a:xfrm>
          <a:prstGeom prst="rect">
            <a:avLst/>
          </a:prstGeom>
          <a:noFill/>
        </p:spPr>
        <p:txBody>
          <a:bodyPr wrap="none" rtlCol="0">
            <a:spAutoFit/>
          </a:bodyPr>
          <a:lstStyle/>
          <a:p>
            <a:r>
              <a:rPr lang="en-US" sz="1100" b="1" dirty="0">
                <a:solidFill>
                  <a:srgbClr val="00B050"/>
                </a:solidFill>
              </a:rPr>
              <a:t>Local average</a:t>
            </a:r>
          </a:p>
          <a:p>
            <a:r>
              <a:rPr lang="en-US" sz="1100" b="1" dirty="0">
                <a:solidFill>
                  <a:srgbClr val="00B050"/>
                </a:solidFill>
              </a:rPr>
              <a:t>Window size = 11</a:t>
            </a:r>
          </a:p>
        </p:txBody>
      </p:sp>
      <p:cxnSp>
        <p:nvCxnSpPr>
          <p:cNvPr id="24" name="Straight Arrow Connector 23">
            <a:extLst>
              <a:ext uri="{FF2B5EF4-FFF2-40B4-BE49-F238E27FC236}">
                <a16:creationId xmlns:a16="http://schemas.microsoft.com/office/drawing/2014/main" id="{340C5564-CAF9-40A8-B684-CE5C66AC4D18}"/>
              </a:ext>
            </a:extLst>
          </p:cNvPr>
          <p:cNvCxnSpPr>
            <a:cxnSpLocks/>
          </p:cNvCxnSpPr>
          <p:nvPr/>
        </p:nvCxnSpPr>
        <p:spPr>
          <a:xfrm flipH="1" flipV="1">
            <a:off x="11040414" y="5128898"/>
            <a:ext cx="273657" cy="240807"/>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8B8AE49-6C56-4C4F-9052-0D05A2322C65}"/>
              </a:ext>
            </a:extLst>
          </p:cNvPr>
          <p:cNvCxnSpPr>
            <a:cxnSpLocks/>
          </p:cNvCxnSpPr>
          <p:nvPr/>
        </p:nvCxnSpPr>
        <p:spPr>
          <a:xfrm flipH="1">
            <a:off x="11087252" y="5491625"/>
            <a:ext cx="226819" cy="13447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EAE0C76-6630-4EA7-B61C-D8B5AA796A52}"/>
              </a:ext>
            </a:extLst>
          </p:cNvPr>
          <p:cNvSpPr txBox="1"/>
          <p:nvPr/>
        </p:nvSpPr>
        <p:spPr>
          <a:xfrm>
            <a:off x="11254077" y="5237086"/>
            <a:ext cx="992772" cy="461665"/>
          </a:xfrm>
          <a:prstGeom prst="rect">
            <a:avLst/>
          </a:prstGeom>
          <a:noFill/>
        </p:spPr>
        <p:txBody>
          <a:bodyPr wrap="square" rtlCol="0">
            <a:spAutoFit/>
          </a:bodyPr>
          <a:lstStyle/>
          <a:p>
            <a:pPr algn="ctr"/>
            <a:r>
              <a:rPr lang="en-US" sz="1200" b="1" dirty="0">
                <a:solidFill>
                  <a:srgbClr val="00B050"/>
                </a:solidFill>
              </a:rPr>
              <a:t>Cathode line</a:t>
            </a:r>
          </a:p>
          <a:p>
            <a:pPr algn="ctr"/>
            <a:r>
              <a:rPr lang="en-US" sz="1200" b="1" dirty="0">
                <a:solidFill>
                  <a:srgbClr val="00B050"/>
                </a:solidFill>
              </a:rPr>
              <a:t>limitations</a:t>
            </a:r>
          </a:p>
        </p:txBody>
      </p:sp>
    </p:spTree>
    <p:extLst>
      <p:ext uri="{BB962C8B-B14F-4D97-AF65-F5344CB8AC3E}">
        <p14:creationId xmlns:p14="http://schemas.microsoft.com/office/powerpoint/2010/main" val="26647525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0A496-CD41-439E-A2F0-148824B0CB38}"/>
              </a:ext>
            </a:extLst>
          </p:cNvPr>
          <p:cNvSpPr>
            <a:spLocks noGrp="1"/>
          </p:cNvSpPr>
          <p:nvPr>
            <p:ph type="title"/>
          </p:nvPr>
        </p:nvSpPr>
        <p:spPr/>
        <p:txBody>
          <a:bodyPr/>
          <a:lstStyle/>
          <a:p>
            <a:pPr algn="ctr"/>
            <a:r>
              <a:rPr lang="en-US" b="0" dirty="0" smtClean="0">
                <a:latin typeface="+mn-lt"/>
                <a:ea typeface="Malgun Gothic" panose="020B0503020000020004" pitchFamily="34" charset="-127"/>
              </a:rPr>
              <a:t>1. Result: </a:t>
            </a:r>
            <a:r>
              <a:rPr lang="en-US" b="0" dirty="0">
                <a:latin typeface="+mn-lt"/>
                <a:ea typeface="Malgun Gothic" panose="020B0503020000020004" pitchFamily="34" charset="-127"/>
              </a:rPr>
              <a:t>Cathode line refinement local average</a:t>
            </a:r>
          </a:p>
        </p:txBody>
      </p:sp>
      <p:pic>
        <p:nvPicPr>
          <p:cNvPr id="6" name="Content Placeholder 5">
            <a:extLst>
              <a:ext uri="{FF2B5EF4-FFF2-40B4-BE49-F238E27FC236}">
                <a16:creationId xmlns:a16="http://schemas.microsoft.com/office/drawing/2014/main" id="{F0862499-CC63-481E-BCC6-D93DA0B073E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23778"/>
          <a:stretch/>
        </p:blipFill>
        <p:spPr>
          <a:xfrm>
            <a:off x="521802" y="1618926"/>
            <a:ext cx="5003800" cy="3814013"/>
          </a:xfrm>
        </p:spPr>
      </p:pic>
      <p:sp>
        <p:nvSpPr>
          <p:cNvPr id="4" name="Slide Number Placeholder 3">
            <a:extLst>
              <a:ext uri="{FF2B5EF4-FFF2-40B4-BE49-F238E27FC236}">
                <a16:creationId xmlns:a16="http://schemas.microsoft.com/office/drawing/2014/main" id="{3160E014-6AE5-4CDC-9AAB-38B0574EE842}"/>
              </a:ext>
            </a:extLst>
          </p:cNvPr>
          <p:cNvSpPr>
            <a:spLocks noGrp="1"/>
          </p:cNvSpPr>
          <p:nvPr>
            <p:ph type="sldNum" sz="quarter" idx="12"/>
          </p:nvPr>
        </p:nvSpPr>
        <p:spPr/>
        <p:txBody>
          <a:bodyPr/>
          <a:lstStyle/>
          <a:p>
            <a:fld id="{612001EB-C607-4195-83CD-5AE5F3E4F111}" type="slidenum">
              <a:rPr lang="en-US" smtClean="0"/>
              <a:t>16</a:t>
            </a:fld>
            <a:endParaRPr lang="en-US"/>
          </a:p>
        </p:txBody>
      </p:sp>
      <p:pic>
        <p:nvPicPr>
          <p:cNvPr id="8" name="Picture 7">
            <a:extLst>
              <a:ext uri="{FF2B5EF4-FFF2-40B4-BE49-F238E27FC236}">
                <a16:creationId xmlns:a16="http://schemas.microsoft.com/office/drawing/2014/main" id="{1F1FA5A8-9A2B-4946-81FC-2F229B25BBDB}"/>
              </a:ext>
            </a:extLst>
          </p:cNvPr>
          <p:cNvPicPr>
            <a:picLocks noChangeAspect="1"/>
          </p:cNvPicPr>
          <p:nvPr/>
        </p:nvPicPr>
        <p:blipFill rotWithShape="1">
          <a:blip r:embed="rId3">
            <a:extLst>
              <a:ext uri="{28A0092B-C50C-407E-A947-70E740481C1C}">
                <a14:useLocalDpi xmlns:a14="http://schemas.microsoft.com/office/drawing/2010/main" val="0"/>
              </a:ext>
            </a:extLst>
          </a:blip>
          <a:srcRect b="24032"/>
          <a:stretch/>
        </p:blipFill>
        <p:spPr>
          <a:xfrm>
            <a:off x="6467994" y="1631626"/>
            <a:ext cx="5003800" cy="3801313"/>
          </a:xfrm>
          <a:prstGeom prst="rect">
            <a:avLst/>
          </a:prstGeom>
        </p:spPr>
      </p:pic>
      <p:sp>
        <p:nvSpPr>
          <p:cNvPr id="9" name="TextBox 8">
            <a:extLst>
              <a:ext uri="{FF2B5EF4-FFF2-40B4-BE49-F238E27FC236}">
                <a16:creationId xmlns:a16="http://schemas.microsoft.com/office/drawing/2014/main" id="{9F91E3E5-436F-4E18-9FD5-A7F132B6ED1E}"/>
              </a:ext>
            </a:extLst>
          </p:cNvPr>
          <p:cNvSpPr txBox="1"/>
          <p:nvPr/>
        </p:nvSpPr>
        <p:spPr>
          <a:xfrm>
            <a:off x="2275741" y="5063607"/>
            <a:ext cx="1495922" cy="369332"/>
          </a:xfrm>
          <a:prstGeom prst="rect">
            <a:avLst/>
          </a:prstGeom>
          <a:noFill/>
        </p:spPr>
        <p:txBody>
          <a:bodyPr wrap="none" rtlCol="0">
            <a:spAutoFit/>
          </a:bodyPr>
          <a:lstStyle/>
          <a:p>
            <a:r>
              <a:rPr lang="en-US" dirty="0"/>
              <a:t>Old Algorithm</a:t>
            </a:r>
          </a:p>
        </p:txBody>
      </p:sp>
      <p:sp>
        <p:nvSpPr>
          <p:cNvPr id="10" name="TextBox 9">
            <a:extLst>
              <a:ext uri="{FF2B5EF4-FFF2-40B4-BE49-F238E27FC236}">
                <a16:creationId xmlns:a16="http://schemas.microsoft.com/office/drawing/2014/main" id="{0C0A2973-43CA-41D4-B5B1-3A0FEADB9629}"/>
              </a:ext>
            </a:extLst>
          </p:cNvPr>
          <p:cNvSpPr txBox="1"/>
          <p:nvPr/>
        </p:nvSpPr>
        <p:spPr>
          <a:xfrm>
            <a:off x="8171214" y="5063607"/>
            <a:ext cx="1597360" cy="369332"/>
          </a:xfrm>
          <a:prstGeom prst="rect">
            <a:avLst/>
          </a:prstGeom>
          <a:noFill/>
        </p:spPr>
        <p:txBody>
          <a:bodyPr wrap="none" rtlCol="0">
            <a:spAutoFit/>
          </a:bodyPr>
          <a:lstStyle/>
          <a:p>
            <a:r>
              <a:rPr lang="en-US" dirty="0"/>
              <a:t>New Algorithm</a:t>
            </a:r>
          </a:p>
        </p:txBody>
      </p:sp>
      <p:sp>
        <p:nvSpPr>
          <p:cNvPr id="11" name="TextBox 10">
            <a:extLst>
              <a:ext uri="{FF2B5EF4-FFF2-40B4-BE49-F238E27FC236}">
                <a16:creationId xmlns:a16="http://schemas.microsoft.com/office/drawing/2014/main" id="{2DD60ABD-C781-42FE-BB2B-ED786CCBAC03}"/>
              </a:ext>
            </a:extLst>
          </p:cNvPr>
          <p:cNvSpPr txBox="1"/>
          <p:nvPr/>
        </p:nvSpPr>
        <p:spPr>
          <a:xfrm>
            <a:off x="220134" y="928915"/>
            <a:ext cx="7951080" cy="369332"/>
          </a:xfrm>
          <a:prstGeom prst="rect">
            <a:avLst/>
          </a:prstGeom>
          <a:noFill/>
        </p:spPr>
        <p:txBody>
          <a:bodyPr wrap="square" rtlCol="0">
            <a:spAutoFit/>
          </a:bodyPr>
          <a:lstStyle/>
          <a:p>
            <a:r>
              <a:rPr lang="en-MY" dirty="0"/>
              <a:t>133217_XSCAN-9200_LOWER_YG_1_0_9492_H21_NG.tif</a:t>
            </a:r>
            <a:endParaRPr lang="en-US" dirty="0"/>
          </a:p>
        </p:txBody>
      </p:sp>
    </p:spTree>
    <p:extLst>
      <p:ext uri="{BB962C8B-B14F-4D97-AF65-F5344CB8AC3E}">
        <p14:creationId xmlns:p14="http://schemas.microsoft.com/office/powerpoint/2010/main" val="2144555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ỗ dành sẵn cho Số hiệu Bản chiếu 3"/>
          <p:cNvSpPr>
            <a:spLocks noGrp="1"/>
          </p:cNvSpPr>
          <p:nvPr>
            <p:ph type="sldNum" sz="quarter" idx="12"/>
          </p:nvPr>
        </p:nvSpPr>
        <p:spPr/>
        <p:txBody>
          <a:bodyPr/>
          <a:lstStyle/>
          <a:p>
            <a:fld id="{612001EB-C607-4195-83CD-5AE5F3E4F111}" type="slidenum">
              <a:rPr lang="en-US" smtClean="0"/>
              <a:t>17</a:t>
            </a:fld>
            <a:endParaRPr lang="en-US"/>
          </a:p>
        </p:txBody>
      </p:sp>
      <p:sp>
        <p:nvSpPr>
          <p:cNvPr id="5" name="Title 1">
            <a:extLst>
              <a:ext uri="{FF2B5EF4-FFF2-40B4-BE49-F238E27FC236}">
                <a16:creationId xmlns:a16="http://schemas.microsoft.com/office/drawing/2014/main" id="{69115BB3-63F2-4381-98AA-878F1FE0CE41}"/>
              </a:ext>
            </a:extLst>
          </p:cNvPr>
          <p:cNvSpPr>
            <a:spLocks noGrp="1"/>
          </p:cNvSpPr>
          <p:nvPr>
            <p:ph type="title"/>
          </p:nvPr>
        </p:nvSpPr>
        <p:spPr>
          <a:xfrm>
            <a:off x="312420" y="101855"/>
            <a:ext cx="11567160" cy="519081"/>
          </a:xfrm>
        </p:spPr>
        <p:txBody>
          <a:bodyPr>
            <a:normAutofit/>
          </a:bodyPr>
          <a:lstStyle/>
          <a:p>
            <a:pPr algn="ctr"/>
            <a:r>
              <a:rPr lang="en-US" b="0" dirty="0" smtClean="0">
                <a:latin typeface="+mn-lt"/>
                <a:ea typeface="Malgun Gothic" panose="020B0503020000020004" pitchFamily="34" charset="-127"/>
              </a:rPr>
              <a:t>2. </a:t>
            </a:r>
            <a:r>
              <a:rPr lang="en-US" b="0" dirty="0">
                <a:latin typeface="+mn-lt"/>
                <a:ea typeface="Malgun Gothic" panose="020B0503020000020004" pitchFamily="34" charset="-127"/>
              </a:rPr>
              <a:t>Find Cathode Line Position </a:t>
            </a:r>
            <a:r>
              <a:rPr lang="en-US" b="0" dirty="0" smtClean="0">
                <a:latin typeface="+mn-lt"/>
                <a:ea typeface="Malgun Gothic" panose="020B0503020000020004" pitchFamily="34" charset="-127"/>
              </a:rPr>
              <a:t>(</a:t>
            </a:r>
            <a:r>
              <a:rPr lang="en-US" b="0" dirty="0">
                <a:latin typeface="+mn-lt"/>
                <a:ea typeface="Malgun Gothic" panose="020B0503020000020004" pitchFamily="34" charset="-127"/>
              </a:rPr>
              <a:t>Previous version)</a:t>
            </a:r>
          </a:p>
        </p:txBody>
      </p:sp>
      <p:pic>
        <p:nvPicPr>
          <p:cNvPr id="7" name="Picture 49">
            <a:extLst>
              <a:ext uri="{FF2B5EF4-FFF2-40B4-BE49-F238E27FC236}">
                <a16:creationId xmlns:a16="http://schemas.microsoft.com/office/drawing/2014/main" id="{819B73E2-6E0D-4032-AC03-1B812BF3C2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4663" y="2288356"/>
            <a:ext cx="6592969" cy="925112"/>
          </a:xfrm>
          <a:prstGeom prst="rect">
            <a:avLst/>
          </a:prstGeom>
        </p:spPr>
      </p:pic>
      <p:pic>
        <p:nvPicPr>
          <p:cNvPr id="8" name="Picture 48">
            <a:extLst>
              <a:ext uri="{FF2B5EF4-FFF2-40B4-BE49-F238E27FC236}">
                <a16:creationId xmlns:a16="http://schemas.microsoft.com/office/drawing/2014/main" id="{644B2AD6-36E8-47C5-BD39-46EE580A60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3463" y="1030264"/>
            <a:ext cx="6564169" cy="921071"/>
          </a:xfrm>
          <a:prstGeom prst="rect">
            <a:avLst/>
          </a:prstGeom>
        </p:spPr>
      </p:pic>
      <p:sp>
        <p:nvSpPr>
          <p:cNvPr id="9" name="Rectangle 44">
            <a:extLst>
              <a:ext uri="{FF2B5EF4-FFF2-40B4-BE49-F238E27FC236}">
                <a16:creationId xmlns:a16="http://schemas.microsoft.com/office/drawing/2014/main" id="{0544B51F-F200-40CE-9CB6-2759D016BE4C}"/>
              </a:ext>
            </a:extLst>
          </p:cNvPr>
          <p:cNvSpPr/>
          <p:nvPr/>
        </p:nvSpPr>
        <p:spPr>
          <a:xfrm>
            <a:off x="3394505" y="2307719"/>
            <a:ext cx="417585" cy="897438"/>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Rectangle 46">
            <a:extLst>
              <a:ext uri="{FF2B5EF4-FFF2-40B4-BE49-F238E27FC236}">
                <a16:creationId xmlns:a16="http://schemas.microsoft.com/office/drawing/2014/main" id="{0A8EEA83-64D2-425B-8452-1A2BB33A68CA}"/>
              </a:ext>
            </a:extLst>
          </p:cNvPr>
          <p:cNvSpPr/>
          <p:nvPr/>
        </p:nvSpPr>
        <p:spPr>
          <a:xfrm>
            <a:off x="3801570" y="2307718"/>
            <a:ext cx="417585" cy="897438"/>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Rectangle 47">
            <a:extLst>
              <a:ext uri="{FF2B5EF4-FFF2-40B4-BE49-F238E27FC236}">
                <a16:creationId xmlns:a16="http://schemas.microsoft.com/office/drawing/2014/main" id="{F2905AA3-7DA7-4804-ABCE-1A265E537D04}"/>
              </a:ext>
            </a:extLst>
          </p:cNvPr>
          <p:cNvSpPr/>
          <p:nvPr/>
        </p:nvSpPr>
        <p:spPr>
          <a:xfrm>
            <a:off x="3991312" y="2307717"/>
            <a:ext cx="417585" cy="897438"/>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Rectangle 50">
            <a:extLst>
              <a:ext uri="{FF2B5EF4-FFF2-40B4-BE49-F238E27FC236}">
                <a16:creationId xmlns:a16="http://schemas.microsoft.com/office/drawing/2014/main" id="{F9703C94-777C-4146-9464-EDA852E93D37}"/>
              </a:ext>
            </a:extLst>
          </p:cNvPr>
          <p:cNvSpPr/>
          <p:nvPr/>
        </p:nvSpPr>
        <p:spPr>
          <a:xfrm>
            <a:off x="4208635" y="2307717"/>
            <a:ext cx="417585" cy="897438"/>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Rectangle 51">
            <a:extLst>
              <a:ext uri="{FF2B5EF4-FFF2-40B4-BE49-F238E27FC236}">
                <a16:creationId xmlns:a16="http://schemas.microsoft.com/office/drawing/2014/main" id="{1B9B7B2C-65EE-4C8B-A16F-4A4424B3C96F}"/>
              </a:ext>
            </a:extLst>
          </p:cNvPr>
          <p:cNvSpPr/>
          <p:nvPr/>
        </p:nvSpPr>
        <p:spPr>
          <a:xfrm>
            <a:off x="4398377" y="2307715"/>
            <a:ext cx="417585" cy="897438"/>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Rectangle 45">
            <a:extLst>
              <a:ext uri="{FF2B5EF4-FFF2-40B4-BE49-F238E27FC236}">
                <a16:creationId xmlns:a16="http://schemas.microsoft.com/office/drawing/2014/main" id="{68163B8F-F671-4053-BC1E-5E82A9D8120F}"/>
              </a:ext>
            </a:extLst>
          </p:cNvPr>
          <p:cNvSpPr/>
          <p:nvPr/>
        </p:nvSpPr>
        <p:spPr>
          <a:xfrm>
            <a:off x="3584247" y="2307718"/>
            <a:ext cx="417585" cy="897438"/>
          </a:xfrm>
          <a:prstGeom prst="rect">
            <a:avLst/>
          </a:prstGeom>
          <a:noFill/>
          <a:ln w="952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5" name="Picture 74">
            <a:extLst>
              <a:ext uri="{FF2B5EF4-FFF2-40B4-BE49-F238E27FC236}">
                <a16:creationId xmlns:a16="http://schemas.microsoft.com/office/drawing/2014/main" id="{392BF656-06A6-4988-BBD6-6E54DC8C8A2B}"/>
              </a:ext>
            </a:extLst>
          </p:cNvPr>
          <p:cNvPicPr>
            <a:picLocks noChangeAspect="1"/>
          </p:cNvPicPr>
          <p:nvPr/>
        </p:nvPicPr>
        <p:blipFill>
          <a:blip r:embed="rId3"/>
          <a:stretch>
            <a:fillRect/>
          </a:stretch>
        </p:blipFill>
        <p:spPr>
          <a:xfrm>
            <a:off x="270714" y="4761441"/>
            <a:ext cx="3057525" cy="742950"/>
          </a:xfrm>
          <a:prstGeom prst="rect">
            <a:avLst/>
          </a:prstGeom>
        </p:spPr>
      </p:pic>
      <p:cxnSp>
        <p:nvCxnSpPr>
          <p:cNvPr id="16" name="Straight Connector 77">
            <a:extLst>
              <a:ext uri="{FF2B5EF4-FFF2-40B4-BE49-F238E27FC236}">
                <a16:creationId xmlns:a16="http://schemas.microsoft.com/office/drawing/2014/main" id="{0A05EB92-F085-47AE-ADA5-5E40CD71BC71}"/>
              </a:ext>
            </a:extLst>
          </p:cNvPr>
          <p:cNvCxnSpPr>
            <a:cxnSpLocks/>
          </p:cNvCxnSpPr>
          <p:nvPr/>
        </p:nvCxnSpPr>
        <p:spPr>
          <a:xfrm>
            <a:off x="4137048" y="1030264"/>
            <a:ext cx="0" cy="9407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78">
            <a:extLst>
              <a:ext uri="{FF2B5EF4-FFF2-40B4-BE49-F238E27FC236}">
                <a16:creationId xmlns:a16="http://schemas.microsoft.com/office/drawing/2014/main" id="{C1887D15-64E8-450C-80B2-40F325D773B1}"/>
              </a:ext>
            </a:extLst>
          </p:cNvPr>
          <p:cNvCxnSpPr>
            <a:cxnSpLocks/>
          </p:cNvCxnSpPr>
          <p:nvPr/>
        </p:nvCxnSpPr>
        <p:spPr>
          <a:xfrm>
            <a:off x="5003823" y="1030264"/>
            <a:ext cx="0" cy="9407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79">
            <a:extLst>
              <a:ext uri="{FF2B5EF4-FFF2-40B4-BE49-F238E27FC236}">
                <a16:creationId xmlns:a16="http://schemas.microsoft.com/office/drawing/2014/main" id="{22F488F1-F503-4BB1-9FCD-CE0C246D1F60}"/>
              </a:ext>
            </a:extLst>
          </p:cNvPr>
          <p:cNvCxnSpPr>
            <a:cxnSpLocks/>
          </p:cNvCxnSpPr>
          <p:nvPr/>
        </p:nvCxnSpPr>
        <p:spPr>
          <a:xfrm>
            <a:off x="6022998" y="1030264"/>
            <a:ext cx="0" cy="923751"/>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80">
            <a:extLst>
              <a:ext uri="{FF2B5EF4-FFF2-40B4-BE49-F238E27FC236}">
                <a16:creationId xmlns:a16="http://schemas.microsoft.com/office/drawing/2014/main" id="{C3075D27-1B7B-4335-BFD2-DFC0AA860A02}"/>
              </a:ext>
            </a:extLst>
          </p:cNvPr>
          <p:cNvSpPr txBox="1"/>
          <p:nvPr/>
        </p:nvSpPr>
        <p:spPr>
          <a:xfrm>
            <a:off x="3373698" y="1682736"/>
            <a:ext cx="1028700" cy="369332"/>
          </a:xfrm>
          <a:prstGeom prst="rect">
            <a:avLst/>
          </a:prstGeom>
          <a:noFill/>
        </p:spPr>
        <p:txBody>
          <a:bodyPr wrap="square" rtlCol="0">
            <a:spAutoFit/>
          </a:bodyPr>
          <a:lstStyle/>
          <a:p>
            <a:r>
              <a:rPr lang="en-US" dirty="0">
                <a:solidFill>
                  <a:schemeClr val="bg1"/>
                </a:solidFill>
              </a:rPr>
              <a:t>Outer</a:t>
            </a:r>
          </a:p>
        </p:txBody>
      </p:sp>
      <p:sp>
        <p:nvSpPr>
          <p:cNvPr id="20" name="TextBox 81">
            <a:extLst>
              <a:ext uri="{FF2B5EF4-FFF2-40B4-BE49-F238E27FC236}">
                <a16:creationId xmlns:a16="http://schemas.microsoft.com/office/drawing/2014/main" id="{E213BDB0-369B-4A1F-88A6-3E9EABF8A0F7}"/>
              </a:ext>
            </a:extLst>
          </p:cNvPr>
          <p:cNvSpPr txBox="1"/>
          <p:nvPr/>
        </p:nvSpPr>
        <p:spPr>
          <a:xfrm>
            <a:off x="4154513" y="1682736"/>
            <a:ext cx="1028700" cy="369332"/>
          </a:xfrm>
          <a:prstGeom prst="rect">
            <a:avLst/>
          </a:prstGeom>
          <a:noFill/>
        </p:spPr>
        <p:txBody>
          <a:bodyPr wrap="square" rtlCol="0">
            <a:spAutoFit/>
          </a:bodyPr>
          <a:lstStyle/>
          <a:p>
            <a:r>
              <a:rPr lang="en-US" dirty="0">
                <a:solidFill>
                  <a:schemeClr val="bg1"/>
                </a:solidFill>
              </a:rPr>
              <a:t>Middle</a:t>
            </a:r>
          </a:p>
        </p:txBody>
      </p:sp>
      <p:sp>
        <p:nvSpPr>
          <p:cNvPr id="21" name="TextBox 82">
            <a:extLst>
              <a:ext uri="{FF2B5EF4-FFF2-40B4-BE49-F238E27FC236}">
                <a16:creationId xmlns:a16="http://schemas.microsoft.com/office/drawing/2014/main" id="{B5B4DD49-F6B3-42B3-A665-6A0E7C3FB59F}"/>
              </a:ext>
            </a:extLst>
          </p:cNvPr>
          <p:cNvSpPr txBox="1"/>
          <p:nvPr/>
        </p:nvSpPr>
        <p:spPr>
          <a:xfrm>
            <a:off x="5090899" y="1682736"/>
            <a:ext cx="1028700" cy="369332"/>
          </a:xfrm>
          <a:prstGeom prst="rect">
            <a:avLst/>
          </a:prstGeom>
          <a:noFill/>
        </p:spPr>
        <p:txBody>
          <a:bodyPr wrap="square" rtlCol="0">
            <a:spAutoFit/>
          </a:bodyPr>
          <a:lstStyle/>
          <a:p>
            <a:r>
              <a:rPr lang="en-US" dirty="0">
                <a:solidFill>
                  <a:schemeClr val="bg1"/>
                </a:solidFill>
              </a:rPr>
              <a:t>Inner</a:t>
            </a:r>
          </a:p>
        </p:txBody>
      </p:sp>
      <p:sp>
        <p:nvSpPr>
          <p:cNvPr id="22" name="TextBox 84">
            <a:extLst>
              <a:ext uri="{FF2B5EF4-FFF2-40B4-BE49-F238E27FC236}">
                <a16:creationId xmlns:a16="http://schemas.microsoft.com/office/drawing/2014/main" id="{C872C7A9-4221-4B67-9109-CB63090C5AAB}"/>
              </a:ext>
            </a:extLst>
          </p:cNvPr>
          <p:cNvSpPr txBox="1"/>
          <p:nvPr/>
        </p:nvSpPr>
        <p:spPr>
          <a:xfrm>
            <a:off x="9977632" y="1229980"/>
            <a:ext cx="2083188" cy="4832092"/>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1400" dirty="0"/>
              <a:t>For finding Cathode Line Position:</a:t>
            </a:r>
          </a:p>
          <a:p>
            <a:pPr marL="285750" indent="-285750">
              <a:buFont typeface="Wingdings" panose="05000000000000000000" pitchFamily="2" charset="2"/>
              <a:buChar char="Ø"/>
            </a:pPr>
            <a:r>
              <a:rPr lang="en-US" sz="1400" dirty="0"/>
              <a:t>Identify jumping windows with </a:t>
            </a:r>
            <a:r>
              <a:rPr lang="en-US" sz="1400" dirty="0">
                <a:solidFill>
                  <a:srgbClr val="FF0000"/>
                </a:solidFill>
              </a:rPr>
              <a:t>Cathode Line Window Size parameter</a:t>
            </a:r>
          </a:p>
          <a:p>
            <a:pPr marL="285750" indent="-285750">
              <a:buFont typeface="Wingdings" panose="05000000000000000000" pitchFamily="2" charset="2"/>
              <a:buChar char="Ø"/>
            </a:pPr>
            <a:r>
              <a:rPr lang="en-US" sz="1400" dirty="0"/>
              <a:t>From each jumping window, apply horizontal projection</a:t>
            </a:r>
          </a:p>
          <a:p>
            <a:pPr marL="285750" indent="-285750">
              <a:buFont typeface="Wingdings" panose="05000000000000000000" pitchFamily="2" charset="2"/>
              <a:buChar char="Ø"/>
            </a:pPr>
            <a:r>
              <a:rPr lang="en-US" sz="1400" dirty="0"/>
              <a:t>Applying find peak prominence algorithm, we found the </a:t>
            </a:r>
            <a:r>
              <a:rPr lang="en-US" sz="1400" dirty="0">
                <a:solidFill>
                  <a:srgbClr val="FF0000"/>
                </a:solidFill>
              </a:rPr>
              <a:t>Y</a:t>
            </a:r>
            <a:r>
              <a:rPr lang="en-US" sz="1400" dirty="0"/>
              <a:t> position of cathode line based on </a:t>
            </a:r>
            <a:r>
              <a:rPr lang="en-US" sz="1400" dirty="0">
                <a:solidFill>
                  <a:srgbClr val="FF0000"/>
                </a:solidFill>
              </a:rPr>
              <a:t>Cathode line threshold </a:t>
            </a:r>
            <a:r>
              <a:rPr lang="en-US" sz="1400" dirty="0"/>
              <a:t>in each specific region (Inner, Middle, Outer)</a:t>
            </a:r>
          </a:p>
          <a:p>
            <a:pPr marL="285750" indent="-285750">
              <a:buFont typeface="Wingdings" panose="05000000000000000000" pitchFamily="2" charset="2"/>
              <a:buChar char="Ø"/>
            </a:pPr>
            <a:r>
              <a:rPr lang="en-US" sz="1400" dirty="0"/>
              <a:t>Finally, we merged all results from jumping windows to generate the final cathode line</a:t>
            </a:r>
          </a:p>
        </p:txBody>
      </p:sp>
      <p:cxnSp>
        <p:nvCxnSpPr>
          <p:cNvPr id="23" name="Straight Arrow Connector 86">
            <a:extLst>
              <a:ext uri="{FF2B5EF4-FFF2-40B4-BE49-F238E27FC236}">
                <a16:creationId xmlns:a16="http://schemas.microsoft.com/office/drawing/2014/main" id="{6CC4741B-54C1-4514-B51B-D9B92F45432B}"/>
              </a:ext>
            </a:extLst>
          </p:cNvPr>
          <p:cNvCxnSpPr>
            <a:cxnSpLocks/>
          </p:cNvCxnSpPr>
          <p:nvPr/>
        </p:nvCxnSpPr>
        <p:spPr>
          <a:xfrm>
            <a:off x="3073089" y="1406261"/>
            <a:ext cx="31157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89">
            <a:extLst>
              <a:ext uri="{FF2B5EF4-FFF2-40B4-BE49-F238E27FC236}">
                <a16:creationId xmlns:a16="http://schemas.microsoft.com/office/drawing/2014/main" id="{037568EF-50E6-499E-91C8-73DBEB0C6450}"/>
              </a:ext>
            </a:extLst>
          </p:cNvPr>
          <p:cNvCxnSpPr>
            <a:cxnSpLocks/>
          </p:cNvCxnSpPr>
          <p:nvPr/>
        </p:nvCxnSpPr>
        <p:spPr>
          <a:xfrm>
            <a:off x="6527119" y="1999193"/>
            <a:ext cx="8731" cy="271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90">
            <a:extLst>
              <a:ext uri="{FF2B5EF4-FFF2-40B4-BE49-F238E27FC236}">
                <a16:creationId xmlns:a16="http://schemas.microsoft.com/office/drawing/2014/main" id="{052A75A1-BB20-4773-8C52-61EA6C6F9E0F}"/>
              </a:ext>
            </a:extLst>
          </p:cNvPr>
          <p:cNvCxnSpPr>
            <a:cxnSpLocks/>
          </p:cNvCxnSpPr>
          <p:nvPr/>
        </p:nvCxnSpPr>
        <p:spPr>
          <a:xfrm>
            <a:off x="3984197" y="3387652"/>
            <a:ext cx="7115" cy="3205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94">
            <a:extLst>
              <a:ext uri="{FF2B5EF4-FFF2-40B4-BE49-F238E27FC236}">
                <a16:creationId xmlns:a16="http://schemas.microsoft.com/office/drawing/2014/main" id="{5835401B-8B01-4536-9EDA-8A3C2224FABE}"/>
              </a:ext>
            </a:extLst>
          </p:cNvPr>
          <p:cNvCxnSpPr/>
          <p:nvPr/>
        </p:nvCxnSpPr>
        <p:spPr>
          <a:xfrm>
            <a:off x="4700433" y="4976214"/>
            <a:ext cx="231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60">
            <a:extLst>
              <a:ext uri="{FF2B5EF4-FFF2-40B4-BE49-F238E27FC236}">
                <a16:creationId xmlns:a16="http://schemas.microsoft.com/office/drawing/2014/main" id="{2FED82BD-E390-4DD4-8BE3-EACBD54B0456}"/>
              </a:ext>
            </a:extLst>
          </p:cNvPr>
          <p:cNvSpPr txBox="1">
            <a:spLocks noChangeArrowheads="1"/>
          </p:cNvSpPr>
          <p:nvPr/>
        </p:nvSpPr>
        <p:spPr bwMode="auto">
          <a:xfrm>
            <a:off x="6527119" y="5274950"/>
            <a:ext cx="1363662"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lr>
                <a:schemeClr val="folHlink"/>
              </a:buClr>
              <a:buSzPct val="60000"/>
              <a:buFont typeface="Wingdings" panose="05000000000000000000" pitchFamily="2" charset="2"/>
              <a:buChar char="n"/>
              <a:defRPr kumimoji="1" sz="3200">
                <a:solidFill>
                  <a:schemeClr val="tx1"/>
                </a:solidFill>
                <a:latin typeface="굴림" panose="020B0600000101010101" pitchFamily="34" charset="-127"/>
                <a:ea typeface="굴림" panose="020B0600000101010101" pitchFamily="34" charset="-127"/>
              </a:defRPr>
            </a:lvl1pPr>
            <a:lvl2pPr marL="742950" indent="-285750" latinLnBrk="1">
              <a:spcBef>
                <a:spcPct val="20000"/>
              </a:spcBef>
              <a:buClr>
                <a:schemeClr val="hlink"/>
              </a:buClr>
              <a:buSzPct val="55000"/>
              <a:buFont typeface="Wingdings" panose="05000000000000000000" pitchFamily="2" charset="2"/>
              <a:buChar char="n"/>
              <a:defRPr kumimoji="1" sz="1600">
                <a:solidFill>
                  <a:schemeClr val="tx1"/>
                </a:solidFill>
                <a:latin typeface="굴림" panose="020B0600000101010101" pitchFamily="34" charset="-127"/>
                <a:ea typeface="굴림" panose="020B0600000101010101" pitchFamily="34" charset="-127"/>
              </a:defRPr>
            </a:lvl2pPr>
            <a:lvl3pPr marL="1143000" indent="-228600" latinLnBrk="1">
              <a:spcBef>
                <a:spcPct val="20000"/>
              </a:spcBef>
              <a:buClr>
                <a:schemeClr val="folHlink"/>
              </a:buClr>
              <a:buSzPct val="50000"/>
              <a:buFont typeface="Wingdings" panose="05000000000000000000" pitchFamily="2" charset="2"/>
              <a:buChar char="n"/>
              <a:defRPr kumimoji="1" sz="1400">
                <a:solidFill>
                  <a:schemeClr val="tx1"/>
                </a:solidFill>
                <a:latin typeface="굴림" panose="020B0600000101010101" pitchFamily="34" charset="-127"/>
                <a:ea typeface="굴림" panose="020B0600000101010101" pitchFamily="34" charset="-127"/>
              </a:defRPr>
            </a:lvl3pPr>
            <a:lvl4pPr marL="1600200" indent="-228600" latinLnBrk="1">
              <a:spcBef>
                <a:spcPct val="20000"/>
              </a:spcBef>
              <a:buClr>
                <a:schemeClr val="accent2"/>
              </a:buClr>
              <a:buSzPct val="55000"/>
              <a:buFont typeface="Wingdings" panose="05000000000000000000" pitchFamily="2" charset="2"/>
              <a:buChar char="n"/>
              <a:defRPr kumimoji="1" sz="1200">
                <a:solidFill>
                  <a:schemeClr val="tx1"/>
                </a:solidFill>
                <a:latin typeface="굴림" panose="020B0600000101010101" pitchFamily="34" charset="-127"/>
                <a:ea typeface="굴림" panose="020B0600000101010101" pitchFamily="34" charset="-127"/>
              </a:defRPr>
            </a:lvl4pPr>
            <a:lvl5pPr marL="2057400" indent="-228600" latinLnBrk="1">
              <a:spcBef>
                <a:spcPct val="20000"/>
              </a:spcBef>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9pPr>
          </a:lstStyle>
          <a:p>
            <a:pPr algn="ctr" latinLnBrk="0">
              <a:spcBef>
                <a:spcPct val="0"/>
              </a:spcBef>
              <a:buClrTx/>
              <a:buSzTx/>
              <a:buFontTx/>
              <a:buNone/>
            </a:pPr>
            <a:r>
              <a:rPr lang="en-US" altLang="en-US" sz="1100" dirty="0"/>
              <a:t>Merge all results</a:t>
            </a:r>
          </a:p>
        </p:txBody>
      </p:sp>
      <p:pic>
        <p:nvPicPr>
          <p:cNvPr id="28" name="Picture 10">
            <a:extLst>
              <a:ext uri="{FF2B5EF4-FFF2-40B4-BE49-F238E27FC236}">
                <a16:creationId xmlns:a16="http://schemas.microsoft.com/office/drawing/2014/main" id="{0D9B4359-BCAC-4D5B-B862-0A5D641BCC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0899" y="3998501"/>
            <a:ext cx="320039" cy="2384291"/>
          </a:xfrm>
          <a:prstGeom prst="rect">
            <a:avLst/>
          </a:prstGeom>
        </p:spPr>
      </p:pic>
      <p:pic>
        <p:nvPicPr>
          <p:cNvPr id="29" name="Picture 14">
            <a:extLst>
              <a:ext uri="{FF2B5EF4-FFF2-40B4-BE49-F238E27FC236}">
                <a16:creationId xmlns:a16="http://schemas.microsoft.com/office/drawing/2014/main" id="{E7DF4F91-883D-4FB9-A804-6CB361E2F7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9154" y="3998501"/>
            <a:ext cx="320039" cy="2384291"/>
          </a:xfrm>
          <a:prstGeom prst="rect">
            <a:avLst/>
          </a:prstGeom>
        </p:spPr>
      </p:pic>
      <p:pic>
        <p:nvPicPr>
          <p:cNvPr id="30" name="Picture 18" descr="A picture containing text&#10;&#10;Description automatically generated">
            <a:extLst>
              <a:ext uri="{FF2B5EF4-FFF2-40B4-BE49-F238E27FC236}">
                <a16:creationId xmlns:a16="http://schemas.microsoft.com/office/drawing/2014/main" id="{144959C8-6C9B-4C6F-86A1-25EE19870A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1245" y="4441075"/>
            <a:ext cx="4566280" cy="640732"/>
          </a:xfrm>
          <a:prstGeom prst="rect">
            <a:avLst/>
          </a:prstGeom>
        </p:spPr>
      </p:pic>
      <p:pic>
        <p:nvPicPr>
          <p:cNvPr id="31" name="Picture 57" descr="A picture containing text, indoor, kitchen appliance&#10;&#10;Description automatically generated">
            <a:extLst>
              <a:ext uri="{FF2B5EF4-FFF2-40B4-BE49-F238E27FC236}">
                <a16:creationId xmlns:a16="http://schemas.microsoft.com/office/drawing/2014/main" id="{4F3134C8-BFA4-4064-8FCC-D90DF06E533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7464" y="1030264"/>
            <a:ext cx="3037462" cy="3084391"/>
          </a:xfrm>
          <a:prstGeom prst="rect">
            <a:avLst/>
          </a:prstGeom>
        </p:spPr>
      </p:pic>
      <p:sp>
        <p:nvSpPr>
          <p:cNvPr id="32" name="Rectangle 58">
            <a:extLst>
              <a:ext uri="{FF2B5EF4-FFF2-40B4-BE49-F238E27FC236}">
                <a16:creationId xmlns:a16="http://schemas.microsoft.com/office/drawing/2014/main" id="{4ED44167-9576-44E1-BE92-9F55F4206EA0}"/>
              </a:ext>
            </a:extLst>
          </p:cNvPr>
          <p:cNvSpPr/>
          <p:nvPr/>
        </p:nvSpPr>
        <p:spPr>
          <a:xfrm>
            <a:off x="482815" y="2462694"/>
            <a:ext cx="2133484" cy="318781"/>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456660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9115BB3-63F2-4381-98AA-878F1FE0CE41}"/>
              </a:ext>
            </a:extLst>
          </p:cNvPr>
          <p:cNvSpPr>
            <a:spLocks noGrp="1"/>
          </p:cNvSpPr>
          <p:nvPr>
            <p:ph type="title"/>
          </p:nvPr>
        </p:nvSpPr>
        <p:spPr>
          <a:xfrm>
            <a:off x="312420" y="101855"/>
            <a:ext cx="11567160" cy="519081"/>
          </a:xfrm>
        </p:spPr>
        <p:txBody>
          <a:bodyPr>
            <a:normAutofit/>
          </a:bodyPr>
          <a:lstStyle/>
          <a:p>
            <a:pPr algn="ctr"/>
            <a:r>
              <a:rPr lang="en-US" b="0" dirty="0" smtClean="0">
                <a:latin typeface="+mn-lt"/>
                <a:ea typeface="Malgun Gothic" panose="020B0503020000020004" pitchFamily="34" charset="-127"/>
              </a:rPr>
              <a:t>2. </a:t>
            </a:r>
            <a:r>
              <a:rPr lang="en-US" b="0" dirty="0">
                <a:latin typeface="+mn-lt"/>
                <a:ea typeface="Malgun Gothic" panose="020B0503020000020004" pitchFamily="34" charset="-127"/>
              </a:rPr>
              <a:t>Find Cathode Line Position by using CDF(New version)</a:t>
            </a:r>
          </a:p>
        </p:txBody>
      </p:sp>
      <p:pic>
        <p:nvPicPr>
          <p:cNvPr id="33" name="Picture 18">
            <a:extLst>
              <a:ext uri="{FF2B5EF4-FFF2-40B4-BE49-F238E27FC236}">
                <a16:creationId xmlns:a16="http://schemas.microsoft.com/office/drawing/2014/main" id="{9F56EC5C-31E6-4528-914B-2A7F685D7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7904" y="2072218"/>
            <a:ext cx="5326595" cy="747418"/>
          </a:xfrm>
          <a:prstGeom prst="rect">
            <a:avLst/>
          </a:prstGeom>
        </p:spPr>
      </p:pic>
      <p:pic>
        <p:nvPicPr>
          <p:cNvPr id="34" name="Picture 12" descr="A picture containing text, indoor, kitchen appliance&#10;&#10;Description automatically generated">
            <a:extLst>
              <a:ext uri="{FF2B5EF4-FFF2-40B4-BE49-F238E27FC236}">
                <a16:creationId xmlns:a16="http://schemas.microsoft.com/office/drawing/2014/main" id="{99105530-C489-4C5E-A164-990D944746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0" y="1251975"/>
            <a:ext cx="3577905" cy="3577905"/>
          </a:xfrm>
          <a:prstGeom prst="rect">
            <a:avLst/>
          </a:prstGeom>
        </p:spPr>
      </p:pic>
      <p:sp>
        <p:nvSpPr>
          <p:cNvPr id="35" name="Rectangle 20">
            <a:extLst>
              <a:ext uri="{FF2B5EF4-FFF2-40B4-BE49-F238E27FC236}">
                <a16:creationId xmlns:a16="http://schemas.microsoft.com/office/drawing/2014/main" id="{E455E9B1-2525-422A-96A0-C876629DEDBF}"/>
              </a:ext>
            </a:extLst>
          </p:cNvPr>
          <p:cNvSpPr/>
          <p:nvPr/>
        </p:nvSpPr>
        <p:spPr>
          <a:xfrm>
            <a:off x="520363" y="2855677"/>
            <a:ext cx="2535821" cy="418667"/>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6" name="Rectangle 44">
            <a:extLst>
              <a:ext uri="{FF2B5EF4-FFF2-40B4-BE49-F238E27FC236}">
                <a16:creationId xmlns:a16="http://schemas.microsoft.com/office/drawing/2014/main" id="{0544B51F-F200-40CE-9CB6-2759D016BE4C}"/>
              </a:ext>
            </a:extLst>
          </p:cNvPr>
          <p:cNvSpPr/>
          <p:nvPr/>
        </p:nvSpPr>
        <p:spPr>
          <a:xfrm>
            <a:off x="3517189" y="1987166"/>
            <a:ext cx="402276" cy="832472"/>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7" name="Rectangle 46">
            <a:extLst>
              <a:ext uri="{FF2B5EF4-FFF2-40B4-BE49-F238E27FC236}">
                <a16:creationId xmlns:a16="http://schemas.microsoft.com/office/drawing/2014/main" id="{0A8EEA83-64D2-425B-8452-1A2BB33A68CA}"/>
              </a:ext>
            </a:extLst>
          </p:cNvPr>
          <p:cNvSpPr/>
          <p:nvPr/>
        </p:nvSpPr>
        <p:spPr>
          <a:xfrm>
            <a:off x="3924254" y="1987165"/>
            <a:ext cx="402276" cy="832472"/>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8" name="Rectangle 47">
            <a:extLst>
              <a:ext uri="{FF2B5EF4-FFF2-40B4-BE49-F238E27FC236}">
                <a16:creationId xmlns:a16="http://schemas.microsoft.com/office/drawing/2014/main" id="{F2905AA3-7DA7-4804-ABCE-1A265E537D04}"/>
              </a:ext>
            </a:extLst>
          </p:cNvPr>
          <p:cNvSpPr/>
          <p:nvPr/>
        </p:nvSpPr>
        <p:spPr>
          <a:xfrm>
            <a:off x="4113996" y="1987164"/>
            <a:ext cx="402276" cy="832472"/>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9" name="Rectangle 50">
            <a:extLst>
              <a:ext uri="{FF2B5EF4-FFF2-40B4-BE49-F238E27FC236}">
                <a16:creationId xmlns:a16="http://schemas.microsoft.com/office/drawing/2014/main" id="{F9703C94-777C-4146-9464-EDA852E93D37}"/>
              </a:ext>
            </a:extLst>
          </p:cNvPr>
          <p:cNvSpPr/>
          <p:nvPr/>
        </p:nvSpPr>
        <p:spPr>
          <a:xfrm>
            <a:off x="4331319" y="1987164"/>
            <a:ext cx="402276" cy="832472"/>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0" name="Rectangle 51">
            <a:extLst>
              <a:ext uri="{FF2B5EF4-FFF2-40B4-BE49-F238E27FC236}">
                <a16:creationId xmlns:a16="http://schemas.microsoft.com/office/drawing/2014/main" id="{1B9B7B2C-65EE-4C8B-A16F-4A4424B3C96F}"/>
              </a:ext>
            </a:extLst>
          </p:cNvPr>
          <p:cNvSpPr/>
          <p:nvPr/>
        </p:nvSpPr>
        <p:spPr>
          <a:xfrm>
            <a:off x="4521061" y="1987162"/>
            <a:ext cx="402276" cy="832472"/>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1" name="Rectangle 45">
            <a:extLst>
              <a:ext uri="{FF2B5EF4-FFF2-40B4-BE49-F238E27FC236}">
                <a16:creationId xmlns:a16="http://schemas.microsoft.com/office/drawing/2014/main" id="{68163B8F-F671-4053-BC1E-5E82A9D8120F}"/>
              </a:ext>
            </a:extLst>
          </p:cNvPr>
          <p:cNvSpPr/>
          <p:nvPr/>
        </p:nvSpPr>
        <p:spPr>
          <a:xfrm>
            <a:off x="3706931" y="1987165"/>
            <a:ext cx="402276" cy="832472"/>
          </a:xfrm>
          <a:prstGeom prst="rect">
            <a:avLst/>
          </a:prstGeom>
          <a:noFill/>
          <a:ln w="952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2" name="Picture 74">
            <a:extLst>
              <a:ext uri="{FF2B5EF4-FFF2-40B4-BE49-F238E27FC236}">
                <a16:creationId xmlns:a16="http://schemas.microsoft.com/office/drawing/2014/main" id="{392BF656-06A6-4988-BBD6-6E54DC8C8A2B}"/>
              </a:ext>
            </a:extLst>
          </p:cNvPr>
          <p:cNvPicPr>
            <a:picLocks noChangeAspect="1"/>
          </p:cNvPicPr>
          <p:nvPr/>
        </p:nvPicPr>
        <p:blipFill>
          <a:blip r:embed="rId4"/>
          <a:stretch>
            <a:fillRect/>
          </a:stretch>
        </p:blipFill>
        <p:spPr>
          <a:xfrm>
            <a:off x="269170" y="4913692"/>
            <a:ext cx="3057525" cy="742950"/>
          </a:xfrm>
          <a:prstGeom prst="rect">
            <a:avLst/>
          </a:prstGeom>
        </p:spPr>
      </p:pic>
      <p:sp>
        <p:nvSpPr>
          <p:cNvPr id="43" name="TextBox 84">
            <a:extLst>
              <a:ext uri="{FF2B5EF4-FFF2-40B4-BE49-F238E27FC236}">
                <a16:creationId xmlns:a16="http://schemas.microsoft.com/office/drawing/2014/main" id="{C872C7A9-4221-4B67-9109-CB63090C5AAB}"/>
              </a:ext>
            </a:extLst>
          </p:cNvPr>
          <p:cNvSpPr txBox="1"/>
          <p:nvPr/>
        </p:nvSpPr>
        <p:spPr>
          <a:xfrm>
            <a:off x="9201742" y="1000970"/>
            <a:ext cx="2990258" cy="4185761"/>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1400" dirty="0"/>
              <a:t>For finding Cathode Line Position:</a:t>
            </a:r>
          </a:p>
          <a:p>
            <a:pPr marL="285750" indent="-285750">
              <a:buFont typeface="Wingdings" panose="05000000000000000000" pitchFamily="2" charset="2"/>
              <a:buChar char="Ø"/>
            </a:pPr>
            <a:r>
              <a:rPr lang="en-US" sz="1400" dirty="0"/>
              <a:t>From border padding parameter and </a:t>
            </a:r>
            <a:r>
              <a:rPr lang="en-US" sz="1400" dirty="0" err="1"/>
              <a:t>jrTop</a:t>
            </a:r>
            <a:r>
              <a:rPr lang="en-US" sz="1400" dirty="0"/>
              <a:t> point =&gt; we have Image ROI</a:t>
            </a:r>
          </a:p>
          <a:p>
            <a:pPr marL="285750" indent="-285750">
              <a:buFont typeface="Wingdings" panose="05000000000000000000" pitchFamily="2" charset="2"/>
              <a:buChar char="Ø"/>
            </a:pPr>
            <a:r>
              <a:rPr lang="en-US" sz="1400" dirty="0"/>
              <a:t>From image (2), we apply global enhanced contrast to get image (3)</a:t>
            </a:r>
          </a:p>
          <a:p>
            <a:pPr marL="285750" indent="-285750">
              <a:buFont typeface="Wingdings" panose="05000000000000000000" pitchFamily="2" charset="2"/>
              <a:buChar char="Ø"/>
            </a:pPr>
            <a:r>
              <a:rPr lang="en-US" sz="1400" dirty="0"/>
              <a:t>Identify jumping windows with </a:t>
            </a:r>
            <a:r>
              <a:rPr lang="en-US" sz="1400" dirty="0">
                <a:solidFill>
                  <a:srgbClr val="FF0000"/>
                </a:solidFill>
              </a:rPr>
              <a:t>Cathode Line Window Size parameter</a:t>
            </a:r>
          </a:p>
          <a:p>
            <a:pPr marL="285750" indent="-285750">
              <a:buFont typeface="Wingdings" panose="05000000000000000000" pitchFamily="2" charset="2"/>
              <a:buChar char="Ø"/>
            </a:pPr>
            <a:r>
              <a:rPr lang="en-US" sz="1400" dirty="0"/>
              <a:t>For each window, we calculate the horizontal projection (red line) and CDF normalization (yellow line). In two last turning points, we identify the peak as the cathode position.</a:t>
            </a:r>
          </a:p>
          <a:p>
            <a:pPr marL="285750" indent="-285750">
              <a:buFont typeface="Wingdings" panose="05000000000000000000" pitchFamily="2" charset="2"/>
              <a:buChar char="Ø"/>
            </a:pPr>
            <a:r>
              <a:rPr lang="en-US" sz="1400" dirty="0"/>
              <a:t>Finally, we merged all results from jumping windows to generate the final cathode line</a:t>
            </a:r>
          </a:p>
        </p:txBody>
      </p:sp>
      <p:cxnSp>
        <p:nvCxnSpPr>
          <p:cNvPr id="44" name="Straight Arrow Connector 86">
            <a:extLst>
              <a:ext uri="{FF2B5EF4-FFF2-40B4-BE49-F238E27FC236}">
                <a16:creationId xmlns:a16="http://schemas.microsoft.com/office/drawing/2014/main" id="{6CC4741B-54C1-4514-B51B-D9B92F45432B}"/>
              </a:ext>
            </a:extLst>
          </p:cNvPr>
          <p:cNvCxnSpPr>
            <a:cxnSpLocks/>
          </p:cNvCxnSpPr>
          <p:nvPr/>
        </p:nvCxnSpPr>
        <p:spPr>
          <a:xfrm>
            <a:off x="3162985" y="1558512"/>
            <a:ext cx="31157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90">
            <a:extLst>
              <a:ext uri="{FF2B5EF4-FFF2-40B4-BE49-F238E27FC236}">
                <a16:creationId xmlns:a16="http://schemas.microsoft.com/office/drawing/2014/main" id="{052A75A1-BB20-4773-8C52-61EA6C6F9E0F}"/>
              </a:ext>
            </a:extLst>
          </p:cNvPr>
          <p:cNvCxnSpPr>
            <a:cxnSpLocks/>
          </p:cNvCxnSpPr>
          <p:nvPr/>
        </p:nvCxnSpPr>
        <p:spPr>
          <a:xfrm>
            <a:off x="3614796" y="2762754"/>
            <a:ext cx="0" cy="976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6" name="Picture 16">
            <a:extLst>
              <a:ext uri="{FF2B5EF4-FFF2-40B4-BE49-F238E27FC236}">
                <a16:creationId xmlns:a16="http://schemas.microsoft.com/office/drawing/2014/main" id="{6DFE1C73-3E3E-4CD2-BC26-102A18B1F6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1361" y="1132416"/>
            <a:ext cx="5354750" cy="751368"/>
          </a:xfrm>
          <a:prstGeom prst="rect">
            <a:avLst/>
          </a:prstGeom>
        </p:spPr>
      </p:pic>
      <p:pic>
        <p:nvPicPr>
          <p:cNvPr id="47" name="Picture 27">
            <a:extLst>
              <a:ext uri="{FF2B5EF4-FFF2-40B4-BE49-F238E27FC236}">
                <a16:creationId xmlns:a16="http://schemas.microsoft.com/office/drawing/2014/main" id="{A14D22D6-02BC-4F0E-813B-8BAA9E0519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41361" y="3865942"/>
            <a:ext cx="355456" cy="2648148"/>
          </a:xfrm>
          <a:prstGeom prst="rect">
            <a:avLst/>
          </a:prstGeom>
        </p:spPr>
      </p:pic>
      <p:pic>
        <p:nvPicPr>
          <p:cNvPr id="48" name="Picture 29">
            <a:extLst>
              <a:ext uri="{FF2B5EF4-FFF2-40B4-BE49-F238E27FC236}">
                <a16:creationId xmlns:a16="http://schemas.microsoft.com/office/drawing/2014/main" id="{C106F926-20B3-4D96-9D73-9A2646164E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62416" y="3865942"/>
            <a:ext cx="355456" cy="2648148"/>
          </a:xfrm>
          <a:prstGeom prst="rect">
            <a:avLst/>
          </a:prstGeom>
        </p:spPr>
      </p:pic>
      <p:cxnSp>
        <p:nvCxnSpPr>
          <p:cNvPr id="49" name="Straight Arrow Connector 61">
            <a:extLst>
              <a:ext uri="{FF2B5EF4-FFF2-40B4-BE49-F238E27FC236}">
                <a16:creationId xmlns:a16="http://schemas.microsoft.com/office/drawing/2014/main" id="{6DC00A6D-6595-40E4-9029-24010AA6852E}"/>
              </a:ext>
            </a:extLst>
          </p:cNvPr>
          <p:cNvCxnSpPr>
            <a:cxnSpLocks/>
          </p:cNvCxnSpPr>
          <p:nvPr/>
        </p:nvCxnSpPr>
        <p:spPr>
          <a:xfrm>
            <a:off x="3969605" y="4829879"/>
            <a:ext cx="31157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62">
            <a:extLst>
              <a:ext uri="{FF2B5EF4-FFF2-40B4-BE49-F238E27FC236}">
                <a16:creationId xmlns:a16="http://schemas.microsoft.com/office/drawing/2014/main" id="{CA4C09D4-0DA2-440C-8CBD-4492BB2E9359}"/>
              </a:ext>
            </a:extLst>
          </p:cNvPr>
          <p:cNvCxnSpPr>
            <a:cxnSpLocks/>
          </p:cNvCxnSpPr>
          <p:nvPr/>
        </p:nvCxnSpPr>
        <p:spPr>
          <a:xfrm>
            <a:off x="4918062" y="4479279"/>
            <a:ext cx="31157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63">
            <a:extLst>
              <a:ext uri="{FF2B5EF4-FFF2-40B4-BE49-F238E27FC236}">
                <a16:creationId xmlns:a16="http://schemas.microsoft.com/office/drawing/2014/main" id="{A4232471-B31C-4782-BCF6-81C926FA2ACF}"/>
              </a:ext>
            </a:extLst>
          </p:cNvPr>
          <p:cNvCxnSpPr>
            <a:cxnSpLocks/>
          </p:cNvCxnSpPr>
          <p:nvPr/>
        </p:nvCxnSpPr>
        <p:spPr>
          <a:xfrm>
            <a:off x="5979578" y="1885022"/>
            <a:ext cx="0" cy="247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35">
            <a:extLst>
              <a:ext uri="{FF2B5EF4-FFF2-40B4-BE49-F238E27FC236}">
                <a16:creationId xmlns:a16="http://schemas.microsoft.com/office/drawing/2014/main" id="{D63D0D23-824C-4FC5-A53C-3889E6089E47}"/>
              </a:ext>
            </a:extLst>
          </p:cNvPr>
          <p:cNvSpPr txBox="1"/>
          <p:nvPr/>
        </p:nvSpPr>
        <p:spPr>
          <a:xfrm>
            <a:off x="1562458" y="947750"/>
            <a:ext cx="327171" cy="369332"/>
          </a:xfrm>
          <a:prstGeom prst="rect">
            <a:avLst/>
          </a:prstGeom>
          <a:noFill/>
        </p:spPr>
        <p:txBody>
          <a:bodyPr wrap="square" rtlCol="0">
            <a:spAutoFit/>
          </a:bodyPr>
          <a:lstStyle/>
          <a:p>
            <a:r>
              <a:rPr lang="en-US" dirty="0"/>
              <a:t>1</a:t>
            </a:r>
          </a:p>
        </p:txBody>
      </p:sp>
      <p:sp>
        <p:nvSpPr>
          <p:cNvPr id="53" name="TextBox 66">
            <a:extLst>
              <a:ext uri="{FF2B5EF4-FFF2-40B4-BE49-F238E27FC236}">
                <a16:creationId xmlns:a16="http://schemas.microsoft.com/office/drawing/2014/main" id="{0234273D-08EB-4DE2-9B6D-7B739BB50E4C}"/>
              </a:ext>
            </a:extLst>
          </p:cNvPr>
          <p:cNvSpPr txBox="1"/>
          <p:nvPr/>
        </p:nvSpPr>
        <p:spPr>
          <a:xfrm>
            <a:off x="6210698" y="696554"/>
            <a:ext cx="327171" cy="369332"/>
          </a:xfrm>
          <a:prstGeom prst="rect">
            <a:avLst/>
          </a:prstGeom>
          <a:noFill/>
        </p:spPr>
        <p:txBody>
          <a:bodyPr wrap="square" rtlCol="0">
            <a:spAutoFit/>
          </a:bodyPr>
          <a:lstStyle/>
          <a:p>
            <a:r>
              <a:rPr lang="en-US" dirty="0"/>
              <a:t>2</a:t>
            </a:r>
          </a:p>
        </p:txBody>
      </p:sp>
      <p:sp>
        <p:nvSpPr>
          <p:cNvPr id="54" name="TextBox 67">
            <a:extLst>
              <a:ext uri="{FF2B5EF4-FFF2-40B4-BE49-F238E27FC236}">
                <a16:creationId xmlns:a16="http://schemas.microsoft.com/office/drawing/2014/main" id="{B6FF35C8-A196-43EB-A6E5-515B0EB94A7B}"/>
              </a:ext>
            </a:extLst>
          </p:cNvPr>
          <p:cNvSpPr txBox="1"/>
          <p:nvPr/>
        </p:nvSpPr>
        <p:spPr>
          <a:xfrm>
            <a:off x="6302427" y="1883784"/>
            <a:ext cx="327171" cy="369332"/>
          </a:xfrm>
          <a:prstGeom prst="rect">
            <a:avLst/>
          </a:prstGeom>
          <a:noFill/>
        </p:spPr>
        <p:txBody>
          <a:bodyPr wrap="square" rtlCol="0">
            <a:spAutoFit/>
          </a:bodyPr>
          <a:lstStyle/>
          <a:p>
            <a:r>
              <a:rPr lang="en-US" dirty="0"/>
              <a:t>3</a:t>
            </a:r>
          </a:p>
        </p:txBody>
      </p:sp>
      <p:sp>
        <p:nvSpPr>
          <p:cNvPr id="55" name="TextBox 68">
            <a:extLst>
              <a:ext uri="{FF2B5EF4-FFF2-40B4-BE49-F238E27FC236}">
                <a16:creationId xmlns:a16="http://schemas.microsoft.com/office/drawing/2014/main" id="{CC6FE8CE-CB37-4C29-A9E4-CED94880823F}"/>
              </a:ext>
            </a:extLst>
          </p:cNvPr>
          <p:cNvSpPr txBox="1"/>
          <p:nvPr/>
        </p:nvSpPr>
        <p:spPr>
          <a:xfrm>
            <a:off x="4050651" y="6233691"/>
            <a:ext cx="327171" cy="369332"/>
          </a:xfrm>
          <a:prstGeom prst="rect">
            <a:avLst/>
          </a:prstGeom>
          <a:noFill/>
        </p:spPr>
        <p:txBody>
          <a:bodyPr wrap="square" rtlCol="0">
            <a:spAutoFit/>
          </a:bodyPr>
          <a:lstStyle/>
          <a:p>
            <a:r>
              <a:rPr lang="en-US" dirty="0"/>
              <a:t>4</a:t>
            </a:r>
          </a:p>
        </p:txBody>
      </p:sp>
      <p:sp>
        <p:nvSpPr>
          <p:cNvPr id="56" name="TextBox 69">
            <a:extLst>
              <a:ext uri="{FF2B5EF4-FFF2-40B4-BE49-F238E27FC236}">
                <a16:creationId xmlns:a16="http://schemas.microsoft.com/office/drawing/2014/main" id="{A94DC718-299E-465F-B770-410E31A59020}"/>
              </a:ext>
            </a:extLst>
          </p:cNvPr>
          <p:cNvSpPr txBox="1"/>
          <p:nvPr/>
        </p:nvSpPr>
        <p:spPr>
          <a:xfrm>
            <a:off x="6924795" y="5250744"/>
            <a:ext cx="327171" cy="369332"/>
          </a:xfrm>
          <a:prstGeom prst="rect">
            <a:avLst/>
          </a:prstGeom>
          <a:noFill/>
        </p:spPr>
        <p:txBody>
          <a:bodyPr wrap="square" rtlCol="0">
            <a:spAutoFit/>
          </a:bodyPr>
          <a:lstStyle/>
          <a:p>
            <a:r>
              <a:rPr lang="en-US" dirty="0"/>
              <a:t>5</a:t>
            </a:r>
          </a:p>
        </p:txBody>
      </p:sp>
      <p:pic>
        <p:nvPicPr>
          <p:cNvPr id="57" name="Picture 37" descr="A picture containing text&#10;&#10;Description automatically generated">
            <a:extLst>
              <a:ext uri="{FF2B5EF4-FFF2-40B4-BE49-F238E27FC236}">
                <a16:creationId xmlns:a16="http://schemas.microsoft.com/office/drawing/2014/main" id="{4E8935FF-BD18-4BE4-8320-E3CCABDF7DA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29637" y="3473763"/>
            <a:ext cx="3779218" cy="530292"/>
          </a:xfrm>
          <a:prstGeom prst="rect">
            <a:avLst/>
          </a:prstGeom>
        </p:spPr>
      </p:pic>
      <p:pic>
        <p:nvPicPr>
          <p:cNvPr id="58" name="Picture 41">
            <a:extLst>
              <a:ext uri="{FF2B5EF4-FFF2-40B4-BE49-F238E27FC236}">
                <a16:creationId xmlns:a16="http://schemas.microsoft.com/office/drawing/2014/main" id="{9A5F8208-797C-4CB8-AF68-82E8FD45E47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25365" y="4488629"/>
            <a:ext cx="3779218" cy="530293"/>
          </a:xfrm>
          <a:prstGeom prst="rect">
            <a:avLst/>
          </a:prstGeom>
        </p:spPr>
      </p:pic>
    </p:spTree>
    <p:extLst>
      <p:ext uri="{BB962C8B-B14F-4D97-AF65-F5344CB8AC3E}">
        <p14:creationId xmlns:p14="http://schemas.microsoft.com/office/powerpoint/2010/main" val="25804214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9115BB3-63F2-4381-98AA-878F1FE0CE41}"/>
              </a:ext>
            </a:extLst>
          </p:cNvPr>
          <p:cNvSpPr>
            <a:spLocks noGrp="1"/>
          </p:cNvSpPr>
          <p:nvPr>
            <p:ph type="title"/>
          </p:nvPr>
        </p:nvSpPr>
        <p:spPr>
          <a:xfrm>
            <a:off x="312420" y="101855"/>
            <a:ext cx="11567160" cy="519081"/>
          </a:xfrm>
        </p:spPr>
        <p:txBody>
          <a:bodyPr>
            <a:normAutofit/>
          </a:bodyPr>
          <a:lstStyle/>
          <a:p>
            <a:pPr algn="ctr"/>
            <a:r>
              <a:rPr lang="en-US" b="0" dirty="0" smtClean="0">
                <a:latin typeface="+mn-lt"/>
                <a:ea typeface="Malgun Gothic" panose="020B0503020000020004" pitchFamily="34" charset="-127"/>
              </a:rPr>
              <a:t>2. </a:t>
            </a:r>
            <a:r>
              <a:rPr lang="en-US" b="0" dirty="0">
                <a:latin typeface="+mn-lt"/>
                <a:ea typeface="Malgun Gothic" panose="020B0503020000020004" pitchFamily="34" charset="-127"/>
              </a:rPr>
              <a:t>Find Cathode Line Position by using CDF(New version)</a:t>
            </a:r>
          </a:p>
        </p:txBody>
      </p:sp>
      <p:pic>
        <p:nvPicPr>
          <p:cNvPr id="30" name="Hình ảnh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4707" y="3275999"/>
            <a:ext cx="360000" cy="3582001"/>
          </a:xfrm>
          <a:prstGeom prst="rect">
            <a:avLst/>
          </a:prstGeom>
        </p:spPr>
      </p:pic>
      <mc:AlternateContent xmlns:mc="http://schemas.openxmlformats.org/markup-compatibility/2006" xmlns:a14="http://schemas.microsoft.com/office/drawing/2010/main">
        <mc:Choice Requires="a14">
          <p:sp>
            <p:nvSpPr>
              <p:cNvPr id="31" name="TextBox 84">
                <a:extLst>
                  <a:ext uri="{FF2B5EF4-FFF2-40B4-BE49-F238E27FC236}">
                    <a16:creationId xmlns:a16="http://schemas.microsoft.com/office/drawing/2014/main" id="{C872C7A9-4221-4B67-9109-CB63090C5AAB}"/>
                  </a:ext>
                </a:extLst>
              </p:cNvPr>
              <p:cNvSpPr txBox="1"/>
              <p:nvPr/>
            </p:nvSpPr>
            <p:spPr>
              <a:xfrm>
                <a:off x="5460003" y="3215413"/>
                <a:ext cx="3672824" cy="3316934"/>
              </a:xfrm>
              <a:prstGeom prst="rect">
                <a:avLst/>
              </a:prstGeom>
              <a:solidFill>
                <a:schemeClr val="bg1"/>
              </a:solidFill>
            </p:spPr>
            <p:txBody>
              <a:bodyPr wrap="square" rtlCol="0">
                <a:spAutoFit/>
              </a:bodyPr>
              <a:lstStyle/>
              <a:p>
                <a:pPr marL="285750" indent="-285750">
                  <a:buFont typeface="Wingdings" panose="05000000000000000000" pitchFamily="2" charset="2"/>
                  <a:buChar char="Ø"/>
                </a:pPr>
                <a:r>
                  <a:rPr lang="en-US" sz="1200" dirty="0" smtClean="0"/>
                  <a:t>Identify </a:t>
                </a:r>
                <a:r>
                  <a:rPr lang="en-US" sz="1200" dirty="0"/>
                  <a:t>jumping windows with Cathode Line Window Size parameter</a:t>
                </a:r>
              </a:p>
              <a:p>
                <a:pPr marL="285750" indent="-285750">
                  <a:buFont typeface="Wingdings" panose="05000000000000000000" pitchFamily="2" charset="2"/>
                  <a:buChar char="Ø"/>
                </a:pPr>
                <a:r>
                  <a:rPr lang="en-US" sz="1200" dirty="0"/>
                  <a:t>For each window, we calculate the horizontal projection (red line) and CDF normalization (yellow line). </a:t>
                </a:r>
                <a:r>
                  <a:rPr lang="en-US" sz="1200" dirty="0">
                    <a:solidFill>
                      <a:srgbClr val="FF0000"/>
                    </a:solidFill>
                  </a:rPr>
                  <a:t>In two last turning points, we identify the peak as the cathode position</a:t>
                </a:r>
                <a:r>
                  <a:rPr lang="en-US" sz="1200" dirty="0" smtClean="0">
                    <a:solidFill>
                      <a:srgbClr val="FF0000"/>
                    </a:solidFill>
                  </a:rPr>
                  <a:t>.</a:t>
                </a:r>
                <a:endParaRPr lang="vi-VN" sz="1200" dirty="0" smtClean="0">
                  <a:solidFill>
                    <a:srgbClr val="FF0000"/>
                  </a:solidFill>
                </a:endParaRPr>
              </a:p>
              <a:p>
                <a:pPr marL="285750" indent="-285750">
                  <a:buFont typeface="Wingdings" panose="05000000000000000000" pitchFamily="2" charset="2"/>
                  <a:buChar char="Ø"/>
                </a:pPr>
                <a:r>
                  <a:rPr lang="vi-VN" sz="1200" dirty="0" err="1" smtClean="0"/>
                  <a:t>First</a:t>
                </a:r>
                <a:r>
                  <a:rPr lang="vi-VN" sz="1200" dirty="0" smtClean="0"/>
                  <a:t> </a:t>
                </a:r>
                <a:r>
                  <a:rPr lang="vi-VN" sz="1200" dirty="0" err="1" smtClean="0"/>
                  <a:t>find</a:t>
                </a:r>
                <a:r>
                  <a:rPr lang="vi-VN" sz="1200" dirty="0" smtClean="0"/>
                  <a:t> </a:t>
                </a:r>
                <a:r>
                  <a:rPr lang="vi-VN" sz="1200" dirty="0" err="1" smtClean="0"/>
                  <a:t>last</a:t>
                </a:r>
                <a:r>
                  <a:rPr lang="vi-VN" sz="1200" dirty="0" smtClean="0"/>
                  <a:t> </a:t>
                </a:r>
                <a:r>
                  <a:rPr lang="vi-VN" sz="1200" dirty="0" err="1" smtClean="0"/>
                  <a:t>turning</a:t>
                </a:r>
                <a:r>
                  <a:rPr lang="vi-VN" sz="1200" dirty="0" smtClean="0"/>
                  <a:t> </a:t>
                </a:r>
                <a:r>
                  <a:rPr lang="vi-VN" sz="1200" dirty="0" err="1" smtClean="0"/>
                  <a:t>point</a:t>
                </a:r>
                <a:r>
                  <a:rPr lang="vi-VN" sz="1200" dirty="0" smtClean="0"/>
                  <a:t>(</a:t>
                </a:r>
                <a:r>
                  <a:rPr lang="vi-VN" sz="1200" dirty="0" err="1" smtClean="0"/>
                  <a:t>cdf_bottom</a:t>
                </a:r>
                <a:r>
                  <a:rPr lang="vi-VN" sz="1200" dirty="0" smtClean="0"/>
                  <a:t>)</a:t>
                </a:r>
                <a:r>
                  <a:rPr lang="vi-VN" sz="1200" dirty="0" smtClean="0">
                    <a:solidFill>
                      <a:srgbClr val="FF0000"/>
                    </a:solidFill>
                  </a:rPr>
                  <a:t>:</a:t>
                </a:r>
                <a:endParaRPr lang="vi-VN" sz="1200" dirty="0" smtClean="0"/>
              </a:p>
              <a:p>
                <a:pPr marL="285750" indent="-285750">
                  <a:buFont typeface="Arial" panose="020B0604020202020204" pitchFamily="34" charset="0"/>
                  <a:buChar char="•"/>
                </a:pPr>
                <a14:m>
                  <m:oMath xmlns:m="http://schemas.openxmlformats.org/officeDocument/2006/math">
                    <m:d>
                      <m:dPr>
                        <m:begChr m:val="{"/>
                        <m:endChr m:val=""/>
                        <m:ctrlPr>
                          <a:rPr lang="en-US" sz="1200" i="1" smtClean="0">
                            <a:latin typeface="Cambria Math" panose="02040503050406030204" pitchFamily="18" charset="0"/>
                          </a:rPr>
                        </m:ctrlPr>
                      </m:dPr>
                      <m:e>
                        <m:eqArr>
                          <m:eqArrPr>
                            <m:ctrlPr>
                              <a:rPr lang="en-US" sz="1200" i="1" smtClean="0">
                                <a:latin typeface="Cambria Math" panose="02040503050406030204" pitchFamily="18" charset="0"/>
                              </a:rPr>
                            </m:ctrlPr>
                          </m:eqArrPr>
                          <m:e>
                            <m:r>
                              <a:rPr lang="en-US" sz="1200" i="1" smtClean="0">
                                <a:latin typeface="Cambria Math" panose="02040503050406030204" pitchFamily="18" charset="0"/>
                              </a:rPr>
                              <m:t>𝑑𝑖𝑓𝑓𝐿𝑒𝑓𝑡</m:t>
                            </m:r>
                            <m:r>
                              <a:rPr lang="vi-VN" sz="1200" b="0" i="1" smtClean="0">
                                <a:latin typeface="Cambria Math" panose="02040503050406030204" pitchFamily="18" charset="0"/>
                              </a:rPr>
                              <m:t>&gt;</m:t>
                            </m:r>
                            <m:r>
                              <a:rPr lang="en-US" sz="1200" i="1" smtClean="0">
                                <a:latin typeface="Cambria Math" panose="02040503050406030204" pitchFamily="18" charset="0"/>
                              </a:rPr>
                              <m:t>𝑡</m:t>
                            </m:r>
                            <m:r>
                              <a:rPr lang="en-US" sz="1200" i="1" smtClean="0">
                                <a:latin typeface="Cambria Math" panose="02040503050406030204" pitchFamily="18" charset="0"/>
                              </a:rPr>
                              <m:t>h</m:t>
                            </m:r>
                            <m:r>
                              <a:rPr lang="en-US" sz="1200" i="1" smtClean="0">
                                <a:latin typeface="Cambria Math" panose="02040503050406030204" pitchFamily="18" charset="0"/>
                              </a:rPr>
                              <m:t>𝑟𝑒𝑠</m:t>
                            </m:r>
                            <m:r>
                              <a:rPr lang="en-US" sz="1200" i="1" smtClean="0">
                                <a:latin typeface="Cambria Math" panose="02040503050406030204" pitchFamily="18" charset="0"/>
                              </a:rPr>
                              <m:t>h</m:t>
                            </m:r>
                            <m:r>
                              <a:rPr lang="en-US" sz="1200" i="1" smtClean="0">
                                <a:latin typeface="Cambria Math" panose="02040503050406030204" pitchFamily="18" charset="0"/>
                              </a:rPr>
                              <m:t>𝑜𝑙𝑑</m:t>
                            </m:r>
                            <m:r>
                              <a:rPr lang="en-US" sz="1200" b="0" i="1" smtClean="0">
                                <a:latin typeface="Cambria Math" panose="02040503050406030204" pitchFamily="18" charset="0"/>
                              </a:rPr>
                              <m:t> </m:t>
                            </m:r>
                            <m:r>
                              <a:rPr lang="en-US" sz="1200" b="0" i="1" smtClean="0">
                                <a:latin typeface="Cambria Math" panose="02040503050406030204" pitchFamily="18" charset="0"/>
                              </a:rPr>
                              <m:t>𝑎𝑛𝑑</m:t>
                            </m:r>
                          </m:e>
                          <m:e>
                            <m:r>
                              <a:rPr lang="vi-VN" sz="1200" b="0" i="1" smtClean="0">
                                <a:latin typeface="Cambria Math" panose="02040503050406030204" pitchFamily="18" charset="0"/>
                              </a:rPr>
                              <m:t>𝑑𝑖𝑓𝑓𝑅𝑖𝑔</m:t>
                            </m:r>
                            <m:r>
                              <a:rPr lang="vi-VN" sz="1200" b="0" i="1" smtClean="0">
                                <a:latin typeface="Cambria Math" panose="02040503050406030204" pitchFamily="18" charset="0"/>
                              </a:rPr>
                              <m:t>h</m:t>
                            </m:r>
                            <m:r>
                              <a:rPr lang="vi-VN" sz="1200" b="0" i="1" smtClean="0">
                                <a:latin typeface="Cambria Math" panose="02040503050406030204" pitchFamily="18" charset="0"/>
                              </a:rPr>
                              <m:t>𝑡</m:t>
                            </m:r>
                            <m:r>
                              <a:rPr lang="vi-VN" sz="1200" b="0" i="1" smtClean="0">
                                <a:latin typeface="Cambria Math" panose="02040503050406030204" pitchFamily="18" charset="0"/>
                              </a:rPr>
                              <m:t>&lt;</m:t>
                            </m:r>
                            <m:r>
                              <a:rPr lang="vi-VN" sz="1200" b="0" i="1" smtClean="0">
                                <a:latin typeface="Cambria Math" panose="02040503050406030204" pitchFamily="18" charset="0"/>
                              </a:rPr>
                              <m:t>𝑡</m:t>
                            </m:r>
                            <m:r>
                              <a:rPr lang="vi-VN" sz="1200" b="0" i="1" smtClean="0">
                                <a:latin typeface="Cambria Math" panose="02040503050406030204" pitchFamily="18" charset="0"/>
                              </a:rPr>
                              <m:t>h</m:t>
                            </m:r>
                            <m:r>
                              <a:rPr lang="vi-VN" sz="1200" b="0" i="1" smtClean="0">
                                <a:latin typeface="Cambria Math" panose="02040503050406030204" pitchFamily="18" charset="0"/>
                              </a:rPr>
                              <m:t>𝑟𝑒𝑠</m:t>
                            </m:r>
                            <m:r>
                              <a:rPr lang="vi-VN" sz="1200" b="0" i="1" smtClean="0">
                                <a:latin typeface="Cambria Math" panose="02040503050406030204" pitchFamily="18" charset="0"/>
                              </a:rPr>
                              <m:t>h</m:t>
                            </m:r>
                            <m:r>
                              <a:rPr lang="vi-VN" sz="1200" b="0" i="1" smtClean="0">
                                <a:latin typeface="Cambria Math" panose="02040503050406030204" pitchFamily="18" charset="0"/>
                              </a:rPr>
                              <m:t>𝑜𝑙𝑑</m:t>
                            </m:r>
                          </m:e>
                        </m:eqArr>
                      </m:e>
                    </m:d>
                  </m:oMath>
                </a14:m>
                <a:endParaRPr lang="vi-VN" sz="1200" i="1" dirty="0" smtClean="0">
                  <a:latin typeface="Cambria Math" panose="02040503050406030204" pitchFamily="18" charset="0"/>
                </a:endParaRPr>
              </a:p>
              <a:p>
                <a:pPr marL="285750" indent="-285750">
                  <a:buFont typeface="Wingdings" panose="05000000000000000000" pitchFamily="2" charset="2"/>
                  <a:buChar char="Ø"/>
                </a:pPr>
                <a:r>
                  <a:rPr lang="vi-VN" sz="1200" dirty="0" err="1" smtClean="0"/>
                  <a:t>Find</a:t>
                </a:r>
                <a:r>
                  <a:rPr lang="vi-VN" sz="1200" dirty="0" smtClean="0"/>
                  <a:t> </a:t>
                </a:r>
                <a:r>
                  <a:rPr lang="vi-VN" sz="1200" dirty="0" err="1" smtClean="0"/>
                  <a:t>last</a:t>
                </a:r>
                <a:r>
                  <a:rPr lang="vi-VN" sz="1200" dirty="0" smtClean="0"/>
                  <a:t> </a:t>
                </a:r>
                <a:r>
                  <a:rPr lang="vi-VN" sz="1200" dirty="0" err="1" smtClean="0"/>
                  <a:t>second</a:t>
                </a:r>
                <a:r>
                  <a:rPr lang="vi-VN" sz="1200" dirty="0" smtClean="0"/>
                  <a:t> </a:t>
                </a:r>
                <a:r>
                  <a:rPr lang="vi-VN" sz="1200" dirty="0" err="1" smtClean="0"/>
                  <a:t>turning</a:t>
                </a:r>
                <a:r>
                  <a:rPr lang="vi-VN" sz="1200" dirty="0" smtClean="0"/>
                  <a:t> </a:t>
                </a:r>
                <a:r>
                  <a:rPr lang="vi-VN" sz="1200" dirty="0" err="1" smtClean="0"/>
                  <a:t>point</a:t>
                </a:r>
                <a:r>
                  <a:rPr lang="vi-VN" sz="1200" dirty="0" smtClean="0"/>
                  <a:t>(</a:t>
                </a:r>
                <a:r>
                  <a:rPr lang="vi-VN" sz="1200" dirty="0" err="1" smtClean="0"/>
                  <a:t>cdf_up</a:t>
                </a:r>
                <a:r>
                  <a:rPr lang="vi-VN" sz="1200" dirty="0" smtClean="0"/>
                  <a:t>)</a:t>
                </a:r>
                <a:r>
                  <a:rPr lang="vi-VN" sz="1200" dirty="0" smtClean="0">
                    <a:solidFill>
                      <a:srgbClr val="FF0000"/>
                    </a:solidFill>
                  </a:rPr>
                  <a:t>:</a:t>
                </a:r>
                <a:endParaRPr lang="vi-VN" sz="1200" dirty="0" smtClean="0"/>
              </a:p>
              <a:p>
                <a:pPr marL="285750" indent="-285750">
                  <a:buFont typeface="Arial" panose="020B0604020202020204" pitchFamily="34" charset="0"/>
                  <a:buChar char="•"/>
                </a:pPr>
                <a14:m>
                  <m:oMath xmlns:m="http://schemas.openxmlformats.org/officeDocument/2006/math">
                    <m:d>
                      <m:dPr>
                        <m:begChr m:val="{"/>
                        <m:endChr m:val=""/>
                        <m:ctrlPr>
                          <a:rPr lang="en-US" sz="1200" i="1" smtClean="0">
                            <a:latin typeface="Cambria Math" panose="02040503050406030204" pitchFamily="18" charset="0"/>
                          </a:rPr>
                        </m:ctrlPr>
                      </m:dPr>
                      <m:e>
                        <m:eqArr>
                          <m:eqArrPr>
                            <m:ctrlPr>
                              <a:rPr lang="en-US" sz="1200" i="1" smtClean="0">
                                <a:latin typeface="Cambria Math" panose="02040503050406030204" pitchFamily="18" charset="0"/>
                              </a:rPr>
                            </m:ctrlPr>
                          </m:eqArrPr>
                          <m:e>
                            <m:r>
                              <a:rPr lang="en-US" sz="1200" i="1" smtClean="0">
                                <a:latin typeface="Cambria Math" panose="02040503050406030204" pitchFamily="18" charset="0"/>
                              </a:rPr>
                              <m:t>𝑑𝑖𝑓𝑓𝐿𝑒𝑓𝑡</m:t>
                            </m:r>
                            <m:r>
                              <a:rPr lang="vi-VN" sz="1200" b="0" i="1" smtClean="0">
                                <a:latin typeface="Cambria Math" panose="02040503050406030204" pitchFamily="18" charset="0"/>
                              </a:rPr>
                              <m:t>&lt;</m:t>
                            </m:r>
                            <m:r>
                              <a:rPr lang="en-US" sz="1200" i="1" smtClean="0">
                                <a:latin typeface="Cambria Math" panose="02040503050406030204" pitchFamily="18" charset="0"/>
                              </a:rPr>
                              <m:t>𝑡</m:t>
                            </m:r>
                            <m:r>
                              <a:rPr lang="en-US" sz="1200" i="1" smtClean="0">
                                <a:latin typeface="Cambria Math" panose="02040503050406030204" pitchFamily="18" charset="0"/>
                              </a:rPr>
                              <m:t>h</m:t>
                            </m:r>
                            <m:r>
                              <a:rPr lang="en-US" sz="1200" i="1" smtClean="0">
                                <a:latin typeface="Cambria Math" panose="02040503050406030204" pitchFamily="18" charset="0"/>
                              </a:rPr>
                              <m:t>𝑟𝑒𝑠</m:t>
                            </m:r>
                            <m:r>
                              <a:rPr lang="en-US" sz="1200" i="1" smtClean="0">
                                <a:latin typeface="Cambria Math" panose="02040503050406030204" pitchFamily="18" charset="0"/>
                              </a:rPr>
                              <m:t>h</m:t>
                            </m:r>
                            <m:r>
                              <a:rPr lang="en-US" sz="1200" i="1" smtClean="0">
                                <a:latin typeface="Cambria Math" panose="02040503050406030204" pitchFamily="18" charset="0"/>
                              </a:rPr>
                              <m:t>𝑜𝑙𝑑</m:t>
                            </m:r>
                            <m:r>
                              <a:rPr lang="en-US" sz="1200" b="0" i="1" smtClean="0">
                                <a:latin typeface="Cambria Math" panose="02040503050406030204" pitchFamily="18" charset="0"/>
                              </a:rPr>
                              <m:t> </m:t>
                            </m:r>
                            <m:r>
                              <a:rPr lang="en-US" sz="1200" b="0" i="1" smtClean="0">
                                <a:latin typeface="Cambria Math" panose="02040503050406030204" pitchFamily="18" charset="0"/>
                              </a:rPr>
                              <m:t>𝑎𝑛𝑑</m:t>
                            </m:r>
                          </m:e>
                          <m:e>
                            <m:r>
                              <a:rPr lang="vi-VN" sz="1200" b="0" i="1" smtClean="0">
                                <a:latin typeface="Cambria Math" panose="02040503050406030204" pitchFamily="18" charset="0"/>
                              </a:rPr>
                              <m:t>𝑑𝑖𝑓𝑓𝑅𝑖𝑔</m:t>
                            </m:r>
                            <m:r>
                              <a:rPr lang="vi-VN" sz="1200" b="0" i="1" smtClean="0">
                                <a:latin typeface="Cambria Math" panose="02040503050406030204" pitchFamily="18" charset="0"/>
                              </a:rPr>
                              <m:t>h</m:t>
                            </m:r>
                            <m:r>
                              <a:rPr lang="vi-VN" sz="1200" b="0" i="1" smtClean="0">
                                <a:latin typeface="Cambria Math" panose="02040503050406030204" pitchFamily="18" charset="0"/>
                              </a:rPr>
                              <m:t>𝑡</m:t>
                            </m:r>
                            <m:r>
                              <a:rPr lang="vi-VN" sz="1200" b="0" i="1" smtClean="0">
                                <a:latin typeface="Cambria Math" panose="02040503050406030204" pitchFamily="18" charset="0"/>
                              </a:rPr>
                              <m:t>&gt;</m:t>
                            </m:r>
                            <m:r>
                              <a:rPr lang="vi-VN" sz="1200" b="0" i="1" smtClean="0">
                                <a:latin typeface="Cambria Math" panose="02040503050406030204" pitchFamily="18" charset="0"/>
                              </a:rPr>
                              <m:t>𝑡</m:t>
                            </m:r>
                            <m:r>
                              <a:rPr lang="vi-VN" sz="1200" b="0" i="1" smtClean="0">
                                <a:latin typeface="Cambria Math" panose="02040503050406030204" pitchFamily="18" charset="0"/>
                              </a:rPr>
                              <m:t>h</m:t>
                            </m:r>
                            <m:r>
                              <a:rPr lang="vi-VN" sz="1200" b="0" i="1" smtClean="0">
                                <a:latin typeface="Cambria Math" panose="02040503050406030204" pitchFamily="18" charset="0"/>
                              </a:rPr>
                              <m:t>𝑟𝑒𝑠</m:t>
                            </m:r>
                            <m:r>
                              <a:rPr lang="vi-VN" sz="1200" b="0" i="1" smtClean="0">
                                <a:latin typeface="Cambria Math" panose="02040503050406030204" pitchFamily="18" charset="0"/>
                              </a:rPr>
                              <m:t>h</m:t>
                            </m:r>
                            <m:r>
                              <a:rPr lang="vi-VN" sz="1200" b="0" i="1" smtClean="0">
                                <a:latin typeface="Cambria Math" panose="02040503050406030204" pitchFamily="18" charset="0"/>
                              </a:rPr>
                              <m:t>𝑜𝑙𝑑</m:t>
                            </m:r>
                          </m:e>
                        </m:eqArr>
                      </m:e>
                    </m:d>
                  </m:oMath>
                </a14:m>
                <a:endParaRPr lang="vi-VN" sz="1200" dirty="0" smtClean="0"/>
              </a:p>
              <a:p>
                <a:pPr marL="285750" indent="-285750">
                  <a:buFont typeface="Arial" panose="020B0604020202020204" pitchFamily="34" charset="0"/>
                  <a:buChar char="•"/>
                </a:pPr>
                <a:r>
                  <a:rPr lang="vi-VN" sz="1200" dirty="0" smtClean="0"/>
                  <a:t>diffLeft = </a:t>
                </a:r>
                <a:r>
                  <a:rPr lang="vi-VN" sz="1200" dirty="0" err="1" smtClean="0"/>
                  <a:t>cdf</a:t>
                </a:r>
                <a:r>
                  <a:rPr lang="vi-VN" sz="1200" dirty="0" smtClean="0"/>
                  <a:t>[i - 2] – </a:t>
                </a:r>
                <a:r>
                  <a:rPr lang="vi-VN" sz="1200" dirty="0" err="1" smtClean="0"/>
                  <a:t>cdf</a:t>
                </a:r>
                <a:r>
                  <a:rPr lang="vi-VN" sz="1200" dirty="0" smtClean="0"/>
                  <a:t>[i] </a:t>
                </a:r>
                <a:r>
                  <a:rPr lang="en-US" altLang="ko-KR" sz="1200" dirty="0" smtClean="0"/>
                  <a:t>: Left data (</a:t>
                </a:r>
                <a:r>
                  <a:rPr lang="vi-VN" altLang="ko-KR" sz="1200" dirty="0" err="1" smtClean="0">
                    <a:latin typeface="Calibri" panose="020F0502020204030204" pitchFamily="34" charset="0"/>
                    <a:cs typeface="Calibri" panose="020F0502020204030204" pitchFamily="34" charset="0"/>
                  </a:rPr>
                  <a:t>cdf</a:t>
                </a:r>
                <a:r>
                  <a:rPr lang="en-US" altLang="ko-KR" sz="1200" dirty="0" smtClean="0"/>
                  <a:t>) slope trend</a:t>
                </a:r>
                <a:endParaRPr lang="vi-VN" sz="1200" dirty="0" smtClean="0"/>
              </a:p>
              <a:p>
                <a:pPr marL="285750" indent="-285750">
                  <a:buFont typeface="Arial" panose="020B0604020202020204" pitchFamily="34" charset="0"/>
                  <a:buChar char="•"/>
                </a:pPr>
                <a:r>
                  <a:rPr lang="vi-VN" sz="1200" dirty="0" err="1" smtClean="0"/>
                  <a:t>diffRight</a:t>
                </a:r>
                <a:r>
                  <a:rPr lang="vi-VN" sz="1200" dirty="0" smtClean="0"/>
                  <a:t>= </a:t>
                </a:r>
                <a:r>
                  <a:rPr lang="vi-VN" sz="1200" dirty="0" err="1" smtClean="0"/>
                  <a:t>cdf</a:t>
                </a:r>
                <a:r>
                  <a:rPr lang="vi-VN" sz="1200" dirty="0" smtClean="0"/>
                  <a:t>[i] – </a:t>
                </a:r>
                <a:r>
                  <a:rPr lang="vi-VN" sz="1200" dirty="0" err="1" smtClean="0"/>
                  <a:t>cdf</a:t>
                </a:r>
                <a:r>
                  <a:rPr lang="vi-VN" sz="1200" dirty="0" smtClean="0"/>
                  <a:t>[i+2] </a:t>
                </a:r>
                <a:r>
                  <a:rPr lang="en-US" altLang="ko-KR" sz="1200" dirty="0" smtClean="0"/>
                  <a:t>: </a:t>
                </a:r>
                <a:r>
                  <a:rPr lang="vi-VN" altLang="ko-KR" sz="1200" dirty="0" err="1" smtClean="0">
                    <a:latin typeface="Calibri" panose="020F0502020204030204" pitchFamily="34" charset="0"/>
                    <a:cs typeface="Calibri" panose="020F0502020204030204" pitchFamily="34" charset="0"/>
                  </a:rPr>
                  <a:t>Right</a:t>
                </a:r>
                <a:r>
                  <a:rPr lang="en-US" altLang="ko-KR" sz="1200" dirty="0" smtClean="0"/>
                  <a:t> data (</a:t>
                </a:r>
                <a:r>
                  <a:rPr lang="vi-VN" altLang="ko-KR" sz="1200" dirty="0" err="1" smtClean="0">
                    <a:latin typeface="Calibri" panose="020F0502020204030204" pitchFamily="34" charset="0"/>
                    <a:cs typeface="Calibri" panose="020F0502020204030204" pitchFamily="34" charset="0"/>
                  </a:rPr>
                  <a:t>cdf</a:t>
                </a:r>
                <a:r>
                  <a:rPr lang="en-US" altLang="ko-KR" sz="1200" dirty="0" smtClean="0"/>
                  <a:t>) slope trend</a:t>
                </a:r>
                <a:endParaRPr lang="vi-VN" sz="1200" dirty="0" smtClean="0"/>
              </a:p>
              <a:p>
                <a:pPr marL="285750" indent="-285750">
                  <a:buFont typeface="Arial" panose="020B0604020202020204" pitchFamily="34" charset="0"/>
                  <a:buChar char="•"/>
                </a:pPr>
                <a:r>
                  <a:rPr lang="vi-VN" sz="1200" dirty="0" err="1"/>
                  <a:t>t</a:t>
                </a:r>
                <a:r>
                  <a:rPr lang="vi-VN" sz="1200" dirty="0" err="1" smtClean="0"/>
                  <a:t>hreshold</a:t>
                </a:r>
                <a:r>
                  <a:rPr lang="vi-VN" sz="1200" dirty="0" smtClean="0"/>
                  <a:t> = 0.06</a:t>
                </a:r>
                <a:endParaRPr lang="en-US" sz="1200" dirty="0"/>
              </a:p>
            </p:txBody>
          </p:sp>
        </mc:Choice>
        <mc:Fallback xmlns="">
          <p:sp>
            <p:nvSpPr>
              <p:cNvPr id="31" name="TextBox 84">
                <a:extLst>
                  <a:ext uri="{FF2B5EF4-FFF2-40B4-BE49-F238E27FC236}">
                    <a16:creationId xmlns:a16="http://schemas.microsoft.com/office/drawing/2014/main" id="{C872C7A9-4221-4B67-9109-CB63090C5AAB}"/>
                  </a:ext>
                </a:extLst>
              </p:cNvPr>
              <p:cNvSpPr txBox="1">
                <a:spLocks noRot="1" noChangeAspect="1" noMove="1" noResize="1" noEditPoints="1" noAdjustHandles="1" noChangeArrowheads="1" noChangeShapeType="1" noTextEdit="1"/>
              </p:cNvSpPr>
              <p:nvPr/>
            </p:nvSpPr>
            <p:spPr>
              <a:xfrm>
                <a:off x="5460003" y="3215413"/>
                <a:ext cx="3672824" cy="3316934"/>
              </a:xfrm>
              <a:prstGeom prst="rect">
                <a:avLst/>
              </a:prstGeom>
              <a:blipFill>
                <a:blip r:embed="rId3"/>
                <a:stretch>
                  <a:fillRect l="-10797" b="-10642"/>
                </a:stretch>
              </a:blipFill>
            </p:spPr>
            <p:txBody>
              <a:bodyPr/>
              <a:lstStyle/>
              <a:p>
                <a:r>
                  <a:rPr lang="en-US">
                    <a:noFill/>
                  </a:rPr>
                  <a:t> </a:t>
                </a:r>
              </a:p>
            </p:txBody>
          </p:sp>
        </mc:Fallback>
      </mc:AlternateContent>
      <p:cxnSp>
        <p:nvCxnSpPr>
          <p:cNvPr id="32" name="Đường nối Thẳng 31"/>
          <p:cNvCxnSpPr/>
          <p:nvPr/>
        </p:nvCxnSpPr>
        <p:spPr>
          <a:xfrm>
            <a:off x="4644707" y="5466489"/>
            <a:ext cx="360000"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9" name="Đường nối Thẳng 58"/>
          <p:cNvCxnSpPr/>
          <p:nvPr/>
        </p:nvCxnSpPr>
        <p:spPr>
          <a:xfrm>
            <a:off x="4644707" y="5333485"/>
            <a:ext cx="375616"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sp>
        <p:nvSpPr>
          <p:cNvPr id="62" name="Hình chữ nhật 61"/>
          <p:cNvSpPr/>
          <p:nvPr/>
        </p:nvSpPr>
        <p:spPr>
          <a:xfrm>
            <a:off x="662174" y="5785363"/>
            <a:ext cx="3861955" cy="307777"/>
          </a:xfrm>
          <a:prstGeom prst="rect">
            <a:avLst/>
          </a:prstGeom>
        </p:spPr>
        <p:txBody>
          <a:bodyPr wrap="none">
            <a:spAutoFit/>
          </a:bodyPr>
          <a:lstStyle/>
          <a:p>
            <a:r>
              <a:rPr lang="vi-VN" sz="1400" dirty="0" smtClean="0">
                <a:solidFill>
                  <a:srgbClr val="000000"/>
                </a:solidFill>
                <a:latin typeface="Consolas" panose="020B0609020204030204" pitchFamily="49" charset="0"/>
              </a:rPr>
              <a:t>CDF </a:t>
            </a:r>
            <a:r>
              <a:rPr lang="en-US" sz="1400" dirty="0" smtClean="0">
                <a:solidFill>
                  <a:srgbClr val="000000"/>
                </a:solidFill>
                <a:latin typeface="Consolas" panose="020B0609020204030204" pitchFamily="49" charset="0"/>
              </a:rPr>
              <a:t>Turning</a:t>
            </a:r>
            <a:r>
              <a:rPr lang="vi-VN" sz="1400" dirty="0" smtClean="0">
                <a:solidFill>
                  <a:srgbClr val="000000"/>
                </a:solidFill>
                <a:latin typeface="Consolas" panose="020B0609020204030204" pitchFamily="49" charset="0"/>
              </a:rPr>
              <a:t> </a:t>
            </a:r>
            <a:r>
              <a:rPr lang="en-US" sz="1400" dirty="0" smtClean="0">
                <a:solidFill>
                  <a:srgbClr val="000000"/>
                </a:solidFill>
                <a:latin typeface="Consolas" panose="020B0609020204030204" pitchFamily="49" charset="0"/>
              </a:rPr>
              <a:t>points</a:t>
            </a:r>
            <a:r>
              <a:rPr lang="vi-VN" sz="1400" dirty="0" smtClean="0">
                <a:solidFill>
                  <a:srgbClr val="000000"/>
                </a:solidFill>
                <a:latin typeface="Consolas" panose="020B0609020204030204" pitchFamily="49" charset="0"/>
              </a:rPr>
              <a:t> </a:t>
            </a:r>
            <a:r>
              <a:rPr lang="en-US" sz="1400" dirty="0" smtClean="0">
                <a:solidFill>
                  <a:srgbClr val="000000"/>
                </a:solidFill>
                <a:latin typeface="Consolas" panose="020B0609020204030204" pitchFamily="49" charset="0"/>
              </a:rPr>
              <a:t>Bottom</a:t>
            </a:r>
            <a:r>
              <a:rPr lang="vi-VN" sz="1400" dirty="0" smtClean="0">
                <a:solidFill>
                  <a:srgbClr val="000000"/>
                </a:solidFill>
                <a:latin typeface="Consolas" panose="020B0609020204030204" pitchFamily="49" charset="0"/>
              </a:rPr>
              <a:t>(</a:t>
            </a:r>
            <a:r>
              <a:rPr lang="vi-VN" sz="1400" dirty="0" err="1" smtClean="0">
                <a:solidFill>
                  <a:srgbClr val="000000"/>
                </a:solidFill>
                <a:latin typeface="Consolas" panose="020B0609020204030204" pitchFamily="49" charset="0"/>
              </a:rPr>
              <a:t>cdf_bottom</a:t>
            </a:r>
            <a:r>
              <a:rPr lang="vi-VN" sz="1400" dirty="0" smtClean="0">
                <a:solidFill>
                  <a:srgbClr val="000000"/>
                </a:solidFill>
                <a:latin typeface="Consolas" panose="020B0609020204030204" pitchFamily="49" charset="0"/>
              </a:rPr>
              <a:t>)</a:t>
            </a:r>
            <a:endParaRPr lang="en-US" sz="1400" dirty="0"/>
          </a:p>
        </p:txBody>
      </p:sp>
      <p:sp>
        <p:nvSpPr>
          <p:cNvPr id="63" name="Hình chữ nhật 62"/>
          <p:cNvSpPr/>
          <p:nvPr/>
        </p:nvSpPr>
        <p:spPr>
          <a:xfrm>
            <a:off x="907810" y="4691972"/>
            <a:ext cx="3066865" cy="307777"/>
          </a:xfrm>
          <a:prstGeom prst="rect">
            <a:avLst/>
          </a:prstGeom>
        </p:spPr>
        <p:txBody>
          <a:bodyPr wrap="none">
            <a:spAutoFit/>
          </a:bodyPr>
          <a:lstStyle/>
          <a:p>
            <a:r>
              <a:rPr lang="vi-VN" sz="1400" dirty="0" smtClean="0">
                <a:solidFill>
                  <a:srgbClr val="000000"/>
                </a:solidFill>
                <a:latin typeface="Consolas" panose="020B0609020204030204" pitchFamily="49" charset="0"/>
              </a:rPr>
              <a:t>CDF </a:t>
            </a:r>
            <a:r>
              <a:rPr lang="en-US" sz="1400" dirty="0" smtClean="0">
                <a:solidFill>
                  <a:srgbClr val="000000"/>
                </a:solidFill>
                <a:latin typeface="Consolas" panose="020B0609020204030204" pitchFamily="49" charset="0"/>
              </a:rPr>
              <a:t>Turning</a:t>
            </a:r>
            <a:r>
              <a:rPr lang="vi-VN" sz="1400" dirty="0" smtClean="0">
                <a:solidFill>
                  <a:srgbClr val="000000"/>
                </a:solidFill>
                <a:latin typeface="Consolas" panose="020B0609020204030204" pitchFamily="49" charset="0"/>
              </a:rPr>
              <a:t> </a:t>
            </a:r>
            <a:r>
              <a:rPr lang="en-US" sz="1400" dirty="0" smtClean="0">
                <a:solidFill>
                  <a:srgbClr val="000000"/>
                </a:solidFill>
                <a:latin typeface="Consolas" panose="020B0609020204030204" pitchFamily="49" charset="0"/>
              </a:rPr>
              <a:t>points</a:t>
            </a:r>
            <a:r>
              <a:rPr lang="vi-VN" sz="1400" dirty="0" smtClean="0">
                <a:solidFill>
                  <a:srgbClr val="000000"/>
                </a:solidFill>
                <a:latin typeface="Consolas" panose="020B0609020204030204" pitchFamily="49" charset="0"/>
              </a:rPr>
              <a:t> </a:t>
            </a:r>
            <a:r>
              <a:rPr lang="vi-VN" sz="1400" dirty="0" err="1" smtClean="0">
                <a:solidFill>
                  <a:srgbClr val="000000"/>
                </a:solidFill>
                <a:latin typeface="Consolas" panose="020B0609020204030204" pitchFamily="49" charset="0"/>
              </a:rPr>
              <a:t>Up</a:t>
            </a:r>
            <a:r>
              <a:rPr lang="vi-VN" sz="1400" dirty="0" smtClean="0">
                <a:solidFill>
                  <a:srgbClr val="000000"/>
                </a:solidFill>
                <a:latin typeface="Consolas" panose="020B0609020204030204" pitchFamily="49" charset="0"/>
              </a:rPr>
              <a:t>(</a:t>
            </a:r>
            <a:r>
              <a:rPr lang="vi-VN" sz="1400" dirty="0" err="1" smtClean="0">
                <a:solidFill>
                  <a:srgbClr val="000000"/>
                </a:solidFill>
                <a:latin typeface="Consolas" panose="020B0609020204030204" pitchFamily="49" charset="0"/>
              </a:rPr>
              <a:t>cdf_up</a:t>
            </a:r>
            <a:r>
              <a:rPr lang="vi-VN" sz="1400" dirty="0" smtClean="0">
                <a:solidFill>
                  <a:srgbClr val="000000"/>
                </a:solidFill>
                <a:latin typeface="Consolas" panose="020B0609020204030204" pitchFamily="49" charset="0"/>
              </a:rPr>
              <a:t>)</a:t>
            </a:r>
            <a:endParaRPr lang="en-US" sz="1400" dirty="0"/>
          </a:p>
        </p:txBody>
      </p:sp>
      <p:cxnSp>
        <p:nvCxnSpPr>
          <p:cNvPr id="66" name="Đường kết nối Mũi tên Thẳng 65"/>
          <p:cNvCxnSpPr/>
          <p:nvPr/>
        </p:nvCxnSpPr>
        <p:spPr>
          <a:xfrm>
            <a:off x="3644820" y="4999749"/>
            <a:ext cx="968789" cy="333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Đường kết nối Mũi tên Thẳng 66"/>
          <p:cNvCxnSpPr/>
          <p:nvPr/>
        </p:nvCxnSpPr>
        <p:spPr>
          <a:xfrm flipV="1">
            <a:off x="3923091" y="5541304"/>
            <a:ext cx="616303" cy="3058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0" name="Hình ảnh 69"/>
          <p:cNvPicPr>
            <a:picLocks noChangeAspect="1"/>
          </p:cNvPicPr>
          <p:nvPr/>
        </p:nvPicPr>
        <p:blipFill rotWithShape="1">
          <a:blip r:embed="rId4"/>
          <a:srcRect l="13511" r="19445"/>
          <a:stretch/>
        </p:blipFill>
        <p:spPr>
          <a:xfrm>
            <a:off x="9184348" y="4691972"/>
            <a:ext cx="2111434" cy="647316"/>
          </a:xfrm>
          <a:prstGeom prst="rect">
            <a:avLst/>
          </a:prstGeom>
        </p:spPr>
      </p:pic>
      <p:sp>
        <p:nvSpPr>
          <p:cNvPr id="71" name="TextBox 9">
            <a:extLst>
              <a:ext uri="{FF2B5EF4-FFF2-40B4-BE49-F238E27FC236}">
                <a16:creationId xmlns:a16="http://schemas.microsoft.com/office/drawing/2014/main" id="{DDF43A52-4A45-465F-B211-27314EB96575}"/>
              </a:ext>
            </a:extLst>
          </p:cNvPr>
          <p:cNvSpPr txBox="1"/>
          <p:nvPr/>
        </p:nvSpPr>
        <p:spPr>
          <a:xfrm>
            <a:off x="10510236" y="5947112"/>
            <a:ext cx="522954" cy="253916"/>
          </a:xfrm>
          <a:prstGeom prst="rect">
            <a:avLst/>
          </a:prstGeom>
          <a:noFill/>
        </p:spPr>
        <p:txBody>
          <a:bodyPr wrap="square" rtlCol="0">
            <a:spAutoFit/>
          </a:bodyPr>
          <a:lstStyle/>
          <a:p>
            <a:r>
              <a:rPr lang="vi-VN" sz="1050" dirty="0" err="1" smtClean="0">
                <a:solidFill>
                  <a:srgbClr val="FF0000"/>
                </a:solidFill>
              </a:rPr>
              <a:t>cdf</a:t>
            </a:r>
            <a:r>
              <a:rPr lang="en-US" sz="1050" dirty="0" smtClean="0">
                <a:solidFill>
                  <a:srgbClr val="FF0000"/>
                </a:solidFill>
              </a:rPr>
              <a:t>(</a:t>
            </a:r>
            <a:r>
              <a:rPr lang="en-US" sz="1050" dirty="0" err="1" smtClean="0">
                <a:solidFill>
                  <a:srgbClr val="FF0000"/>
                </a:solidFill>
              </a:rPr>
              <a:t>i</a:t>
            </a:r>
            <a:r>
              <a:rPr lang="en-US" sz="1050" dirty="0">
                <a:solidFill>
                  <a:srgbClr val="FF0000"/>
                </a:solidFill>
              </a:rPr>
              <a:t>)</a:t>
            </a:r>
          </a:p>
        </p:txBody>
      </p:sp>
      <p:sp>
        <p:nvSpPr>
          <p:cNvPr id="72" name="TextBox 10">
            <a:extLst>
              <a:ext uri="{FF2B5EF4-FFF2-40B4-BE49-F238E27FC236}">
                <a16:creationId xmlns:a16="http://schemas.microsoft.com/office/drawing/2014/main" id="{1F288218-7083-401C-B3B7-9D07D213FFB5}"/>
              </a:ext>
            </a:extLst>
          </p:cNvPr>
          <p:cNvSpPr txBox="1"/>
          <p:nvPr/>
        </p:nvSpPr>
        <p:spPr>
          <a:xfrm>
            <a:off x="9659330" y="4078628"/>
            <a:ext cx="950102" cy="246221"/>
          </a:xfrm>
          <a:prstGeom prst="rect">
            <a:avLst/>
          </a:prstGeom>
          <a:noFill/>
        </p:spPr>
        <p:txBody>
          <a:bodyPr wrap="square" rtlCol="0">
            <a:spAutoFit/>
          </a:bodyPr>
          <a:lstStyle/>
          <a:p>
            <a:r>
              <a:rPr lang="vi-VN" sz="1000" dirty="0" err="1" smtClean="0"/>
              <a:t>cdf</a:t>
            </a:r>
            <a:r>
              <a:rPr lang="en-US" sz="900" dirty="0" smtClean="0">
                <a:solidFill>
                  <a:schemeClr val="tx2">
                    <a:lumMod val="75000"/>
                  </a:schemeClr>
                </a:solidFill>
              </a:rPr>
              <a:t>(</a:t>
            </a:r>
            <a:r>
              <a:rPr lang="en-US" sz="900" dirty="0" err="1" smtClean="0">
                <a:solidFill>
                  <a:schemeClr val="tx2">
                    <a:lumMod val="75000"/>
                  </a:schemeClr>
                </a:solidFill>
              </a:rPr>
              <a:t>i</a:t>
            </a:r>
            <a:r>
              <a:rPr lang="en-US" sz="900" dirty="0" smtClean="0">
                <a:solidFill>
                  <a:schemeClr val="tx2">
                    <a:lumMod val="75000"/>
                  </a:schemeClr>
                </a:solidFill>
              </a:rPr>
              <a:t> </a:t>
            </a:r>
            <a:r>
              <a:rPr lang="en-US" sz="900" dirty="0">
                <a:solidFill>
                  <a:schemeClr val="tx2">
                    <a:lumMod val="75000"/>
                  </a:schemeClr>
                </a:solidFill>
              </a:rPr>
              <a:t>- </a:t>
            </a:r>
            <a:r>
              <a:rPr lang="vi-VN" sz="900" dirty="0" smtClean="0">
                <a:solidFill>
                  <a:schemeClr val="tx2">
                    <a:lumMod val="75000"/>
                  </a:schemeClr>
                </a:solidFill>
              </a:rPr>
              <a:t>2</a:t>
            </a:r>
            <a:r>
              <a:rPr lang="en-US" sz="900" dirty="0" smtClean="0">
                <a:solidFill>
                  <a:schemeClr val="tx2">
                    <a:lumMod val="75000"/>
                  </a:schemeClr>
                </a:solidFill>
              </a:rPr>
              <a:t>)</a:t>
            </a:r>
            <a:endParaRPr lang="en-US" sz="900" dirty="0">
              <a:solidFill>
                <a:schemeClr val="tx2">
                  <a:lumMod val="75000"/>
                </a:schemeClr>
              </a:solidFill>
            </a:endParaRPr>
          </a:p>
        </p:txBody>
      </p:sp>
      <p:sp>
        <p:nvSpPr>
          <p:cNvPr id="73" name="TextBox 13">
            <a:extLst>
              <a:ext uri="{FF2B5EF4-FFF2-40B4-BE49-F238E27FC236}">
                <a16:creationId xmlns:a16="http://schemas.microsoft.com/office/drawing/2014/main" id="{4729B141-F10A-4805-AFA1-B10FBADE8044}"/>
              </a:ext>
            </a:extLst>
          </p:cNvPr>
          <p:cNvSpPr txBox="1"/>
          <p:nvPr/>
        </p:nvSpPr>
        <p:spPr>
          <a:xfrm>
            <a:off x="10922347" y="4243279"/>
            <a:ext cx="812453" cy="246221"/>
          </a:xfrm>
          <a:prstGeom prst="rect">
            <a:avLst/>
          </a:prstGeom>
          <a:noFill/>
        </p:spPr>
        <p:txBody>
          <a:bodyPr wrap="square" rtlCol="0">
            <a:spAutoFit/>
          </a:bodyPr>
          <a:lstStyle/>
          <a:p>
            <a:r>
              <a:rPr lang="vi-VN" sz="1000" dirty="0" err="1" smtClean="0">
                <a:solidFill>
                  <a:schemeClr val="accent2"/>
                </a:solidFill>
              </a:rPr>
              <a:t>cdf</a:t>
            </a:r>
            <a:r>
              <a:rPr lang="en-US" sz="900" dirty="0" smtClean="0">
                <a:solidFill>
                  <a:srgbClr val="CC6600"/>
                </a:solidFill>
              </a:rPr>
              <a:t>(</a:t>
            </a:r>
            <a:r>
              <a:rPr lang="en-US" sz="900" dirty="0" err="1" smtClean="0">
                <a:solidFill>
                  <a:srgbClr val="CC6600"/>
                </a:solidFill>
              </a:rPr>
              <a:t>i</a:t>
            </a:r>
            <a:r>
              <a:rPr lang="en-US" sz="900" dirty="0" smtClean="0">
                <a:solidFill>
                  <a:srgbClr val="CC6600"/>
                </a:solidFill>
              </a:rPr>
              <a:t>+</a:t>
            </a:r>
            <a:r>
              <a:rPr lang="vi-VN" sz="900" dirty="0" smtClean="0">
                <a:solidFill>
                  <a:srgbClr val="CC6600"/>
                </a:solidFill>
              </a:rPr>
              <a:t>2</a:t>
            </a:r>
            <a:r>
              <a:rPr lang="en-US" sz="900" dirty="0" smtClean="0">
                <a:solidFill>
                  <a:srgbClr val="CC6600"/>
                </a:solidFill>
              </a:rPr>
              <a:t>)</a:t>
            </a:r>
            <a:endParaRPr lang="en-US" sz="900" dirty="0">
              <a:solidFill>
                <a:srgbClr val="CC6600"/>
              </a:solidFill>
            </a:endParaRPr>
          </a:p>
        </p:txBody>
      </p:sp>
      <p:sp>
        <p:nvSpPr>
          <p:cNvPr id="74" name="Oval 14">
            <a:extLst>
              <a:ext uri="{FF2B5EF4-FFF2-40B4-BE49-F238E27FC236}">
                <a16:creationId xmlns:a16="http://schemas.microsoft.com/office/drawing/2014/main" id="{8F8B5E4C-9D23-45B1-87A6-0DB52164DACC}"/>
              </a:ext>
            </a:extLst>
          </p:cNvPr>
          <p:cNvSpPr/>
          <p:nvPr/>
        </p:nvSpPr>
        <p:spPr bwMode="auto">
          <a:xfrm>
            <a:off x="10741478" y="5047889"/>
            <a:ext cx="81410" cy="89267"/>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fontAlgn="base" latinLnBrk="1">
              <a:spcBef>
                <a:spcPct val="0"/>
              </a:spcBef>
              <a:spcAft>
                <a:spcPct val="0"/>
              </a:spcAft>
            </a:pPr>
            <a:endParaRPr kumimoji="1" lang="en-US">
              <a:latin typeface="굴림" charset="-127"/>
              <a:ea typeface="굴림" charset="-127"/>
            </a:endParaRPr>
          </a:p>
        </p:txBody>
      </p:sp>
      <p:sp>
        <p:nvSpPr>
          <p:cNvPr id="75" name="Oval 15">
            <a:extLst>
              <a:ext uri="{FF2B5EF4-FFF2-40B4-BE49-F238E27FC236}">
                <a16:creationId xmlns:a16="http://schemas.microsoft.com/office/drawing/2014/main" id="{9438B2C6-811B-45F6-8A77-12D65FBF0BF7}"/>
              </a:ext>
            </a:extLst>
          </p:cNvPr>
          <p:cNvSpPr/>
          <p:nvPr/>
        </p:nvSpPr>
        <p:spPr bwMode="auto">
          <a:xfrm>
            <a:off x="10590858" y="4943439"/>
            <a:ext cx="81410" cy="89267"/>
          </a:xfrm>
          <a:prstGeom prst="ellipse">
            <a:avLst/>
          </a:prstGeom>
          <a:solidFill>
            <a:schemeClr val="tx2">
              <a:lumMod val="75000"/>
            </a:schemeClr>
          </a:solidFill>
          <a:ln w="9525" cap="flat" cmpd="sng" algn="ctr">
            <a:solidFill>
              <a:schemeClr val="tx1"/>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fontAlgn="base" latinLnBrk="1">
              <a:spcBef>
                <a:spcPct val="0"/>
              </a:spcBef>
              <a:spcAft>
                <a:spcPct val="0"/>
              </a:spcAft>
            </a:pPr>
            <a:endParaRPr kumimoji="1" lang="en-US">
              <a:latin typeface="굴림" charset="-127"/>
              <a:ea typeface="굴림" charset="-127"/>
            </a:endParaRPr>
          </a:p>
        </p:txBody>
      </p:sp>
      <p:sp>
        <p:nvSpPr>
          <p:cNvPr id="76" name="Oval 16">
            <a:extLst>
              <a:ext uri="{FF2B5EF4-FFF2-40B4-BE49-F238E27FC236}">
                <a16:creationId xmlns:a16="http://schemas.microsoft.com/office/drawing/2014/main" id="{B61F8732-C2AA-4F57-8924-D1489F4B7AC6}"/>
              </a:ext>
            </a:extLst>
          </p:cNvPr>
          <p:cNvSpPr/>
          <p:nvPr/>
        </p:nvSpPr>
        <p:spPr bwMode="auto">
          <a:xfrm>
            <a:off x="10881642" y="5177793"/>
            <a:ext cx="81410" cy="89267"/>
          </a:xfrm>
          <a:prstGeom prst="ellipse">
            <a:avLst/>
          </a:prstGeom>
          <a:solidFill>
            <a:srgbClr val="CC6600"/>
          </a:solidFill>
          <a:ln w="9525" cap="flat" cmpd="sng" algn="ctr">
            <a:solidFill>
              <a:schemeClr val="tx1"/>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fontAlgn="base" latinLnBrk="1">
              <a:spcBef>
                <a:spcPct val="0"/>
              </a:spcBef>
              <a:spcAft>
                <a:spcPct val="0"/>
              </a:spcAft>
            </a:pPr>
            <a:endParaRPr kumimoji="1" lang="en-US">
              <a:latin typeface="굴림" charset="-127"/>
              <a:ea typeface="굴림" charset="-127"/>
            </a:endParaRPr>
          </a:p>
        </p:txBody>
      </p:sp>
      <p:cxnSp>
        <p:nvCxnSpPr>
          <p:cNvPr id="77" name="Straight Arrow Connector 18">
            <a:extLst>
              <a:ext uri="{FF2B5EF4-FFF2-40B4-BE49-F238E27FC236}">
                <a16:creationId xmlns:a16="http://schemas.microsoft.com/office/drawing/2014/main" id="{1C6EA26C-D2F7-483C-A37F-BC99F7DA9E1F}"/>
              </a:ext>
            </a:extLst>
          </p:cNvPr>
          <p:cNvCxnSpPr>
            <a:cxnSpLocks/>
          </p:cNvCxnSpPr>
          <p:nvPr/>
        </p:nvCxnSpPr>
        <p:spPr bwMode="auto">
          <a:xfrm>
            <a:off x="10062822" y="4274688"/>
            <a:ext cx="534687" cy="66875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8" name="Straight Arrow Connector 20">
            <a:extLst>
              <a:ext uri="{FF2B5EF4-FFF2-40B4-BE49-F238E27FC236}">
                <a16:creationId xmlns:a16="http://schemas.microsoft.com/office/drawing/2014/main" id="{377DCF00-D274-403B-BF06-B87E585D87CF}"/>
              </a:ext>
            </a:extLst>
          </p:cNvPr>
          <p:cNvCxnSpPr>
            <a:cxnSpLocks/>
          </p:cNvCxnSpPr>
          <p:nvPr/>
        </p:nvCxnSpPr>
        <p:spPr bwMode="auto">
          <a:xfrm flipH="1">
            <a:off x="10928126" y="4450517"/>
            <a:ext cx="324036" cy="75475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9" name="Straight Arrow Connector 23">
            <a:extLst>
              <a:ext uri="{FF2B5EF4-FFF2-40B4-BE49-F238E27FC236}">
                <a16:creationId xmlns:a16="http://schemas.microsoft.com/office/drawing/2014/main" id="{6B823341-6A74-4ABB-A9D4-0F077B8AB938}"/>
              </a:ext>
            </a:extLst>
          </p:cNvPr>
          <p:cNvCxnSpPr>
            <a:cxnSpLocks/>
          </p:cNvCxnSpPr>
          <p:nvPr/>
        </p:nvCxnSpPr>
        <p:spPr bwMode="auto">
          <a:xfrm flipV="1">
            <a:off x="10714744" y="5153200"/>
            <a:ext cx="56969" cy="85387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0" name="Đường kết nối Mũi tên Thẳng 79"/>
          <p:cNvCxnSpPr/>
          <p:nvPr/>
        </p:nvCxnSpPr>
        <p:spPr>
          <a:xfrm flipV="1">
            <a:off x="9184348" y="4243279"/>
            <a:ext cx="0" cy="1187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Đường kết nối Mũi tên Thẳng 80"/>
          <p:cNvCxnSpPr/>
          <p:nvPr/>
        </p:nvCxnSpPr>
        <p:spPr>
          <a:xfrm>
            <a:off x="8994779" y="5302139"/>
            <a:ext cx="2490572" cy="2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Hộp Văn bản 81"/>
          <p:cNvSpPr txBox="1"/>
          <p:nvPr/>
        </p:nvSpPr>
        <p:spPr>
          <a:xfrm>
            <a:off x="9007496" y="4626946"/>
            <a:ext cx="263214" cy="261610"/>
          </a:xfrm>
          <a:prstGeom prst="rect">
            <a:avLst/>
          </a:prstGeom>
          <a:noFill/>
        </p:spPr>
        <p:txBody>
          <a:bodyPr wrap="none" rtlCol="0">
            <a:spAutoFit/>
          </a:bodyPr>
          <a:lstStyle/>
          <a:p>
            <a:r>
              <a:rPr lang="vi-VN" sz="1100" dirty="0" smtClean="0"/>
              <a:t>1</a:t>
            </a:r>
            <a:endParaRPr lang="en-US" sz="1100" dirty="0"/>
          </a:p>
        </p:txBody>
      </p:sp>
      <p:sp>
        <p:nvSpPr>
          <p:cNvPr id="83" name="Hộp Văn bản 82"/>
          <p:cNvSpPr txBox="1"/>
          <p:nvPr/>
        </p:nvSpPr>
        <p:spPr>
          <a:xfrm>
            <a:off x="8999341" y="5267060"/>
            <a:ext cx="263214" cy="261610"/>
          </a:xfrm>
          <a:prstGeom prst="rect">
            <a:avLst/>
          </a:prstGeom>
          <a:noFill/>
        </p:spPr>
        <p:txBody>
          <a:bodyPr wrap="square" rtlCol="0">
            <a:spAutoFit/>
          </a:bodyPr>
          <a:lstStyle/>
          <a:p>
            <a:r>
              <a:rPr lang="vi-VN" sz="1100" dirty="0" smtClean="0"/>
              <a:t>0</a:t>
            </a:r>
            <a:endParaRPr lang="en-US" sz="1100" dirty="0"/>
          </a:p>
        </p:txBody>
      </p:sp>
      <p:sp>
        <p:nvSpPr>
          <p:cNvPr id="84" name="Hình chữ nhật 83"/>
          <p:cNvSpPr/>
          <p:nvPr/>
        </p:nvSpPr>
        <p:spPr>
          <a:xfrm>
            <a:off x="9634611" y="3811117"/>
            <a:ext cx="1328441" cy="276999"/>
          </a:xfrm>
          <a:prstGeom prst="rect">
            <a:avLst/>
          </a:prstGeom>
        </p:spPr>
        <p:txBody>
          <a:bodyPr wrap="none">
            <a:spAutoFit/>
          </a:bodyPr>
          <a:lstStyle/>
          <a:p>
            <a:r>
              <a:rPr lang="en-US" sz="1200" dirty="0"/>
              <a:t>CDF normalization</a:t>
            </a:r>
          </a:p>
        </p:txBody>
      </p:sp>
      <p:pic>
        <p:nvPicPr>
          <p:cNvPr id="85" name="Hình ảnh 8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8660" y="1025578"/>
            <a:ext cx="10560920" cy="1994508"/>
          </a:xfrm>
          <a:prstGeom prst="rect">
            <a:avLst/>
          </a:prstGeom>
        </p:spPr>
      </p:pic>
      <p:sp>
        <p:nvSpPr>
          <p:cNvPr id="86" name="Hộp Văn bản 85"/>
          <p:cNvSpPr txBox="1"/>
          <p:nvPr/>
        </p:nvSpPr>
        <p:spPr>
          <a:xfrm>
            <a:off x="385495" y="1955870"/>
            <a:ext cx="553357" cy="307777"/>
          </a:xfrm>
          <a:prstGeom prst="rect">
            <a:avLst/>
          </a:prstGeom>
          <a:noFill/>
        </p:spPr>
        <p:txBody>
          <a:bodyPr wrap="none" rtlCol="0">
            <a:spAutoFit/>
          </a:bodyPr>
          <a:lstStyle/>
          <a:p>
            <a:r>
              <a:rPr lang="vi-VN" sz="1400" dirty="0" smtClean="0"/>
              <a:t>CDF</a:t>
            </a:r>
            <a:endParaRPr lang="en-US" sz="1400" dirty="0"/>
          </a:p>
        </p:txBody>
      </p:sp>
    </p:spTree>
    <p:extLst>
      <p:ext uri="{BB962C8B-B14F-4D97-AF65-F5344CB8AC3E}">
        <p14:creationId xmlns:p14="http://schemas.microsoft.com/office/powerpoint/2010/main" val="1771484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995D6-E2B9-463C-8FE0-DCDCC874871D}"/>
              </a:ext>
            </a:extLst>
          </p:cNvPr>
          <p:cNvSpPr>
            <a:spLocks noGrp="1"/>
          </p:cNvSpPr>
          <p:nvPr>
            <p:ph type="title"/>
          </p:nvPr>
        </p:nvSpPr>
        <p:spPr/>
        <p:txBody>
          <a:bodyPr/>
          <a:lstStyle/>
          <a:p>
            <a:r>
              <a:rPr lang="en-US" dirty="0"/>
              <a:t>History of changes</a:t>
            </a:r>
          </a:p>
        </p:txBody>
      </p:sp>
      <p:graphicFrame>
        <p:nvGraphicFramePr>
          <p:cNvPr id="4" name="Table 4">
            <a:extLst>
              <a:ext uri="{FF2B5EF4-FFF2-40B4-BE49-F238E27FC236}">
                <a16:creationId xmlns:a16="http://schemas.microsoft.com/office/drawing/2014/main" id="{D8DA88B2-0A11-4DC5-8690-5C4A35FCC680}"/>
              </a:ext>
            </a:extLst>
          </p:cNvPr>
          <p:cNvGraphicFramePr>
            <a:graphicFrameLocks noGrp="1"/>
          </p:cNvGraphicFramePr>
          <p:nvPr>
            <p:ph idx="1"/>
            <p:extLst>
              <p:ext uri="{D42A27DB-BD31-4B8C-83A1-F6EECF244321}">
                <p14:modId xmlns:p14="http://schemas.microsoft.com/office/powerpoint/2010/main" val="206900974"/>
              </p:ext>
            </p:extLst>
          </p:nvPr>
        </p:nvGraphicFramePr>
        <p:xfrm>
          <a:off x="312738" y="1379538"/>
          <a:ext cx="10950208" cy="4079240"/>
        </p:xfrm>
        <a:graphic>
          <a:graphicData uri="http://schemas.openxmlformats.org/drawingml/2006/table">
            <a:tbl>
              <a:tblPr firstRow="1" bandRow="1">
                <a:tableStyleId>{5940675A-B579-460E-94D1-54222C63F5DA}</a:tableStyleId>
              </a:tblPr>
              <a:tblGrid>
                <a:gridCol w="950230">
                  <a:extLst>
                    <a:ext uri="{9D8B030D-6E8A-4147-A177-3AD203B41FA5}">
                      <a16:colId xmlns:a16="http://schemas.microsoft.com/office/drawing/2014/main" val="3151119897"/>
                    </a:ext>
                  </a:extLst>
                </a:gridCol>
                <a:gridCol w="5222917">
                  <a:extLst>
                    <a:ext uri="{9D8B030D-6E8A-4147-A177-3AD203B41FA5}">
                      <a16:colId xmlns:a16="http://schemas.microsoft.com/office/drawing/2014/main" val="1795453525"/>
                    </a:ext>
                  </a:extLst>
                </a:gridCol>
                <a:gridCol w="1665146">
                  <a:extLst>
                    <a:ext uri="{9D8B030D-6E8A-4147-A177-3AD203B41FA5}">
                      <a16:colId xmlns:a16="http://schemas.microsoft.com/office/drawing/2014/main" val="163655125"/>
                    </a:ext>
                  </a:extLst>
                </a:gridCol>
                <a:gridCol w="1592352">
                  <a:extLst>
                    <a:ext uri="{9D8B030D-6E8A-4147-A177-3AD203B41FA5}">
                      <a16:colId xmlns:a16="http://schemas.microsoft.com/office/drawing/2014/main" val="2157254168"/>
                    </a:ext>
                  </a:extLst>
                </a:gridCol>
                <a:gridCol w="1519563">
                  <a:extLst>
                    <a:ext uri="{9D8B030D-6E8A-4147-A177-3AD203B41FA5}">
                      <a16:colId xmlns:a16="http://schemas.microsoft.com/office/drawing/2014/main" val="4139819272"/>
                    </a:ext>
                  </a:extLst>
                </a:gridCol>
              </a:tblGrid>
              <a:tr h="370840">
                <a:tc gridSpan="5">
                  <a:txBody>
                    <a:bodyPr/>
                    <a:lstStyle/>
                    <a:p>
                      <a:pPr algn="ctr"/>
                      <a:r>
                        <a:rPr lang="en-US" dirty="0" smtClean="0"/>
                        <a:t>Algorithm Upgrade</a:t>
                      </a:r>
                      <a:r>
                        <a:rPr lang="en-US" baseline="0" dirty="0" smtClean="0"/>
                        <a:t> (v0.5.3)</a:t>
                      </a:r>
                      <a:endParaRPr lang="en-US" dirty="0"/>
                    </a:p>
                  </a:txBody>
                  <a:tcPr>
                    <a:solidFill>
                      <a:schemeClr val="accent2">
                        <a:lumMod val="60000"/>
                        <a:lumOff val="40000"/>
                      </a:schemeClr>
                    </a:solidFill>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4218513130"/>
                  </a:ext>
                </a:extLst>
              </a:tr>
              <a:tr h="370840">
                <a:tc>
                  <a:txBody>
                    <a:bodyPr/>
                    <a:lstStyle/>
                    <a:p>
                      <a:pPr algn="ctr"/>
                      <a:r>
                        <a:rPr lang="en-US" dirty="0" smtClean="0"/>
                        <a:t>No</a:t>
                      </a:r>
                      <a:endParaRPr lang="en-US" dirty="0"/>
                    </a:p>
                  </a:txBody>
                  <a:tcPr/>
                </a:tc>
                <a:tc>
                  <a:txBody>
                    <a:bodyPr/>
                    <a:lstStyle/>
                    <a:p>
                      <a:pPr algn="ctr"/>
                      <a:r>
                        <a:rPr lang="en-US" dirty="0"/>
                        <a:t>Details</a:t>
                      </a:r>
                    </a:p>
                  </a:txBody>
                  <a:tcPr/>
                </a:tc>
                <a:tc>
                  <a:txBody>
                    <a:bodyPr/>
                    <a:lstStyle/>
                    <a:p>
                      <a:pPr algn="ctr"/>
                      <a:r>
                        <a:rPr lang="en-US" dirty="0" smtClean="0"/>
                        <a:t>Date</a:t>
                      </a:r>
                      <a:endParaRPr lang="en-US" dirty="0"/>
                    </a:p>
                  </a:txBody>
                  <a:tcPr/>
                </a:tc>
                <a:tc>
                  <a:txBody>
                    <a:bodyPr/>
                    <a:lstStyle/>
                    <a:p>
                      <a:pPr algn="ctr"/>
                      <a:r>
                        <a:rPr lang="en-US" dirty="0" smtClean="0"/>
                        <a:t>Prepared</a:t>
                      </a:r>
                      <a:endParaRPr lang="en-US" dirty="0"/>
                    </a:p>
                  </a:txBody>
                  <a:tcPr/>
                </a:tc>
                <a:tc>
                  <a:txBody>
                    <a:bodyPr/>
                    <a:lstStyle/>
                    <a:p>
                      <a:pPr algn="ctr"/>
                      <a:r>
                        <a:rPr lang="en-US" dirty="0" smtClean="0"/>
                        <a:t>Status</a:t>
                      </a:r>
                      <a:endParaRPr lang="en-US" dirty="0"/>
                    </a:p>
                  </a:txBody>
                  <a:tcPr/>
                </a:tc>
                <a:extLst>
                  <a:ext uri="{0D108BD9-81ED-4DB2-BD59-A6C34878D82A}">
                    <a16:rowId xmlns:a16="http://schemas.microsoft.com/office/drawing/2014/main" val="1552012548"/>
                  </a:ext>
                </a:extLst>
              </a:tr>
              <a:tr h="370840">
                <a:tc>
                  <a:txBody>
                    <a:bodyPr/>
                    <a:lstStyle/>
                    <a:p>
                      <a:pPr algn="ctr"/>
                      <a:r>
                        <a:rPr lang="en-US" dirty="0" smtClean="0"/>
                        <a:t>1</a:t>
                      </a:r>
                      <a:endParaRPr lang="en-US" dirty="0"/>
                    </a:p>
                  </a:txBody>
                  <a:tcPr/>
                </a:tc>
                <a:tc>
                  <a:txBody>
                    <a:bodyPr/>
                    <a:lstStyle/>
                    <a:p>
                      <a:pPr algn="ctr"/>
                      <a:r>
                        <a:rPr lang="en-US" baseline="0" dirty="0" smtClean="0"/>
                        <a:t>Auto threshold e</a:t>
                      </a:r>
                      <a:r>
                        <a:rPr lang="en-US" dirty="0" smtClean="0"/>
                        <a:t>nhance contrast</a:t>
                      </a:r>
                      <a:endParaRPr lang="en-US" dirty="0"/>
                    </a:p>
                  </a:txBody>
                  <a:tcPr/>
                </a:tc>
                <a:tc>
                  <a:txBody>
                    <a:bodyPr/>
                    <a:lstStyle/>
                    <a:p>
                      <a:pPr algn="ctr"/>
                      <a:r>
                        <a:rPr lang="en-US" dirty="0" smtClean="0"/>
                        <a:t>31/03/22</a:t>
                      </a:r>
                      <a:endParaRPr lang="en-US" dirty="0"/>
                    </a:p>
                  </a:txBody>
                  <a:tcPr/>
                </a:tc>
                <a:tc>
                  <a:txBody>
                    <a:bodyPr/>
                    <a:lstStyle/>
                    <a:p>
                      <a:pPr algn="ctr"/>
                      <a:r>
                        <a:rPr lang="en-US" dirty="0" err="1" smtClean="0"/>
                        <a:t>Ky</a:t>
                      </a:r>
                      <a:endParaRPr lang="en-US" dirty="0"/>
                    </a:p>
                  </a:txBody>
                  <a:tcPr/>
                </a:tc>
                <a:tc>
                  <a:txBody>
                    <a:bodyPr/>
                    <a:lstStyle/>
                    <a:p>
                      <a:pPr algn="ctr"/>
                      <a:r>
                        <a:rPr lang="en-US" dirty="0" smtClean="0"/>
                        <a:t>Implemented</a:t>
                      </a:r>
                      <a:endParaRPr lang="en-US" dirty="0"/>
                    </a:p>
                  </a:txBody>
                  <a:tcPr/>
                </a:tc>
                <a:extLst>
                  <a:ext uri="{0D108BD9-81ED-4DB2-BD59-A6C34878D82A}">
                    <a16:rowId xmlns:a16="http://schemas.microsoft.com/office/drawing/2014/main" val="281595596"/>
                  </a:ext>
                </a:extLst>
              </a:tr>
              <a:tr h="370840">
                <a:tc>
                  <a:txBody>
                    <a:bodyPr/>
                    <a:lstStyle/>
                    <a:p>
                      <a:pPr algn="ctr"/>
                      <a:r>
                        <a:rPr lang="en-US" dirty="0" smtClean="0"/>
                        <a:t>2</a:t>
                      </a:r>
                      <a:endParaRPr lang="en-US" dirty="0"/>
                    </a:p>
                  </a:txBody>
                  <a:tcPr/>
                </a:tc>
                <a:tc>
                  <a:txBody>
                    <a:bodyPr/>
                    <a:lstStyle/>
                    <a:p>
                      <a:pPr algn="ctr"/>
                      <a:r>
                        <a:rPr lang="en-US" dirty="0" smtClean="0"/>
                        <a:t>Improve Pole Leaning &amp; Pole Length refinement</a:t>
                      </a:r>
                      <a:endParaRPr lang="en-US" dirty="0"/>
                    </a:p>
                  </a:txBody>
                  <a:tcPr/>
                </a:tc>
                <a:tc>
                  <a:txBody>
                    <a:bodyPr/>
                    <a:lstStyle/>
                    <a:p>
                      <a:pPr algn="ctr"/>
                      <a:r>
                        <a:rPr lang="en-US" dirty="0" smtClean="0"/>
                        <a:t>25/04/22</a:t>
                      </a:r>
                      <a:endParaRPr lang="en-US" dirty="0"/>
                    </a:p>
                  </a:txBody>
                  <a:tcPr/>
                </a:tc>
                <a:tc>
                  <a:txBody>
                    <a:bodyPr/>
                    <a:lstStyle/>
                    <a:p>
                      <a:pPr algn="ctr"/>
                      <a:r>
                        <a:rPr lang="en-US" dirty="0" err="1" smtClean="0"/>
                        <a:t>Giang</a:t>
                      </a:r>
                      <a:endParaRPr lang="en-US" dirty="0"/>
                    </a:p>
                  </a:txBody>
                  <a:tcPr/>
                </a:tc>
                <a:tc>
                  <a:txBody>
                    <a:bodyPr/>
                    <a:lstStyle/>
                    <a:p>
                      <a:pPr algn="ctr"/>
                      <a:r>
                        <a:rPr lang="en-US" dirty="0" smtClean="0"/>
                        <a:t>Implemented</a:t>
                      </a:r>
                      <a:endParaRPr lang="en-US" dirty="0"/>
                    </a:p>
                  </a:txBody>
                  <a:tcPr/>
                </a:tc>
                <a:extLst>
                  <a:ext uri="{0D108BD9-81ED-4DB2-BD59-A6C34878D82A}">
                    <a16:rowId xmlns:a16="http://schemas.microsoft.com/office/drawing/2014/main" val="292085884"/>
                  </a:ext>
                </a:extLst>
              </a:tr>
              <a:tr h="370840">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3294408932"/>
                  </a:ext>
                </a:extLst>
              </a:tr>
              <a:tr h="370840">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881638355"/>
                  </a:ext>
                </a:extLst>
              </a:tr>
              <a:tr h="370840">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474553988"/>
                  </a:ext>
                </a:extLst>
              </a:tr>
              <a:tr h="370840">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4021383191"/>
                  </a:ext>
                </a:extLst>
              </a:tr>
              <a:tr h="370840">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951706582"/>
                  </a:ext>
                </a:extLst>
              </a:tr>
              <a:tr h="370840">
                <a:tc>
                  <a:txBody>
                    <a:bodyPr/>
                    <a:lstStyle/>
                    <a:p>
                      <a:pPr algn="ct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3166568565"/>
                  </a:ext>
                </a:extLst>
              </a:tr>
              <a:tr h="370840">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2654187042"/>
                  </a:ext>
                </a:extLst>
              </a:tr>
            </a:tbl>
          </a:graphicData>
        </a:graphic>
      </p:graphicFrame>
      <p:sp>
        <p:nvSpPr>
          <p:cNvPr id="5" name="Slide Number Placeholder 4">
            <a:extLst>
              <a:ext uri="{FF2B5EF4-FFF2-40B4-BE49-F238E27FC236}">
                <a16:creationId xmlns:a16="http://schemas.microsoft.com/office/drawing/2014/main" id="{1966CFF3-81B2-4193-8B3A-72CD9196C1E9}"/>
              </a:ext>
            </a:extLst>
          </p:cNvPr>
          <p:cNvSpPr>
            <a:spLocks noGrp="1"/>
          </p:cNvSpPr>
          <p:nvPr>
            <p:ph type="sldNum" sz="quarter" idx="12"/>
          </p:nvPr>
        </p:nvSpPr>
        <p:spPr/>
        <p:txBody>
          <a:bodyPr/>
          <a:lstStyle/>
          <a:p>
            <a:fld id="{612001EB-C607-4195-83CD-5AE5F3E4F111}" type="slidenum">
              <a:rPr lang="en-US" smtClean="0"/>
              <a:t>2</a:t>
            </a:fld>
            <a:endParaRPr lang="en-US" dirty="0"/>
          </a:p>
        </p:txBody>
      </p:sp>
    </p:spTree>
    <p:extLst>
      <p:ext uri="{BB962C8B-B14F-4D97-AF65-F5344CB8AC3E}">
        <p14:creationId xmlns:p14="http://schemas.microsoft.com/office/powerpoint/2010/main" val="4012071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9115BB3-63F2-4381-98AA-878F1FE0CE41}"/>
              </a:ext>
            </a:extLst>
          </p:cNvPr>
          <p:cNvSpPr>
            <a:spLocks noGrp="1"/>
          </p:cNvSpPr>
          <p:nvPr>
            <p:ph type="title"/>
          </p:nvPr>
        </p:nvSpPr>
        <p:spPr>
          <a:xfrm>
            <a:off x="312420" y="101855"/>
            <a:ext cx="11567160" cy="519081"/>
          </a:xfrm>
        </p:spPr>
        <p:txBody>
          <a:bodyPr>
            <a:normAutofit/>
          </a:bodyPr>
          <a:lstStyle/>
          <a:p>
            <a:pPr algn="ctr"/>
            <a:r>
              <a:rPr lang="en-US" b="0" dirty="0" smtClean="0">
                <a:latin typeface="+mn-lt"/>
                <a:ea typeface="Malgun Gothic" panose="020B0503020000020004" pitchFamily="34" charset="-127"/>
              </a:rPr>
              <a:t>2. Result: Find </a:t>
            </a:r>
            <a:r>
              <a:rPr lang="en-US" b="0" dirty="0">
                <a:latin typeface="+mn-lt"/>
                <a:ea typeface="Malgun Gothic" panose="020B0503020000020004" pitchFamily="34" charset="-127"/>
              </a:rPr>
              <a:t>Cathode Line Position by using CDF(New version)</a:t>
            </a:r>
          </a:p>
        </p:txBody>
      </p:sp>
      <p:pic>
        <p:nvPicPr>
          <p:cNvPr id="29" name="Picture 4" descr="A picture containing indoor, kitchen appliance&#10;&#10;Description automatically generated">
            <a:extLst>
              <a:ext uri="{FF2B5EF4-FFF2-40B4-BE49-F238E27FC236}">
                <a16:creationId xmlns:a16="http://schemas.microsoft.com/office/drawing/2014/main" id="{918A5416-79F8-4A4B-A0FC-CFC527260E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70400" y="781394"/>
            <a:ext cx="2183363" cy="2183363"/>
          </a:xfrm>
          <a:prstGeom prst="rect">
            <a:avLst/>
          </a:prstGeom>
        </p:spPr>
      </p:pic>
      <p:cxnSp>
        <p:nvCxnSpPr>
          <p:cNvPr id="30" name="Straight Arrow Connector 5">
            <a:extLst>
              <a:ext uri="{FF2B5EF4-FFF2-40B4-BE49-F238E27FC236}">
                <a16:creationId xmlns:a16="http://schemas.microsoft.com/office/drawing/2014/main" id="{3848DB5D-F33B-4999-9C6F-FC0DEAA4407C}"/>
              </a:ext>
            </a:extLst>
          </p:cNvPr>
          <p:cNvCxnSpPr>
            <a:cxnSpLocks/>
          </p:cNvCxnSpPr>
          <p:nvPr/>
        </p:nvCxnSpPr>
        <p:spPr>
          <a:xfrm flipH="1">
            <a:off x="4478853" y="2500869"/>
            <a:ext cx="499063" cy="356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6">
            <a:extLst>
              <a:ext uri="{FF2B5EF4-FFF2-40B4-BE49-F238E27FC236}">
                <a16:creationId xmlns:a16="http://schemas.microsoft.com/office/drawing/2014/main" id="{EA10B67C-A718-4528-A692-B24AFF12A3A3}"/>
              </a:ext>
            </a:extLst>
          </p:cNvPr>
          <p:cNvCxnSpPr>
            <a:cxnSpLocks/>
          </p:cNvCxnSpPr>
          <p:nvPr/>
        </p:nvCxnSpPr>
        <p:spPr>
          <a:xfrm>
            <a:off x="7453763" y="2424670"/>
            <a:ext cx="524069" cy="383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7">
            <a:extLst>
              <a:ext uri="{FF2B5EF4-FFF2-40B4-BE49-F238E27FC236}">
                <a16:creationId xmlns:a16="http://schemas.microsoft.com/office/drawing/2014/main" id="{F9820E81-4466-426E-9BD4-ADE3343FD8B3}"/>
              </a:ext>
            </a:extLst>
          </p:cNvPr>
          <p:cNvSpPr txBox="1"/>
          <p:nvPr/>
        </p:nvSpPr>
        <p:spPr>
          <a:xfrm>
            <a:off x="3879330" y="2424670"/>
            <a:ext cx="510540" cy="369332"/>
          </a:xfrm>
          <a:prstGeom prst="rect">
            <a:avLst/>
          </a:prstGeom>
          <a:noFill/>
        </p:spPr>
        <p:txBody>
          <a:bodyPr wrap="square" rtlCol="0">
            <a:spAutoFit/>
          </a:bodyPr>
          <a:lstStyle/>
          <a:p>
            <a:r>
              <a:rPr lang="en-US" dirty="0"/>
              <a:t>Old</a:t>
            </a:r>
          </a:p>
        </p:txBody>
      </p:sp>
      <p:sp>
        <p:nvSpPr>
          <p:cNvPr id="59" name="TextBox 8">
            <a:extLst>
              <a:ext uri="{FF2B5EF4-FFF2-40B4-BE49-F238E27FC236}">
                <a16:creationId xmlns:a16="http://schemas.microsoft.com/office/drawing/2014/main" id="{24687ABC-D735-4F0F-B8BC-1CD487DD9360}"/>
              </a:ext>
            </a:extLst>
          </p:cNvPr>
          <p:cNvSpPr txBox="1"/>
          <p:nvPr/>
        </p:nvSpPr>
        <p:spPr>
          <a:xfrm>
            <a:off x="8163075" y="2368673"/>
            <a:ext cx="682341" cy="369332"/>
          </a:xfrm>
          <a:prstGeom prst="rect">
            <a:avLst/>
          </a:prstGeom>
          <a:noFill/>
        </p:spPr>
        <p:txBody>
          <a:bodyPr wrap="square" rtlCol="0">
            <a:spAutoFit/>
          </a:bodyPr>
          <a:lstStyle/>
          <a:p>
            <a:r>
              <a:rPr lang="en-US" dirty="0"/>
              <a:t>New</a:t>
            </a:r>
          </a:p>
        </p:txBody>
      </p:sp>
      <p:pic>
        <p:nvPicPr>
          <p:cNvPr id="60" name="Picture 10" descr="A picture containing text&#10;&#10;Description automatically generated">
            <a:extLst>
              <a:ext uri="{FF2B5EF4-FFF2-40B4-BE49-F238E27FC236}">
                <a16:creationId xmlns:a16="http://schemas.microsoft.com/office/drawing/2014/main" id="{3D70C984-0C66-42A6-ADB1-A6D449F8DB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236" y="2901549"/>
            <a:ext cx="5955882" cy="1117426"/>
          </a:xfrm>
          <a:prstGeom prst="rect">
            <a:avLst/>
          </a:prstGeom>
        </p:spPr>
      </p:pic>
      <p:pic>
        <p:nvPicPr>
          <p:cNvPr id="61" name="Picture 12">
            <a:extLst>
              <a:ext uri="{FF2B5EF4-FFF2-40B4-BE49-F238E27FC236}">
                <a16:creationId xmlns:a16="http://schemas.microsoft.com/office/drawing/2014/main" id="{F2D16D7D-1AB3-45CA-9CE1-DAEB021051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6118" y="2901549"/>
            <a:ext cx="5955882" cy="1117426"/>
          </a:xfrm>
          <a:prstGeom prst="rect">
            <a:avLst/>
          </a:prstGeom>
        </p:spPr>
      </p:pic>
      <p:pic>
        <p:nvPicPr>
          <p:cNvPr id="62" name="Picture 15">
            <a:extLst>
              <a:ext uri="{FF2B5EF4-FFF2-40B4-BE49-F238E27FC236}">
                <a16:creationId xmlns:a16="http://schemas.microsoft.com/office/drawing/2014/main" id="{E07013F0-C36D-4E42-8EDA-977342FBB8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236" y="4126522"/>
            <a:ext cx="128009" cy="1273686"/>
          </a:xfrm>
          <a:prstGeom prst="rect">
            <a:avLst/>
          </a:prstGeom>
        </p:spPr>
      </p:pic>
      <p:pic>
        <p:nvPicPr>
          <p:cNvPr id="63" name="Picture 19">
            <a:extLst>
              <a:ext uri="{FF2B5EF4-FFF2-40B4-BE49-F238E27FC236}">
                <a16:creationId xmlns:a16="http://schemas.microsoft.com/office/drawing/2014/main" id="{7EA6383B-EC01-4EB8-A822-797550D1FC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2081" y="4015351"/>
            <a:ext cx="139182" cy="1384857"/>
          </a:xfrm>
          <a:prstGeom prst="rect">
            <a:avLst/>
          </a:prstGeom>
        </p:spPr>
      </p:pic>
      <p:pic>
        <p:nvPicPr>
          <p:cNvPr id="64" name="Picture 21">
            <a:extLst>
              <a:ext uri="{FF2B5EF4-FFF2-40B4-BE49-F238E27FC236}">
                <a16:creationId xmlns:a16="http://schemas.microsoft.com/office/drawing/2014/main" id="{ED18F74E-5DE0-4701-871E-23DE4FEBC3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91937" y="4015351"/>
            <a:ext cx="139182" cy="1384857"/>
          </a:xfrm>
          <a:prstGeom prst="rect">
            <a:avLst/>
          </a:prstGeom>
        </p:spPr>
      </p:pic>
      <p:sp>
        <p:nvSpPr>
          <p:cNvPr id="65" name="Rectangle 22">
            <a:extLst>
              <a:ext uri="{FF2B5EF4-FFF2-40B4-BE49-F238E27FC236}">
                <a16:creationId xmlns:a16="http://schemas.microsoft.com/office/drawing/2014/main" id="{9E61CB0E-E4A2-4309-9B69-FC2A9BD41421}"/>
              </a:ext>
            </a:extLst>
          </p:cNvPr>
          <p:cNvSpPr/>
          <p:nvPr/>
        </p:nvSpPr>
        <p:spPr>
          <a:xfrm>
            <a:off x="285565" y="2897925"/>
            <a:ext cx="113535" cy="1117426"/>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66" name="Rectangle 23">
            <a:extLst>
              <a:ext uri="{FF2B5EF4-FFF2-40B4-BE49-F238E27FC236}">
                <a16:creationId xmlns:a16="http://schemas.microsoft.com/office/drawing/2014/main" id="{819CE510-4479-4649-BF90-FA48DEB5E7D6}"/>
              </a:ext>
            </a:extLst>
          </p:cNvPr>
          <p:cNvSpPr/>
          <p:nvPr/>
        </p:nvSpPr>
        <p:spPr>
          <a:xfrm>
            <a:off x="6267919" y="2897925"/>
            <a:ext cx="113535" cy="1117426"/>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pic>
        <p:nvPicPr>
          <p:cNvPr id="67" name="Picture 25" descr="A picture containing text&#10;&#10;Description automatically generated">
            <a:extLst>
              <a:ext uri="{FF2B5EF4-FFF2-40B4-BE49-F238E27FC236}">
                <a16:creationId xmlns:a16="http://schemas.microsoft.com/office/drawing/2014/main" id="{380D2AAA-BD77-482B-A440-12D1C58673B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62081" y="5723729"/>
            <a:ext cx="5829919" cy="1093794"/>
          </a:xfrm>
          <a:prstGeom prst="rect">
            <a:avLst/>
          </a:prstGeom>
        </p:spPr>
      </p:pic>
      <p:pic>
        <p:nvPicPr>
          <p:cNvPr id="68" name="Picture 27" descr="A picture containing text&#10;&#10;Description automatically generated">
            <a:extLst>
              <a:ext uri="{FF2B5EF4-FFF2-40B4-BE49-F238E27FC236}">
                <a16:creationId xmlns:a16="http://schemas.microsoft.com/office/drawing/2014/main" id="{F2A44913-F0B7-45D0-A24F-BCDDE74EB9E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0118" y="5723728"/>
            <a:ext cx="6045666" cy="1134272"/>
          </a:xfrm>
          <a:prstGeom prst="rect">
            <a:avLst/>
          </a:prstGeom>
        </p:spPr>
      </p:pic>
      <p:sp>
        <p:nvSpPr>
          <p:cNvPr id="69" name="TextBox 28">
            <a:extLst>
              <a:ext uri="{FF2B5EF4-FFF2-40B4-BE49-F238E27FC236}">
                <a16:creationId xmlns:a16="http://schemas.microsoft.com/office/drawing/2014/main" id="{23F1624D-E8BA-412A-A930-1F915A556A4A}"/>
              </a:ext>
            </a:extLst>
          </p:cNvPr>
          <p:cNvSpPr txBox="1"/>
          <p:nvPr/>
        </p:nvSpPr>
        <p:spPr>
          <a:xfrm>
            <a:off x="698919" y="4144839"/>
            <a:ext cx="3185160" cy="1477328"/>
          </a:xfrm>
          <a:prstGeom prst="rect">
            <a:avLst/>
          </a:prstGeom>
          <a:noFill/>
        </p:spPr>
        <p:txBody>
          <a:bodyPr wrap="square" rtlCol="0">
            <a:spAutoFit/>
          </a:bodyPr>
          <a:lstStyle/>
          <a:p>
            <a:r>
              <a:rPr lang="en-US" dirty="0"/>
              <a:t>In old version, when we apply fix threshold, in this case, we can not find any peak satisfy threshold =&gt; we can not find the peak</a:t>
            </a:r>
          </a:p>
        </p:txBody>
      </p:sp>
      <p:sp>
        <p:nvSpPr>
          <p:cNvPr id="70" name="TextBox 29">
            <a:extLst>
              <a:ext uri="{FF2B5EF4-FFF2-40B4-BE49-F238E27FC236}">
                <a16:creationId xmlns:a16="http://schemas.microsoft.com/office/drawing/2014/main" id="{FADC1FDB-F157-41F2-A8DA-C960BB0F2FBB}"/>
              </a:ext>
            </a:extLst>
          </p:cNvPr>
          <p:cNvSpPr txBox="1"/>
          <p:nvPr/>
        </p:nvSpPr>
        <p:spPr>
          <a:xfrm>
            <a:off x="7165758" y="4199879"/>
            <a:ext cx="3733800" cy="1200329"/>
          </a:xfrm>
          <a:prstGeom prst="rect">
            <a:avLst/>
          </a:prstGeom>
          <a:noFill/>
        </p:spPr>
        <p:txBody>
          <a:bodyPr wrap="square" rtlCol="0">
            <a:spAutoFit/>
          </a:bodyPr>
          <a:lstStyle/>
          <a:p>
            <a:r>
              <a:rPr lang="en-US" dirty="0"/>
              <a:t>In new version, we apply enhance contrast with function y=3x and apply CDF function, then we can find peak without using threshold.</a:t>
            </a:r>
          </a:p>
        </p:txBody>
      </p:sp>
      <p:sp>
        <p:nvSpPr>
          <p:cNvPr id="71" name="Oval 31">
            <a:extLst>
              <a:ext uri="{FF2B5EF4-FFF2-40B4-BE49-F238E27FC236}">
                <a16:creationId xmlns:a16="http://schemas.microsoft.com/office/drawing/2014/main" id="{5C494218-5386-48B4-AD11-B3ED701C5753}"/>
              </a:ext>
            </a:extLst>
          </p:cNvPr>
          <p:cNvSpPr/>
          <p:nvPr/>
        </p:nvSpPr>
        <p:spPr>
          <a:xfrm>
            <a:off x="66109" y="5628776"/>
            <a:ext cx="228600" cy="101346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72" name="Oval 32">
            <a:extLst>
              <a:ext uri="{FF2B5EF4-FFF2-40B4-BE49-F238E27FC236}">
                <a16:creationId xmlns:a16="http://schemas.microsoft.com/office/drawing/2014/main" id="{291B2BB0-CFFB-46B6-A41E-90DF57063A98}"/>
              </a:ext>
            </a:extLst>
          </p:cNvPr>
          <p:cNvSpPr/>
          <p:nvPr/>
        </p:nvSpPr>
        <p:spPr>
          <a:xfrm>
            <a:off x="5777520" y="5628776"/>
            <a:ext cx="446936" cy="1229224"/>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73" name="TextBox 34">
            <a:extLst>
              <a:ext uri="{FF2B5EF4-FFF2-40B4-BE49-F238E27FC236}">
                <a16:creationId xmlns:a16="http://schemas.microsoft.com/office/drawing/2014/main" id="{590A30EA-2193-4F01-9FCF-96D87EE81C77}"/>
              </a:ext>
            </a:extLst>
          </p:cNvPr>
          <p:cNvSpPr txBox="1"/>
          <p:nvPr/>
        </p:nvSpPr>
        <p:spPr>
          <a:xfrm>
            <a:off x="170691" y="976640"/>
            <a:ext cx="4390397" cy="646331"/>
          </a:xfrm>
          <a:prstGeom prst="rect">
            <a:avLst/>
          </a:prstGeom>
          <a:noFill/>
        </p:spPr>
        <p:txBody>
          <a:bodyPr wrap="square">
            <a:spAutoFit/>
          </a:bodyPr>
          <a:lstStyle/>
          <a:p>
            <a:r>
              <a:rPr lang="en-US" dirty="0"/>
              <a:t>104825_XSCAN-9200_LOWER_YG_1_0_4275_H33_NG</a:t>
            </a:r>
          </a:p>
        </p:txBody>
      </p:sp>
      <p:graphicFrame>
        <p:nvGraphicFramePr>
          <p:cNvPr id="74" name="Chart 37">
            <a:extLst>
              <a:ext uri="{FF2B5EF4-FFF2-40B4-BE49-F238E27FC236}">
                <a16:creationId xmlns:a16="http://schemas.microsoft.com/office/drawing/2014/main" id="{94C5AD53-F16B-40A5-9EBF-2B8C5667772C}"/>
              </a:ext>
            </a:extLst>
          </p:cNvPr>
          <p:cNvGraphicFramePr>
            <a:graphicFrameLocks/>
          </p:cNvGraphicFramePr>
          <p:nvPr>
            <p:extLst>
              <p:ext uri="{D42A27DB-BD31-4B8C-83A1-F6EECF244321}">
                <p14:modId xmlns:p14="http://schemas.microsoft.com/office/powerpoint/2010/main" val="130428635"/>
              </p:ext>
            </p:extLst>
          </p:nvPr>
        </p:nvGraphicFramePr>
        <p:xfrm>
          <a:off x="8500782" y="816304"/>
          <a:ext cx="2974848" cy="1357860"/>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3481019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9115BB3-63F2-4381-98AA-878F1FE0CE41}"/>
              </a:ext>
            </a:extLst>
          </p:cNvPr>
          <p:cNvSpPr>
            <a:spLocks noGrp="1"/>
          </p:cNvSpPr>
          <p:nvPr>
            <p:ph type="title"/>
          </p:nvPr>
        </p:nvSpPr>
        <p:spPr>
          <a:xfrm>
            <a:off x="312420" y="101855"/>
            <a:ext cx="11567160" cy="519081"/>
          </a:xfrm>
        </p:spPr>
        <p:txBody>
          <a:bodyPr>
            <a:normAutofit/>
          </a:bodyPr>
          <a:lstStyle/>
          <a:p>
            <a:pPr algn="ctr"/>
            <a:r>
              <a:rPr lang="en-US" b="0" dirty="0" smtClean="0">
                <a:latin typeface="+mn-lt"/>
                <a:ea typeface="Malgun Gothic" panose="020B0503020000020004" pitchFamily="34" charset="-127"/>
              </a:rPr>
              <a:t>2. Result: Find </a:t>
            </a:r>
            <a:r>
              <a:rPr lang="en-US" b="0" dirty="0">
                <a:latin typeface="+mn-lt"/>
                <a:ea typeface="Malgun Gothic" panose="020B0503020000020004" pitchFamily="34" charset="-127"/>
              </a:rPr>
              <a:t>Cathode Line Position by using CDF(New version)</a:t>
            </a:r>
          </a:p>
        </p:txBody>
      </p:sp>
      <p:pic>
        <p:nvPicPr>
          <p:cNvPr id="23" name="Picture 4" descr="A picture containing text, wall, indoor, appliance&#10;&#10;Description automatically generated">
            <a:extLst>
              <a:ext uri="{FF2B5EF4-FFF2-40B4-BE49-F238E27FC236}">
                <a16:creationId xmlns:a16="http://schemas.microsoft.com/office/drawing/2014/main" id="{493C683B-92AD-42D7-A865-C7F42CDCA0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3200" y="888023"/>
            <a:ext cx="2057400" cy="2057400"/>
          </a:xfrm>
          <a:prstGeom prst="rect">
            <a:avLst/>
          </a:prstGeom>
        </p:spPr>
      </p:pic>
      <p:cxnSp>
        <p:nvCxnSpPr>
          <p:cNvPr id="24" name="Straight Arrow Connector 5">
            <a:extLst>
              <a:ext uri="{FF2B5EF4-FFF2-40B4-BE49-F238E27FC236}">
                <a16:creationId xmlns:a16="http://schemas.microsoft.com/office/drawing/2014/main" id="{CC15A8E7-0EFA-4347-B8B2-E380643D9835}"/>
              </a:ext>
            </a:extLst>
          </p:cNvPr>
          <p:cNvCxnSpPr>
            <a:cxnSpLocks/>
          </p:cNvCxnSpPr>
          <p:nvPr/>
        </p:nvCxnSpPr>
        <p:spPr>
          <a:xfrm flipH="1">
            <a:off x="3831336" y="2472982"/>
            <a:ext cx="1222030" cy="600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6">
            <a:extLst>
              <a:ext uri="{FF2B5EF4-FFF2-40B4-BE49-F238E27FC236}">
                <a16:creationId xmlns:a16="http://schemas.microsoft.com/office/drawing/2014/main" id="{A3C727B9-504B-4863-B05A-963A526E1EBB}"/>
              </a:ext>
            </a:extLst>
          </p:cNvPr>
          <p:cNvCxnSpPr>
            <a:cxnSpLocks/>
          </p:cNvCxnSpPr>
          <p:nvPr/>
        </p:nvCxnSpPr>
        <p:spPr>
          <a:xfrm>
            <a:off x="7529213" y="2396783"/>
            <a:ext cx="1194163" cy="676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7">
            <a:extLst>
              <a:ext uri="{FF2B5EF4-FFF2-40B4-BE49-F238E27FC236}">
                <a16:creationId xmlns:a16="http://schemas.microsoft.com/office/drawing/2014/main" id="{FBEB3D21-7A1A-405F-BB5E-84D683ACF912}"/>
              </a:ext>
            </a:extLst>
          </p:cNvPr>
          <p:cNvSpPr txBox="1"/>
          <p:nvPr/>
        </p:nvSpPr>
        <p:spPr>
          <a:xfrm>
            <a:off x="3954780" y="2396783"/>
            <a:ext cx="510540" cy="369332"/>
          </a:xfrm>
          <a:prstGeom prst="rect">
            <a:avLst/>
          </a:prstGeom>
          <a:noFill/>
        </p:spPr>
        <p:txBody>
          <a:bodyPr wrap="square" rtlCol="0">
            <a:spAutoFit/>
          </a:bodyPr>
          <a:lstStyle/>
          <a:p>
            <a:r>
              <a:rPr lang="en-US" dirty="0"/>
              <a:t>Old</a:t>
            </a:r>
          </a:p>
        </p:txBody>
      </p:sp>
      <p:sp>
        <p:nvSpPr>
          <p:cNvPr id="27" name="TextBox 8">
            <a:extLst>
              <a:ext uri="{FF2B5EF4-FFF2-40B4-BE49-F238E27FC236}">
                <a16:creationId xmlns:a16="http://schemas.microsoft.com/office/drawing/2014/main" id="{1BF4B87A-4409-4BE3-BCCA-7C91B7883DE6}"/>
              </a:ext>
            </a:extLst>
          </p:cNvPr>
          <p:cNvSpPr txBox="1"/>
          <p:nvPr/>
        </p:nvSpPr>
        <p:spPr>
          <a:xfrm>
            <a:off x="8238525" y="2340786"/>
            <a:ext cx="682341" cy="369332"/>
          </a:xfrm>
          <a:prstGeom prst="rect">
            <a:avLst/>
          </a:prstGeom>
          <a:noFill/>
        </p:spPr>
        <p:txBody>
          <a:bodyPr wrap="square" rtlCol="0">
            <a:spAutoFit/>
          </a:bodyPr>
          <a:lstStyle/>
          <a:p>
            <a:r>
              <a:rPr lang="en-US" dirty="0"/>
              <a:t>New</a:t>
            </a:r>
          </a:p>
        </p:txBody>
      </p:sp>
      <p:sp>
        <p:nvSpPr>
          <p:cNvPr id="28" name="TextBox 10">
            <a:extLst>
              <a:ext uri="{FF2B5EF4-FFF2-40B4-BE49-F238E27FC236}">
                <a16:creationId xmlns:a16="http://schemas.microsoft.com/office/drawing/2014/main" id="{9B9D18A7-5B99-4AFC-8689-2E3050B2493D}"/>
              </a:ext>
            </a:extLst>
          </p:cNvPr>
          <p:cNvSpPr txBox="1"/>
          <p:nvPr/>
        </p:nvSpPr>
        <p:spPr>
          <a:xfrm>
            <a:off x="419100" y="995457"/>
            <a:ext cx="3708400" cy="923330"/>
          </a:xfrm>
          <a:prstGeom prst="rect">
            <a:avLst/>
          </a:prstGeom>
          <a:noFill/>
        </p:spPr>
        <p:txBody>
          <a:bodyPr wrap="square">
            <a:spAutoFit/>
          </a:bodyPr>
          <a:lstStyle/>
          <a:p>
            <a:r>
              <a:rPr lang="en-US" dirty="0"/>
              <a:t>093144_XSCAN-9200_LOWER_YG_1_0_1413_H02_NG</a:t>
            </a:r>
          </a:p>
        </p:txBody>
      </p:sp>
      <p:pic>
        <p:nvPicPr>
          <p:cNvPr id="33" name="Picture 12" descr="A picture containing text&#10;&#10;Description automatically generated">
            <a:extLst>
              <a:ext uri="{FF2B5EF4-FFF2-40B4-BE49-F238E27FC236}">
                <a16:creationId xmlns:a16="http://schemas.microsoft.com/office/drawing/2014/main" id="{00AEF800-751B-4E49-8E2E-68625669AC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3509" y="3318629"/>
            <a:ext cx="4572000" cy="637361"/>
          </a:xfrm>
          <a:prstGeom prst="rect">
            <a:avLst/>
          </a:prstGeom>
        </p:spPr>
      </p:pic>
      <p:pic>
        <p:nvPicPr>
          <p:cNvPr id="34" name="Picture 14" descr="A picture containing text&#10;&#10;Description automatically generated">
            <a:extLst>
              <a:ext uri="{FF2B5EF4-FFF2-40B4-BE49-F238E27FC236}">
                <a16:creationId xmlns:a16="http://schemas.microsoft.com/office/drawing/2014/main" id="{C63F8808-F50E-444D-AEFB-614706CC56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716" y="3320310"/>
            <a:ext cx="4572000" cy="637361"/>
          </a:xfrm>
          <a:prstGeom prst="rect">
            <a:avLst/>
          </a:prstGeom>
        </p:spPr>
      </p:pic>
      <p:pic>
        <p:nvPicPr>
          <p:cNvPr id="35" name="Picture 16">
            <a:extLst>
              <a:ext uri="{FF2B5EF4-FFF2-40B4-BE49-F238E27FC236}">
                <a16:creationId xmlns:a16="http://schemas.microsoft.com/office/drawing/2014/main" id="{67777DE5-1CE7-47A3-8954-B5117A1A39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716" y="4152695"/>
            <a:ext cx="190500" cy="1419225"/>
          </a:xfrm>
          <a:prstGeom prst="rect">
            <a:avLst/>
          </a:prstGeom>
        </p:spPr>
      </p:pic>
      <p:pic>
        <p:nvPicPr>
          <p:cNvPr id="36" name="Picture 18" descr="A picture containing text&#10;&#10;Description automatically generated">
            <a:extLst>
              <a:ext uri="{FF2B5EF4-FFF2-40B4-BE49-F238E27FC236}">
                <a16:creationId xmlns:a16="http://schemas.microsoft.com/office/drawing/2014/main" id="{51F74A34-4889-4C5D-B82A-49C6601093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5716" y="5766944"/>
            <a:ext cx="4572004" cy="637361"/>
          </a:xfrm>
          <a:prstGeom prst="rect">
            <a:avLst/>
          </a:prstGeom>
        </p:spPr>
      </p:pic>
      <p:sp>
        <p:nvSpPr>
          <p:cNvPr id="37" name="Rectangle 19">
            <a:extLst>
              <a:ext uri="{FF2B5EF4-FFF2-40B4-BE49-F238E27FC236}">
                <a16:creationId xmlns:a16="http://schemas.microsoft.com/office/drawing/2014/main" id="{5C06D4E5-751F-4D6B-89EE-E13165A354A0}"/>
              </a:ext>
            </a:extLst>
          </p:cNvPr>
          <p:cNvSpPr/>
          <p:nvPr/>
        </p:nvSpPr>
        <p:spPr>
          <a:xfrm>
            <a:off x="1638300" y="3318629"/>
            <a:ext cx="104775" cy="63736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pic>
        <p:nvPicPr>
          <p:cNvPr id="38" name="Picture 21">
            <a:extLst>
              <a:ext uri="{FF2B5EF4-FFF2-40B4-BE49-F238E27FC236}">
                <a16:creationId xmlns:a16="http://schemas.microsoft.com/office/drawing/2014/main" id="{C61A2CD2-161B-4F1B-9697-904290DB0D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34718" y="4152694"/>
            <a:ext cx="190500" cy="1419225"/>
          </a:xfrm>
          <a:prstGeom prst="rect">
            <a:avLst/>
          </a:prstGeom>
        </p:spPr>
      </p:pic>
      <p:pic>
        <p:nvPicPr>
          <p:cNvPr id="39" name="Picture 23">
            <a:extLst>
              <a:ext uri="{FF2B5EF4-FFF2-40B4-BE49-F238E27FC236}">
                <a16:creationId xmlns:a16="http://schemas.microsoft.com/office/drawing/2014/main" id="{33165761-BDB1-4D9C-A7C9-8E219CE68A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83500" y="4152694"/>
            <a:ext cx="190500" cy="1419225"/>
          </a:xfrm>
          <a:prstGeom prst="rect">
            <a:avLst/>
          </a:prstGeom>
        </p:spPr>
      </p:pic>
      <p:sp>
        <p:nvSpPr>
          <p:cNvPr id="40" name="Rectangle 24">
            <a:extLst>
              <a:ext uri="{FF2B5EF4-FFF2-40B4-BE49-F238E27FC236}">
                <a16:creationId xmlns:a16="http://schemas.microsoft.com/office/drawing/2014/main" id="{9D01C047-C189-40F1-B0E6-CE63BD4F3042}"/>
              </a:ext>
            </a:extLst>
          </p:cNvPr>
          <p:cNvSpPr/>
          <p:nvPr/>
        </p:nvSpPr>
        <p:spPr>
          <a:xfrm>
            <a:off x="8133750" y="3323356"/>
            <a:ext cx="104775" cy="63736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pic>
        <p:nvPicPr>
          <p:cNvPr id="41" name="Picture 26" descr="A picture containing text&#10;&#10;Description automatically generated">
            <a:extLst>
              <a:ext uri="{FF2B5EF4-FFF2-40B4-BE49-F238E27FC236}">
                <a16:creationId xmlns:a16="http://schemas.microsoft.com/office/drawing/2014/main" id="{E09D84D0-A6EA-48C5-98B6-61EACD367E8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03503" y="5766944"/>
            <a:ext cx="4572005" cy="637361"/>
          </a:xfrm>
          <a:prstGeom prst="rect">
            <a:avLst/>
          </a:prstGeom>
        </p:spPr>
      </p:pic>
      <p:sp>
        <p:nvSpPr>
          <p:cNvPr id="42" name="TextBox 27">
            <a:extLst>
              <a:ext uri="{FF2B5EF4-FFF2-40B4-BE49-F238E27FC236}">
                <a16:creationId xmlns:a16="http://schemas.microsoft.com/office/drawing/2014/main" id="{1B5CCCEE-02E4-4D7B-BB2E-674035B8A069}"/>
              </a:ext>
            </a:extLst>
          </p:cNvPr>
          <p:cNvSpPr txBox="1"/>
          <p:nvPr/>
        </p:nvSpPr>
        <p:spPr>
          <a:xfrm>
            <a:off x="1402080" y="4088423"/>
            <a:ext cx="3185160" cy="923330"/>
          </a:xfrm>
          <a:prstGeom prst="rect">
            <a:avLst/>
          </a:prstGeom>
          <a:noFill/>
        </p:spPr>
        <p:txBody>
          <a:bodyPr wrap="square" rtlCol="0">
            <a:spAutoFit/>
          </a:bodyPr>
          <a:lstStyle/>
          <a:p>
            <a:r>
              <a:rPr lang="en-US" dirty="0"/>
              <a:t>In old version, when we apply fix threshold, in this case, we can not find correct peak</a:t>
            </a:r>
          </a:p>
        </p:txBody>
      </p:sp>
      <p:sp>
        <p:nvSpPr>
          <p:cNvPr id="43" name="TextBox 28">
            <a:extLst>
              <a:ext uri="{FF2B5EF4-FFF2-40B4-BE49-F238E27FC236}">
                <a16:creationId xmlns:a16="http://schemas.microsoft.com/office/drawing/2014/main" id="{5B709775-B3A9-4C8F-8DBD-FE580508B2A2}"/>
              </a:ext>
            </a:extLst>
          </p:cNvPr>
          <p:cNvSpPr txBox="1"/>
          <p:nvPr/>
        </p:nvSpPr>
        <p:spPr>
          <a:xfrm>
            <a:off x="8238525" y="4211665"/>
            <a:ext cx="3185160" cy="923330"/>
          </a:xfrm>
          <a:prstGeom prst="rect">
            <a:avLst/>
          </a:prstGeom>
          <a:noFill/>
        </p:spPr>
        <p:txBody>
          <a:bodyPr wrap="square" rtlCol="0">
            <a:spAutoFit/>
          </a:bodyPr>
          <a:lstStyle/>
          <a:p>
            <a:r>
              <a:rPr lang="en-US" dirty="0"/>
              <a:t>In current version, when apply enhance contrast and CDF, we can identify correctly peak</a:t>
            </a:r>
          </a:p>
        </p:txBody>
      </p:sp>
      <p:graphicFrame>
        <p:nvGraphicFramePr>
          <p:cNvPr id="44" name="Chart 30">
            <a:extLst>
              <a:ext uri="{FF2B5EF4-FFF2-40B4-BE49-F238E27FC236}">
                <a16:creationId xmlns:a16="http://schemas.microsoft.com/office/drawing/2014/main" id="{B9FD3AE1-272E-487A-A891-0ABD8981FC41}"/>
              </a:ext>
            </a:extLst>
          </p:cNvPr>
          <p:cNvGraphicFramePr>
            <a:graphicFrameLocks/>
          </p:cNvGraphicFramePr>
          <p:nvPr>
            <p:extLst>
              <p:ext uri="{D42A27DB-BD31-4B8C-83A1-F6EECF244321}">
                <p14:modId xmlns:p14="http://schemas.microsoft.com/office/powerpoint/2010/main" val="1874065610"/>
              </p:ext>
            </p:extLst>
          </p:nvPr>
        </p:nvGraphicFramePr>
        <p:xfrm>
          <a:off x="8817864" y="922933"/>
          <a:ext cx="2974848" cy="1357860"/>
        </p:xfrm>
        <a:graphic>
          <a:graphicData uri="http://schemas.openxmlformats.org/drawingml/2006/chart">
            <c:chart xmlns:c="http://schemas.openxmlformats.org/drawingml/2006/chart" xmlns:r="http://schemas.openxmlformats.org/officeDocument/2006/relationships" r:id="rId10"/>
          </a:graphicData>
        </a:graphic>
      </p:graphicFrame>
      <p:sp>
        <p:nvSpPr>
          <p:cNvPr id="45" name="Oval 31">
            <a:extLst>
              <a:ext uri="{FF2B5EF4-FFF2-40B4-BE49-F238E27FC236}">
                <a16:creationId xmlns:a16="http://schemas.microsoft.com/office/drawing/2014/main" id="{FD05C4B8-5E8F-42F6-B183-169C0A83A59C}"/>
              </a:ext>
            </a:extLst>
          </p:cNvPr>
          <p:cNvSpPr/>
          <p:nvPr/>
        </p:nvSpPr>
        <p:spPr>
          <a:xfrm>
            <a:off x="1530892" y="5626393"/>
            <a:ext cx="239016" cy="101346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65352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9115BB3-63F2-4381-98AA-878F1FE0CE41}"/>
              </a:ext>
            </a:extLst>
          </p:cNvPr>
          <p:cNvSpPr>
            <a:spLocks noGrp="1"/>
          </p:cNvSpPr>
          <p:nvPr>
            <p:ph type="title"/>
          </p:nvPr>
        </p:nvSpPr>
        <p:spPr>
          <a:xfrm>
            <a:off x="312420" y="101855"/>
            <a:ext cx="11567160" cy="519081"/>
          </a:xfrm>
        </p:spPr>
        <p:txBody>
          <a:bodyPr>
            <a:normAutofit/>
          </a:bodyPr>
          <a:lstStyle/>
          <a:p>
            <a:pPr algn="ctr"/>
            <a:r>
              <a:rPr lang="en-US" b="0" dirty="0" smtClean="0">
                <a:latin typeface="+mn-lt"/>
                <a:ea typeface="Malgun Gothic" panose="020B0503020000020004" pitchFamily="34" charset="-127"/>
              </a:rPr>
              <a:t>2. Result: Find </a:t>
            </a:r>
            <a:r>
              <a:rPr lang="en-US" b="0" dirty="0">
                <a:latin typeface="+mn-lt"/>
                <a:ea typeface="Malgun Gothic" panose="020B0503020000020004" pitchFamily="34" charset="-127"/>
              </a:rPr>
              <a:t>Cathode Line Position by using CDF(New version)</a:t>
            </a:r>
          </a:p>
        </p:txBody>
      </p:sp>
      <p:pic>
        <p:nvPicPr>
          <p:cNvPr id="22" name="Picture 4" descr="A picture containing indoor, kitchen appliance&#10;&#10;Description automatically generated">
            <a:extLst>
              <a:ext uri="{FF2B5EF4-FFF2-40B4-BE49-F238E27FC236}">
                <a16:creationId xmlns:a16="http://schemas.microsoft.com/office/drawing/2014/main" id="{66395F6A-0ACA-4C0F-A72D-763B1CEEC6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07355" y="842977"/>
            <a:ext cx="2066925" cy="2066925"/>
          </a:xfrm>
          <a:prstGeom prst="rect">
            <a:avLst/>
          </a:prstGeom>
        </p:spPr>
      </p:pic>
      <p:cxnSp>
        <p:nvCxnSpPr>
          <p:cNvPr id="29" name="Straight Arrow Connector 5">
            <a:extLst>
              <a:ext uri="{FF2B5EF4-FFF2-40B4-BE49-F238E27FC236}">
                <a16:creationId xmlns:a16="http://schemas.microsoft.com/office/drawing/2014/main" id="{7A6334A4-5E8F-452C-BCB8-6148EC56D492}"/>
              </a:ext>
            </a:extLst>
          </p:cNvPr>
          <p:cNvCxnSpPr/>
          <p:nvPr/>
        </p:nvCxnSpPr>
        <p:spPr>
          <a:xfrm flipH="1">
            <a:off x="3512167" y="2408886"/>
            <a:ext cx="1586266" cy="731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6">
            <a:extLst>
              <a:ext uri="{FF2B5EF4-FFF2-40B4-BE49-F238E27FC236}">
                <a16:creationId xmlns:a16="http://schemas.microsoft.com/office/drawing/2014/main" id="{CF541D8F-F4CD-4BEA-BA02-D30DB5B3F33B}"/>
              </a:ext>
            </a:extLst>
          </p:cNvPr>
          <p:cNvCxnSpPr>
            <a:cxnSpLocks/>
          </p:cNvCxnSpPr>
          <p:nvPr/>
        </p:nvCxnSpPr>
        <p:spPr>
          <a:xfrm>
            <a:off x="7574280" y="2332687"/>
            <a:ext cx="1760296" cy="865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7">
            <a:extLst>
              <a:ext uri="{FF2B5EF4-FFF2-40B4-BE49-F238E27FC236}">
                <a16:creationId xmlns:a16="http://schemas.microsoft.com/office/drawing/2014/main" id="{A7FD74EC-5D6D-4E12-A0AF-CCA4C38EBBEC}"/>
              </a:ext>
            </a:extLst>
          </p:cNvPr>
          <p:cNvSpPr txBox="1"/>
          <p:nvPr/>
        </p:nvSpPr>
        <p:spPr>
          <a:xfrm>
            <a:off x="3999847" y="2332687"/>
            <a:ext cx="510540" cy="369332"/>
          </a:xfrm>
          <a:prstGeom prst="rect">
            <a:avLst/>
          </a:prstGeom>
          <a:noFill/>
        </p:spPr>
        <p:txBody>
          <a:bodyPr wrap="square" rtlCol="0">
            <a:spAutoFit/>
          </a:bodyPr>
          <a:lstStyle/>
          <a:p>
            <a:r>
              <a:rPr lang="en-US" dirty="0"/>
              <a:t>Old</a:t>
            </a:r>
          </a:p>
        </p:txBody>
      </p:sp>
      <p:sp>
        <p:nvSpPr>
          <p:cNvPr id="32" name="TextBox 8">
            <a:extLst>
              <a:ext uri="{FF2B5EF4-FFF2-40B4-BE49-F238E27FC236}">
                <a16:creationId xmlns:a16="http://schemas.microsoft.com/office/drawing/2014/main" id="{122B2CAE-CE90-439B-9052-BBF01ADF66FE}"/>
              </a:ext>
            </a:extLst>
          </p:cNvPr>
          <p:cNvSpPr txBox="1"/>
          <p:nvPr/>
        </p:nvSpPr>
        <p:spPr>
          <a:xfrm>
            <a:off x="8283592" y="2276690"/>
            <a:ext cx="682341" cy="369332"/>
          </a:xfrm>
          <a:prstGeom prst="rect">
            <a:avLst/>
          </a:prstGeom>
          <a:noFill/>
        </p:spPr>
        <p:txBody>
          <a:bodyPr wrap="square" rtlCol="0">
            <a:spAutoFit/>
          </a:bodyPr>
          <a:lstStyle/>
          <a:p>
            <a:r>
              <a:rPr lang="en-US" dirty="0"/>
              <a:t>New</a:t>
            </a:r>
          </a:p>
        </p:txBody>
      </p:sp>
      <p:sp>
        <p:nvSpPr>
          <p:cNvPr id="46" name="TextBox 10">
            <a:extLst>
              <a:ext uri="{FF2B5EF4-FFF2-40B4-BE49-F238E27FC236}">
                <a16:creationId xmlns:a16="http://schemas.microsoft.com/office/drawing/2014/main" id="{C561A1E0-CCC0-4E66-96D6-33BB8BFCF0B0}"/>
              </a:ext>
            </a:extLst>
          </p:cNvPr>
          <p:cNvSpPr txBox="1"/>
          <p:nvPr/>
        </p:nvSpPr>
        <p:spPr>
          <a:xfrm>
            <a:off x="297180" y="878182"/>
            <a:ext cx="4105275" cy="646331"/>
          </a:xfrm>
          <a:prstGeom prst="rect">
            <a:avLst/>
          </a:prstGeom>
          <a:noFill/>
        </p:spPr>
        <p:txBody>
          <a:bodyPr wrap="square">
            <a:spAutoFit/>
          </a:bodyPr>
          <a:lstStyle/>
          <a:p>
            <a:r>
              <a:rPr lang="en-US" dirty="0"/>
              <a:t>093603_XSCAN-9200_LOWER_YG_1_0_1874_H20_NG</a:t>
            </a:r>
          </a:p>
        </p:txBody>
      </p:sp>
      <p:pic>
        <p:nvPicPr>
          <p:cNvPr id="47" name="Picture 12">
            <a:extLst>
              <a:ext uri="{FF2B5EF4-FFF2-40B4-BE49-F238E27FC236}">
                <a16:creationId xmlns:a16="http://schemas.microsoft.com/office/drawing/2014/main" id="{73AECC02-5679-40D0-976A-53879004B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 y="3254533"/>
            <a:ext cx="5486400" cy="767686"/>
          </a:xfrm>
          <a:prstGeom prst="rect">
            <a:avLst/>
          </a:prstGeom>
        </p:spPr>
      </p:pic>
      <p:pic>
        <p:nvPicPr>
          <p:cNvPr id="48" name="Picture 14">
            <a:extLst>
              <a:ext uri="{FF2B5EF4-FFF2-40B4-BE49-F238E27FC236}">
                <a16:creationId xmlns:a16="http://schemas.microsoft.com/office/drawing/2014/main" id="{9D07FF18-8DB3-4B2F-8F7F-518D36C9D0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3180" y="3254533"/>
            <a:ext cx="5486400" cy="767686"/>
          </a:xfrm>
          <a:prstGeom prst="rect">
            <a:avLst/>
          </a:prstGeom>
        </p:spPr>
      </p:pic>
      <p:pic>
        <p:nvPicPr>
          <p:cNvPr id="49" name="Picture 16">
            <a:extLst>
              <a:ext uri="{FF2B5EF4-FFF2-40B4-BE49-F238E27FC236}">
                <a16:creationId xmlns:a16="http://schemas.microsoft.com/office/drawing/2014/main" id="{A1961CD9-6F94-4441-AF40-A97AA160A1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80" y="4078215"/>
            <a:ext cx="190500" cy="1419225"/>
          </a:xfrm>
          <a:prstGeom prst="rect">
            <a:avLst/>
          </a:prstGeom>
        </p:spPr>
      </p:pic>
      <p:sp>
        <p:nvSpPr>
          <p:cNvPr id="50" name="Rectangle 17">
            <a:extLst>
              <a:ext uri="{FF2B5EF4-FFF2-40B4-BE49-F238E27FC236}">
                <a16:creationId xmlns:a16="http://schemas.microsoft.com/office/drawing/2014/main" id="{6FB94FAA-D2EC-4DBF-A885-BB34C9AAA3E5}"/>
              </a:ext>
            </a:extLst>
          </p:cNvPr>
          <p:cNvSpPr/>
          <p:nvPr/>
        </p:nvSpPr>
        <p:spPr>
          <a:xfrm>
            <a:off x="297180" y="3254533"/>
            <a:ext cx="95250" cy="76768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1" name="Rectangle 18">
            <a:extLst>
              <a:ext uri="{FF2B5EF4-FFF2-40B4-BE49-F238E27FC236}">
                <a16:creationId xmlns:a16="http://schemas.microsoft.com/office/drawing/2014/main" id="{C223B8DB-FE97-4622-BEC6-6A6DB22721CD}"/>
              </a:ext>
            </a:extLst>
          </p:cNvPr>
          <p:cNvSpPr/>
          <p:nvPr/>
        </p:nvSpPr>
        <p:spPr>
          <a:xfrm>
            <a:off x="6393180" y="3234354"/>
            <a:ext cx="95250" cy="76768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pic>
        <p:nvPicPr>
          <p:cNvPr id="52" name="Picture 20">
            <a:extLst>
              <a:ext uri="{FF2B5EF4-FFF2-40B4-BE49-F238E27FC236}">
                <a16:creationId xmlns:a16="http://schemas.microsoft.com/office/drawing/2014/main" id="{94DEA0E0-CDBC-4033-85DD-3A70358F76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69380" y="4078215"/>
            <a:ext cx="190500" cy="1419225"/>
          </a:xfrm>
          <a:prstGeom prst="rect">
            <a:avLst/>
          </a:prstGeom>
        </p:spPr>
      </p:pic>
      <p:pic>
        <p:nvPicPr>
          <p:cNvPr id="53" name="Picture 22">
            <a:extLst>
              <a:ext uri="{FF2B5EF4-FFF2-40B4-BE49-F238E27FC236}">
                <a16:creationId xmlns:a16="http://schemas.microsoft.com/office/drawing/2014/main" id="{EC999017-9F78-4C26-8B64-ED32B24718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02780" y="4078216"/>
            <a:ext cx="190500" cy="1419225"/>
          </a:xfrm>
          <a:prstGeom prst="rect">
            <a:avLst/>
          </a:prstGeom>
        </p:spPr>
      </p:pic>
      <p:pic>
        <p:nvPicPr>
          <p:cNvPr id="54" name="Picture 24" descr="A picture containing text&#10;&#10;Description automatically generated">
            <a:extLst>
              <a:ext uri="{FF2B5EF4-FFF2-40B4-BE49-F238E27FC236}">
                <a16:creationId xmlns:a16="http://schemas.microsoft.com/office/drawing/2014/main" id="{866AEF41-1FF0-44FB-8754-E9E511840FE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93182" y="5967427"/>
            <a:ext cx="5486398" cy="767686"/>
          </a:xfrm>
          <a:prstGeom prst="rect">
            <a:avLst/>
          </a:prstGeom>
        </p:spPr>
      </p:pic>
      <p:pic>
        <p:nvPicPr>
          <p:cNvPr id="55" name="Picture 26" descr="A picture containing text&#10;&#10;Description automatically generated">
            <a:extLst>
              <a:ext uri="{FF2B5EF4-FFF2-40B4-BE49-F238E27FC236}">
                <a16:creationId xmlns:a16="http://schemas.microsoft.com/office/drawing/2014/main" id="{C30ADA24-C0C7-42EA-8581-FA26E5374B3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7180" y="5967427"/>
            <a:ext cx="5486400" cy="767686"/>
          </a:xfrm>
          <a:prstGeom prst="rect">
            <a:avLst/>
          </a:prstGeom>
        </p:spPr>
      </p:pic>
      <p:sp>
        <p:nvSpPr>
          <p:cNvPr id="56" name="Oval 27">
            <a:extLst>
              <a:ext uri="{FF2B5EF4-FFF2-40B4-BE49-F238E27FC236}">
                <a16:creationId xmlns:a16="http://schemas.microsoft.com/office/drawing/2014/main" id="{092D89CD-46E4-48D8-8364-A7DC066C9420}"/>
              </a:ext>
            </a:extLst>
          </p:cNvPr>
          <p:cNvSpPr/>
          <p:nvPr/>
        </p:nvSpPr>
        <p:spPr>
          <a:xfrm>
            <a:off x="201930" y="5844540"/>
            <a:ext cx="457200" cy="101346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7" name="TextBox 28">
            <a:extLst>
              <a:ext uri="{FF2B5EF4-FFF2-40B4-BE49-F238E27FC236}">
                <a16:creationId xmlns:a16="http://schemas.microsoft.com/office/drawing/2014/main" id="{D9894817-0FF3-441A-B60C-FB1FB4EB42E3}"/>
              </a:ext>
            </a:extLst>
          </p:cNvPr>
          <p:cNvSpPr txBox="1"/>
          <p:nvPr/>
        </p:nvSpPr>
        <p:spPr>
          <a:xfrm>
            <a:off x="855981" y="4206422"/>
            <a:ext cx="3185160" cy="1477328"/>
          </a:xfrm>
          <a:prstGeom prst="rect">
            <a:avLst/>
          </a:prstGeom>
          <a:noFill/>
        </p:spPr>
        <p:txBody>
          <a:bodyPr wrap="square" rtlCol="0">
            <a:spAutoFit/>
          </a:bodyPr>
          <a:lstStyle/>
          <a:p>
            <a:r>
              <a:rPr lang="en-US" dirty="0"/>
              <a:t>In old version, when we apply fix threshold, in this case, we can not find any peak satisfy threshold =&gt; we can not find the peak</a:t>
            </a:r>
          </a:p>
        </p:txBody>
      </p:sp>
      <p:sp>
        <p:nvSpPr>
          <p:cNvPr id="58" name="TextBox 29">
            <a:extLst>
              <a:ext uri="{FF2B5EF4-FFF2-40B4-BE49-F238E27FC236}">
                <a16:creationId xmlns:a16="http://schemas.microsoft.com/office/drawing/2014/main" id="{D4B18F22-EA98-4B83-BEF0-C554BD3A681E}"/>
              </a:ext>
            </a:extLst>
          </p:cNvPr>
          <p:cNvSpPr txBox="1"/>
          <p:nvPr/>
        </p:nvSpPr>
        <p:spPr>
          <a:xfrm>
            <a:off x="7322820" y="4261462"/>
            <a:ext cx="3733800" cy="1200329"/>
          </a:xfrm>
          <a:prstGeom prst="rect">
            <a:avLst/>
          </a:prstGeom>
          <a:noFill/>
        </p:spPr>
        <p:txBody>
          <a:bodyPr wrap="square" rtlCol="0">
            <a:spAutoFit/>
          </a:bodyPr>
          <a:lstStyle/>
          <a:p>
            <a:r>
              <a:rPr lang="en-US" dirty="0"/>
              <a:t>In new version, we apply enhance contrast with function y=3x and apply CDF function, then we can find peak without using threshold.</a:t>
            </a:r>
          </a:p>
        </p:txBody>
      </p:sp>
      <p:graphicFrame>
        <p:nvGraphicFramePr>
          <p:cNvPr id="59" name="Chart 31">
            <a:extLst>
              <a:ext uri="{FF2B5EF4-FFF2-40B4-BE49-F238E27FC236}">
                <a16:creationId xmlns:a16="http://schemas.microsoft.com/office/drawing/2014/main" id="{0649D9C8-E1BD-4F7D-9E7D-40AFE89F07A7}"/>
              </a:ext>
            </a:extLst>
          </p:cNvPr>
          <p:cNvGraphicFramePr>
            <a:graphicFrameLocks/>
          </p:cNvGraphicFramePr>
          <p:nvPr>
            <p:extLst>
              <p:ext uri="{D42A27DB-BD31-4B8C-83A1-F6EECF244321}">
                <p14:modId xmlns:p14="http://schemas.microsoft.com/office/powerpoint/2010/main" val="3314688402"/>
              </p:ext>
            </p:extLst>
          </p:nvPr>
        </p:nvGraphicFramePr>
        <p:xfrm>
          <a:off x="8657844" y="877887"/>
          <a:ext cx="2974848" cy="1357860"/>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1309413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995D6-E2B9-463C-8FE0-DCDCC874871D}"/>
              </a:ext>
            </a:extLst>
          </p:cNvPr>
          <p:cNvSpPr>
            <a:spLocks noGrp="1"/>
          </p:cNvSpPr>
          <p:nvPr>
            <p:ph type="title"/>
          </p:nvPr>
        </p:nvSpPr>
        <p:spPr/>
        <p:txBody>
          <a:bodyPr/>
          <a:lstStyle/>
          <a:p>
            <a:r>
              <a:rPr lang="en-US" dirty="0"/>
              <a:t>History of changes</a:t>
            </a:r>
          </a:p>
        </p:txBody>
      </p:sp>
      <p:graphicFrame>
        <p:nvGraphicFramePr>
          <p:cNvPr id="4" name="Table 4">
            <a:extLst>
              <a:ext uri="{FF2B5EF4-FFF2-40B4-BE49-F238E27FC236}">
                <a16:creationId xmlns:a16="http://schemas.microsoft.com/office/drawing/2014/main" id="{D8DA88B2-0A11-4DC5-8690-5C4A35FCC680}"/>
              </a:ext>
            </a:extLst>
          </p:cNvPr>
          <p:cNvGraphicFramePr>
            <a:graphicFrameLocks noGrp="1"/>
          </p:cNvGraphicFramePr>
          <p:nvPr>
            <p:ph idx="1"/>
            <p:extLst>
              <p:ext uri="{D42A27DB-BD31-4B8C-83A1-F6EECF244321}">
                <p14:modId xmlns:p14="http://schemas.microsoft.com/office/powerpoint/2010/main" val="1187147767"/>
              </p:ext>
            </p:extLst>
          </p:nvPr>
        </p:nvGraphicFramePr>
        <p:xfrm>
          <a:off x="312738" y="1379538"/>
          <a:ext cx="10950208" cy="4079240"/>
        </p:xfrm>
        <a:graphic>
          <a:graphicData uri="http://schemas.openxmlformats.org/drawingml/2006/table">
            <a:tbl>
              <a:tblPr firstRow="1" bandRow="1">
                <a:tableStyleId>{5940675A-B579-460E-94D1-54222C63F5DA}</a:tableStyleId>
              </a:tblPr>
              <a:tblGrid>
                <a:gridCol w="950230">
                  <a:extLst>
                    <a:ext uri="{9D8B030D-6E8A-4147-A177-3AD203B41FA5}">
                      <a16:colId xmlns:a16="http://schemas.microsoft.com/office/drawing/2014/main" val="3151119897"/>
                    </a:ext>
                  </a:extLst>
                </a:gridCol>
                <a:gridCol w="5222917">
                  <a:extLst>
                    <a:ext uri="{9D8B030D-6E8A-4147-A177-3AD203B41FA5}">
                      <a16:colId xmlns:a16="http://schemas.microsoft.com/office/drawing/2014/main" val="1795453525"/>
                    </a:ext>
                  </a:extLst>
                </a:gridCol>
                <a:gridCol w="1665146">
                  <a:extLst>
                    <a:ext uri="{9D8B030D-6E8A-4147-A177-3AD203B41FA5}">
                      <a16:colId xmlns:a16="http://schemas.microsoft.com/office/drawing/2014/main" val="163655125"/>
                    </a:ext>
                  </a:extLst>
                </a:gridCol>
                <a:gridCol w="1592352">
                  <a:extLst>
                    <a:ext uri="{9D8B030D-6E8A-4147-A177-3AD203B41FA5}">
                      <a16:colId xmlns:a16="http://schemas.microsoft.com/office/drawing/2014/main" val="2157254168"/>
                    </a:ext>
                  </a:extLst>
                </a:gridCol>
                <a:gridCol w="1519563">
                  <a:extLst>
                    <a:ext uri="{9D8B030D-6E8A-4147-A177-3AD203B41FA5}">
                      <a16:colId xmlns:a16="http://schemas.microsoft.com/office/drawing/2014/main" val="4139819272"/>
                    </a:ext>
                  </a:extLst>
                </a:gridCol>
              </a:tblGrid>
              <a:tr h="370840">
                <a:tc gridSpan="5">
                  <a:txBody>
                    <a:bodyPr/>
                    <a:lstStyle/>
                    <a:p>
                      <a:pPr algn="ctr"/>
                      <a:r>
                        <a:rPr lang="en-US" dirty="0" smtClean="0"/>
                        <a:t>Algorithm Upgrade</a:t>
                      </a:r>
                      <a:r>
                        <a:rPr lang="en-US" baseline="0" dirty="0" smtClean="0"/>
                        <a:t> (v0.5.0)</a:t>
                      </a:r>
                      <a:endParaRPr lang="en-US" dirty="0"/>
                    </a:p>
                  </a:txBody>
                  <a:tcPr>
                    <a:solidFill>
                      <a:schemeClr val="accent2">
                        <a:lumMod val="60000"/>
                        <a:lumOff val="40000"/>
                      </a:schemeClr>
                    </a:solidFill>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4218513130"/>
                  </a:ext>
                </a:extLst>
              </a:tr>
              <a:tr h="370840">
                <a:tc>
                  <a:txBody>
                    <a:bodyPr/>
                    <a:lstStyle/>
                    <a:p>
                      <a:pPr algn="ctr"/>
                      <a:r>
                        <a:rPr lang="en-US" dirty="0" smtClean="0"/>
                        <a:t>No</a:t>
                      </a:r>
                      <a:endParaRPr lang="en-US" dirty="0"/>
                    </a:p>
                  </a:txBody>
                  <a:tcPr/>
                </a:tc>
                <a:tc>
                  <a:txBody>
                    <a:bodyPr/>
                    <a:lstStyle/>
                    <a:p>
                      <a:pPr algn="ctr"/>
                      <a:r>
                        <a:rPr lang="en-US" dirty="0"/>
                        <a:t>Details</a:t>
                      </a:r>
                    </a:p>
                  </a:txBody>
                  <a:tcPr/>
                </a:tc>
                <a:tc>
                  <a:txBody>
                    <a:bodyPr/>
                    <a:lstStyle/>
                    <a:p>
                      <a:pPr algn="ctr"/>
                      <a:r>
                        <a:rPr lang="en-US" dirty="0" smtClean="0"/>
                        <a:t>Date</a:t>
                      </a:r>
                      <a:endParaRPr lang="en-US" dirty="0"/>
                    </a:p>
                  </a:txBody>
                  <a:tcPr/>
                </a:tc>
                <a:tc>
                  <a:txBody>
                    <a:bodyPr/>
                    <a:lstStyle/>
                    <a:p>
                      <a:pPr algn="ctr"/>
                      <a:r>
                        <a:rPr lang="en-US" dirty="0" smtClean="0"/>
                        <a:t>Prepared</a:t>
                      </a:r>
                      <a:endParaRPr lang="en-US" dirty="0"/>
                    </a:p>
                  </a:txBody>
                  <a:tcPr/>
                </a:tc>
                <a:tc>
                  <a:txBody>
                    <a:bodyPr/>
                    <a:lstStyle/>
                    <a:p>
                      <a:pPr algn="ctr"/>
                      <a:r>
                        <a:rPr lang="en-US" dirty="0" smtClean="0"/>
                        <a:t>Status</a:t>
                      </a:r>
                      <a:endParaRPr lang="en-US" dirty="0"/>
                    </a:p>
                  </a:txBody>
                  <a:tcPr/>
                </a:tc>
                <a:extLst>
                  <a:ext uri="{0D108BD9-81ED-4DB2-BD59-A6C34878D82A}">
                    <a16:rowId xmlns:a16="http://schemas.microsoft.com/office/drawing/2014/main" val="1552012548"/>
                  </a:ext>
                </a:extLst>
              </a:tr>
              <a:tr h="370840">
                <a:tc>
                  <a:txBody>
                    <a:bodyPr/>
                    <a:lstStyle/>
                    <a:p>
                      <a:pPr algn="ctr"/>
                      <a:r>
                        <a:rPr lang="en-US" dirty="0" smtClean="0"/>
                        <a:t>1</a:t>
                      </a:r>
                      <a:endParaRPr lang="en-US" dirty="0"/>
                    </a:p>
                  </a:txBody>
                  <a:tcPr/>
                </a:tc>
                <a:tc>
                  <a:txBody>
                    <a:bodyPr/>
                    <a:lstStyle/>
                    <a:p>
                      <a:pPr algn="l"/>
                      <a:r>
                        <a:rPr lang="en-US" dirty="0" smtClean="0"/>
                        <a:t>Recheck Line Tracing Disconnection Pole</a:t>
                      </a:r>
                      <a:endParaRPr lang="en-US" dirty="0"/>
                    </a:p>
                  </a:txBody>
                  <a:tcPr/>
                </a:tc>
                <a:tc>
                  <a:txBody>
                    <a:bodyPr/>
                    <a:lstStyle/>
                    <a:p>
                      <a:pPr algn="ctr"/>
                      <a:r>
                        <a:rPr lang="en-US" dirty="0" smtClean="0"/>
                        <a:t>24/01/22</a:t>
                      </a:r>
                      <a:endParaRPr lang="en-US" dirty="0"/>
                    </a:p>
                  </a:txBody>
                  <a:tcPr/>
                </a:tc>
                <a:tc>
                  <a:txBody>
                    <a:bodyPr/>
                    <a:lstStyle/>
                    <a:p>
                      <a:pPr algn="ctr"/>
                      <a:r>
                        <a:rPr lang="en-US" dirty="0" smtClean="0"/>
                        <a:t>Tan</a:t>
                      </a:r>
                      <a:endParaRPr lang="en-US" dirty="0"/>
                    </a:p>
                  </a:txBody>
                  <a:tcPr/>
                </a:tc>
                <a:tc>
                  <a:txBody>
                    <a:bodyPr/>
                    <a:lstStyle/>
                    <a:p>
                      <a:pPr algn="ctr"/>
                      <a:r>
                        <a:rPr lang="en-US" dirty="0" smtClean="0"/>
                        <a:t>Implemented</a:t>
                      </a:r>
                      <a:endParaRPr lang="en-US" dirty="0"/>
                    </a:p>
                  </a:txBody>
                  <a:tcPr/>
                </a:tc>
                <a:extLst>
                  <a:ext uri="{0D108BD9-81ED-4DB2-BD59-A6C34878D82A}">
                    <a16:rowId xmlns:a16="http://schemas.microsoft.com/office/drawing/2014/main" val="281595596"/>
                  </a:ext>
                </a:extLst>
              </a:tr>
              <a:tr h="370840">
                <a:tc>
                  <a:txBody>
                    <a:bodyPr/>
                    <a:lstStyle/>
                    <a:p>
                      <a:pPr algn="ctr"/>
                      <a:endParaRPr lang="en-US" dirty="0"/>
                    </a:p>
                  </a:txBody>
                  <a:tcPr/>
                </a:tc>
                <a:tc>
                  <a:txBody>
                    <a:bodyPr/>
                    <a:lstStyle/>
                    <a:p>
                      <a:pPr algn="l"/>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2085884"/>
                  </a:ext>
                </a:extLst>
              </a:tr>
              <a:tr h="370840">
                <a:tc>
                  <a:txBody>
                    <a:bodyPr/>
                    <a:lstStyle/>
                    <a:p>
                      <a:pPr algn="ctr"/>
                      <a:endParaRPr lang="en-US" dirty="0"/>
                    </a:p>
                  </a:txBody>
                  <a:tcPr/>
                </a:tc>
                <a:tc>
                  <a:txBody>
                    <a:bodyPr/>
                    <a:lstStyle/>
                    <a:p>
                      <a:pPr algn="l"/>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294408932"/>
                  </a:ext>
                </a:extLst>
              </a:tr>
              <a:tr h="370840">
                <a:tc>
                  <a:txBody>
                    <a:bodyPr/>
                    <a:lstStyle/>
                    <a:p>
                      <a:pPr algn="ctr"/>
                      <a:endParaRPr lang="en-US" dirty="0"/>
                    </a:p>
                  </a:txBody>
                  <a:tcPr/>
                </a:tc>
                <a:tc>
                  <a:txBody>
                    <a:bodyPr/>
                    <a:lstStyle/>
                    <a:p>
                      <a:pPr algn="l"/>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881638355"/>
                  </a:ext>
                </a:extLst>
              </a:tr>
              <a:tr h="370840">
                <a:tc>
                  <a:txBody>
                    <a:bodyPr/>
                    <a:lstStyle/>
                    <a:p>
                      <a:pPr algn="ctr"/>
                      <a:endParaRPr lang="en-US" dirty="0"/>
                    </a:p>
                  </a:txBody>
                  <a:tcPr/>
                </a:tc>
                <a:tc>
                  <a:txBody>
                    <a:bodyPr/>
                    <a:lstStyle/>
                    <a:p>
                      <a:pPr algn="l"/>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474553988"/>
                  </a:ext>
                </a:extLst>
              </a:tr>
              <a:tr h="370840">
                <a:tc>
                  <a:txBody>
                    <a:bodyPr/>
                    <a:lstStyle/>
                    <a:p>
                      <a:pPr algn="ctr"/>
                      <a:endParaRPr lang="en-US" dirty="0"/>
                    </a:p>
                  </a:txBody>
                  <a:tcPr/>
                </a:tc>
                <a:tc>
                  <a:txBody>
                    <a:bodyPr/>
                    <a:lstStyle/>
                    <a:p>
                      <a:pPr algn="l"/>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021383191"/>
                  </a:ext>
                </a:extLst>
              </a:tr>
              <a:tr h="370840">
                <a:tc>
                  <a:txBody>
                    <a:bodyPr/>
                    <a:lstStyle/>
                    <a:p>
                      <a:pPr algn="ctr"/>
                      <a:endParaRPr lang="en-US" dirty="0"/>
                    </a:p>
                  </a:txBody>
                  <a:tcPr/>
                </a:tc>
                <a:tc>
                  <a:txBody>
                    <a:bodyPr/>
                    <a:lstStyle/>
                    <a:p>
                      <a:pPr algn="l"/>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951706582"/>
                  </a:ext>
                </a:extLst>
              </a:tr>
              <a:tr h="370840">
                <a:tc>
                  <a:txBody>
                    <a:bodyPr/>
                    <a:lstStyle/>
                    <a:p>
                      <a:pPr algn="ctr"/>
                      <a:endParaRPr lang="en-US" dirty="0"/>
                    </a:p>
                  </a:txBody>
                  <a:tcPr/>
                </a:tc>
                <a:tc>
                  <a:txBody>
                    <a:bodyPr/>
                    <a:lstStyle/>
                    <a:p>
                      <a:pPr algn="l"/>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166568565"/>
                  </a:ext>
                </a:extLst>
              </a:tr>
              <a:tr h="370840">
                <a:tc>
                  <a:txBody>
                    <a:bodyPr/>
                    <a:lstStyle/>
                    <a:p>
                      <a:pPr algn="ctr"/>
                      <a:endParaRPr lang="en-US" dirty="0"/>
                    </a:p>
                  </a:txBody>
                  <a:tcPr/>
                </a:tc>
                <a:tc>
                  <a:txBody>
                    <a:bodyPr/>
                    <a:lstStyle/>
                    <a:p>
                      <a:pPr algn="l"/>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54187042"/>
                  </a:ext>
                </a:extLst>
              </a:tr>
            </a:tbl>
          </a:graphicData>
        </a:graphic>
      </p:graphicFrame>
      <p:sp>
        <p:nvSpPr>
          <p:cNvPr id="5" name="Slide Number Placeholder 4">
            <a:extLst>
              <a:ext uri="{FF2B5EF4-FFF2-40B4-BE49-F238E27FC236}">
                <a16:creationId xmlns:a16="http://schemas.microsoft.com/office/drawing/2014/main" id="{1966CFF3-81B2-4193-8B3A-72CD9196C1E9}"/>
              </a:ext>
            </a:extLst>
          </p:cNvPr>
          <p:cNvSpPr>
            <a:spLocks noGrp="1"/>
          </p:cNvSpPr>
          <p:nvPr>
            <p:ph type="sldNum" sz="quarter" idx="12"/>
          </p:nvPr>
        </p:nvSpPr>
        <p:spPr/>
        <p:txBody>
          <a:bodyPr/>
          <a:lstStyle/>
          <a:p>
            <a:fld id="{612001EB-C607-4195-83CD-5AE5F3E4F111}" type="slidenum">
              <a:rPr lang="en-US" smtClean="0"/>
              <a:t>23</a:t>
            </a:fld>
            <a:endParaRPr lang="en-US" dirty="0"/>
          </a:p>
        </p:txBody>
      </p:sp>
    </p:spTree>
    <p:extLst>
      <p:ext uri="{BB962C8B-B14F-4D97-AF65-F5344CB8AC3E}">
        <p14:creationId xmlns:p14="http://schemas.microsoft.com/office/powerpoint/2010/main" val="6929954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pPr algn="ctr"/>
            <a:r>
              <a:rPr lang="en-US" b="0" dirty="0" smtClean="0">
                <a:latin typeface="+mn-lt"/>
                <a:ea typeface="Malgun Gothic" panose="020B0503020000020004" pitchFamily="34" charset="-127"/>
              </a:rPr>
              <a:t>1. Recheck </a:t>
            </a:r>
            <a:r>
              <a:rPr lang="en-US" b="0" dirty="0">
                <a:latin typeface="+mn-lt"/>
                <a:ea typeface="Malgun Gothic" panose="020B0503020000020004" pitchFamily="34" charset="-127"/>
              </a:rPr>
              <a:t>Line Tracing Disconnection Pole</a:t>
            </a:r>
          </a:p>
        </p:txBody>
      </p:sp>
      <p:sp>
        <p:nvSpPr>
          <p:cNvPr id="4" name="Chỗ dành sẵn cho Số hiệu Bản chiếu 3"/>
          <p:cNvSpPr>
            <a:spLocks noGrp="1"/>
          </p:cNvSpPr>
          <p:nvPr>
            <p:ph type="sldNum" sz="quarter" idx="12"/>
          </p:nvPr>
        </p:nvSpPr>
        <p:spPr/>
        <p:txBody>
          <a:bodyPr/>
          <a:lstStyle/>
          <a:p>
            <a:fld id="{612001EB-C607-4195-83CD-5AE5F3E4F111}" type="slidenum">
              <a:rPr lang="en-US" smtClean="0"/>
              <a:t>24</a:t>
            </a:fld>
            <a:endParaRPr lang="en-US"/>
          </a:p>
        </p:txBody>
      </p:sp>
      <p:pic>
        <p:nvPicPr>
          <p:cNvPr id="5" name="Picture 4" descr="A picture containing wall, indoor&#10;&#10;Description automatically generated">
            <a:extLst>
              <a:ext uri="{FF2B5EF4-FFF2-40B4-BE49-F238E27FC236}">
                <a16:creationId xmlns:a16="http://schemas.microsoft.com/office/drawing/2014/main" id="{47E6E531-20F3-4645-B9BB-2F42B5AE3EFD}"/>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rot="10800000">
            <a:off x="764680" y="769569"/>
            <a:ext cx="3642956" cy="3642956"/>
          </a:xfrm>
          <a:prstGeom prst="rect">
            <a:avLst/>
          </a:prstGeom>
        </p:spPr>
      </p:pic>
      <p:pic>
        <p:nvPicPr>
          <p:cNvPr id="6" name="Picture 6" descr="A picture containing text, white, fabric&#10;&#10;Description automatically generated">
            <a:extLst>
              <a:ext uri="{FF2B5EF4-FFF2-40B4-BE49-F238E27FC236}">
                <a16:creationId xmlns:a16="http://schemas.microsoft.com/office/drawing/2014/main" id="{60CB2C6E-D0E1-43FF-9492-A121B3E1E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84" y="3084196"/>
            <a:ext cx="6955325" cy="1635777"/>
          </a:xfrm>
          <a:prstGeom prst="rect">
            <a:avLst/>
          </a:prstGeom>
        </p:spPr>
      </p:pic>
      <p:pic>
        <p:nvPicPr>
          <p:cNvPr id="7" name="Picture 8" descr="A picture containing text, fabric&#10;&#10;Description automatically generated">
            <a:extLst>
              <a:ext uri="{FF2B5EF4-FFF2-40B4-BE49-F238E27FC236}">
                <a16:creationId xmlns:a16="http://schemas.microsoft.com/office/drawing/2014/main" id="{6F4CF4FF-3410-4FC6-93F6-026C176B23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385" y="4910802"/>
            <a:ext cx="6955324" cy="1635777"/>
          </a:xfrm>
          <a:prstGeom prst="rect">
            <a:avLst/>
          </a:prstGeom>
        </p:spPr>
      </p:pic>
      <p:sp>
        <p:nvSpPr>
          <p:cNvPr id="8" name="Oval 9">
            <a:extLst>
              <a:ext uri="{FF2B5EF4-FFF2-40B4-BE49-F238E27FC236}">
                <a16:creationId xmlns:a16="http://schemas.microsoft.com/office/drawing/2014/main" id="{FB0F974D-D2E9-4D7C-9F41-7B11DD15A241}"/>
              </a:ext>
            </a:extLst>
          </p:cNvPr>
          <p:cNvSpPr/>
          <p:nvPr/>
        </p:nvSpPr>
        <p:spPr>
          <a:xfrm>
            <a:off x="764680" y="5230962"/>
            <a:ext cx="517202" cy="690465"/>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9" name="Picture 11">
            <a:extLst>
              <a:ext uri="{FF2B5EF4-FFF2-40B4-BE49-F238E27FC236}">
                <a16:creationId xmlns:a16="http://schemas.microsoft.com/office/drawing/2014/main" id="{E1FBEDD6-14CD-4F7D-AAA9-765AB5C6CCEA}"/>
              </a:ext>
            </a:extLst>
          </p:cNvPr>
          <p:cNvPicPr>
            <a:picLocks noChangeAspect="1"/>
          </p:cNvPicPr>
          <p:nvPr/>
        </p:nvPicPr>
        <p:blipFill>
          <a:blip r:embed="rId5"/>
          <a:stretch>
            <a:fillRect/>
          </a:stretch>
        </p:blipFill>
        <p:spPr>
          <a:xfrm>
            <a:off x="8143364" y="3738257"/>
            <a:ext cx="2281762" cy="2808322"/>
          </a:xfrm>
          <a:prstGeom prst="rect">
            <a:avLst/>
          </a:prstGeom>
        </p:spPr>
      </p:pic>
      <p:cxnSp>
        <p:nvCxnSpPr>
          <p:cNvPr id="10" name="Straight Arrow Connector 13">
            <a:extLst>
              <a:ext uri="{FF2B5EF4-FFF2-40B4-BE49-F238E27FC236}">
                <a16:creationId xmlns:a16="http://schemas.microsoft.com/office/drawing/2014/main" id="{ABB66D41-CB7F-4D03-A8DA-1ACC6E64BE01}"/>
              </a:ext>
            </a:extLst>
          </p:cNvPr>
          <p:cNvCxnSpPr>
            <a:stCxn id="7" idx="3"/>
          </p:cNvCxnSpPr>
          <p:nvPr/>
        </p:nvCxnSpPr>
        <p:spPr>
          <a:xfrm flipV="1">
            <a:off x="7658709" y="5728690"/>
            <a:ext cx="48465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4">
            <a:extLst>
              <a:ext uri="{FF2B5EF4-FFF2-40B4-BE49-F238E27FC236}">
                <a16:creationId xmlns:a16="http://schemas.microsoft.com/office/drawing/2014/main" id="{A882A077-964F-4A59-BB6B-988A61BBD942}"/>
              </a:ext>
            </a:extLst>
          </p:cNvPr>
          <p:cNvSpPr txBox="1"/>
          <p:nvPr/>
        </p:nvSpPr>
        <p:spPr>
          <a:xfrm>
            <a:off x="8143364" y="848935"/>
            <a:ext cx="330526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When applying Line Tracing, our algorithm will detect the ending point when </a:t>
            </a:r>
            <a:r>
              <a:rPr lang="en-US" sz="1800" dirty="0"/>
              <a:t>If condition(</a:t>
            </a:r>
            <a:r>
              <a:rPr lang="en-US" sz="1800" dirty="0">
                <a:solidFill>
                  <a:srgbClr val="FF0000"/>
                </a:solidFill>
              </a:rPr>
              <a:t>lowest intensity &gt; </a:t>
            </a:r>
            <a:r>
              <a:rPr lang="en-US" sz="1800" dirty="0" err="1">
                <a:solidFill>
                  <a:srgbClr val="FF0000"/>
                </a:solidFill>
              </a:rPr>
              <a:t>anodeThreshold</a:t>
            </a:r>
            <a:r>
              <a:rPr lang="en-US" sz="1800" dirty="0">
                <a:solidFill>
                  <a:srgbClr val="FF0000"/>
                </a:solidFill>
              </a:rPr>
              <a:t>(*)) </a:t>
            </a:r>
            <a:r>
              <a:rPr lang="en-US" sz="1800" dirty="0"/>
              <a:t>is met 5 consecutive times, then break</a:t>
            </a:r>
          </a:p>
          <a:p>
            <a:pPr marL="285750" indent="-285750">
              <a:buFont typeface="Arial" panose="020B0604020202020204" pitchFamily="34" charset="0"/>
              <a:buChar char="•"/>
            </a:pPr>
            <a:r>
              <a:rPr lang="en-US" dirty="0"/>
              <a:t>In picture below, when pole is disconnected, line tracing algorithm can not identify correctly the ending point</a:t>
            </a:r>
          </a:p>
        </p:txBody>
      </p:sp>
      <p:sp>
        <p:nvSpPr>
          <p:cNvPr id="12" name="TextBox 16">
            <a:extLst>
              <a:ext uri="{FF2B5EF4-FFF2-40B4-BE49-F238E27FC236}">
                <a16:creationId xmlns:a16="http://schemas.microsoft.com/office/drawing/2014/main" id="{35704DD8-ABBB-46D5-B11B-896B25C2B26C}"/>
              </a:ext>
            </a:extLst>
          </p:cNvPr>
          <p:cNvSpPr txBox="1"/>
          <p:nvPr/>
        </p:nvSpPr>
        <p:spPr>
          <a:xfrm>
            <a:off x="5603511" y="898772"/>
            <a:ext cx="1343979" cy="369332"/>
          </a:xfrm>
          <a:prstGeom prst="rect">
            <a:avLst/>
          </a:prstGeom>
          <a:noFill/>
        </p:spPr>
        <p:txBody>
          <a:bodyPr wrap="square">
            <a:spAutoFit/>
          </a:bodyPr>
          <a:lstStyle/>
          <a:p>
            <a:r>
              <a:rPr lang="en-US" dirty="0">
                <a:solidFill>
                  <a:srgbClr val="FF0000"/>
                </a:solidFill>
                <a:highlight>
                  <a:srgbClr val="FFFF00"/>
                </a:highlight>
              </a:rPr>
              <a:t>2022. 01. 24</a:t>
            </a:r>
          </a:p>
        </p:txBody>
      </p:sp>
    </p:spTree>
    <p:extLst>
      <p:ext uri="{BB962C8B-B14F-4D97-AF65-F5344CB8AC3E}">
        <p14:creationId xmlns:p14="http://schemas.microsoft.com/office/powerpoint/2010/main" val="27113591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pPr algn="ctr"/>
            <a:r>
              <a:rPr lang="en-US" b="0" dirty="0" smtClean="0">
                <a:latin typeface="+mn-lt"/>
              </a:rPr>
              <a:t>1. Recheck Line </a:t>
            </a:r>
            <a:r>
              <a:rPr lang="en-US" b="0" dirty="0">
                <a:latin typeface="+mn-lt"/>
              </a:rPr>
              <a:t>Tracing </a:t>
            </a:r>
            <a:r>
              <a:rPr lang="en-US" b="0" dirty="0" smtClean="0">
                <a:latin typeface="+mn-lt"/>
              </a:rPr>
              <a:t>Disconnection Pole</a:t>
            </a:r>
            <a:endParaRPr lang="en-US" b="0" dirty="0">
              <a:latin typeface="+mn-lt"/>
            </a:endParaRPr>
          </a:p>
        </p:txBody>
      </p:sp>
      <p:pic>
        <p:nvPicPr>
          <p:cNvPr id="13" name="Picture 9" descr="A picture containing text, fabric&#10;&#10;Description automatically generated">
            <a:extLst>
              <a:ext uri="{FF2B5EF4-FFF2-40B4-BE49-F238E27FC236}">
                <a16:creationId xmlns:a16="http://schemas.microsoft.com/office/drawing/2014/main" id="{8672E94A-47E1-4420-84A5-614A5AB05B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178" y="2778714"/>
            <a:ext cx="6888238" cy="1620000"/>
          </a:xfrm>
          <a:prstGeom prst="rect">
            <a:avLst/>
          </a:prstGeom>
        </p:spPr>
      </p:pic>
      <p:pic>
        <p:nvPicPr>
          <p:cNvPr id="14" name="Picture 15" descr="A picture containing text, white, fabric&#10;&#10;Description automatically generated">
            <a:extLst>
              <a:ext uri="{FF2B5EF4-FFF2-40B4-BE49-F238E27FC236}">
                <a16:creationId xmlns:a16="http://schemas.microsoft.com/office/drawing/2014/main" id="{60065265-FBF2-483F-BE45-1006D902BF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178" y="1026126"/>
            <a:ext cx="6888242" cy="1620000"/>
          </a:xfrm>
          <a:prstGeom prst="rect">
            <a:avLst/>
          </a:prstGeom>
        </p:spPr>
      </p:pic>
      <p:sp>
        <p:nvSpPr>
          <p:cNvPr id="15" name="TextBox 16">
            <a:extLst>
              <a:ext uri="{FF2B5EF4-FFF2-40B4-BE49-F238E27FC236}">
                <a16:creationId xmlns:a16="http://schemas.microsoft.com/office/drawing/2014/main" id="{DDD284D1-D442-497A-96FD-5D5D7644F442}"/>
              </a:ext>
            </a:extLst>
          </p:cNvPr>
          <p:cNvSpPr txBox="1"/>
          <p:nvPr/>
        </p:nvSpPr>
        <p:spPr>
          <a:xfrm>
            <a:off x="8576114" y="1333857"/>
            <a:ext cx="263525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Step 1: Find the average of normal height</a:t>
            </a:r>
          </a:p>
          <a:p>
            <a:pPr marL="285750" indent="-285750">
              <a:buFont typeface="Arial" panose="020B0604020202020204" pitchFamily="34" charset="0"/>
              <a:buChar char="•"/>
            </a:pPr>
            <a:r>
              <a:rPr lang="en-US" dirty="0"/>
              <a:t>Step 2: Take all the candidate poles which have height lower than normal height /1.5</a:t>
            </a:r>
          </a:p>
          <a:p>
            <a:pPr marL="285750" indent="-285750">
              <a:buFont typeface="Arial" panose="020B0604020202020204" pitchFamily="34" charset="0"/>
              <a:buChar char="•"/>
            </a:pPr>
            <a:r>
              <a:rPr lang="en-US" dirty="0"/>
              <a:t>Step 3: In each  disconnected pole, applying re-check (line tracing) the anode position from disconnected point</a:t>
            </a:r>
          </a:p>
          <a:p>
            <a:pPr marL="285750" indent="-285750">
              <a:buFont typeface="Arial" panose="020B0604020202020204" pitchFamily="34" charset="0"/>
              <a:buChar char="•"/>
            </a:pPr>
            <a:r>
              <a:rPr lang="en-US" dirty="0"/>
              <a:t>Step 4: Update the anode position for disconnected pole</a:t>
            </a:r>
          </a:p>
        </p:txBody>
      </p:sp>
      <p:pic>
        <p:nvPicPr>
          <p:cNvPr id="16" name="Picture 18" descr="A picture containing text, fabric&#10;&#10;Description automatically generated">
            <a:extLst>
              <a:ext uri="{FF2B5EF4-FFF2-40B4-BE49-F238E27FC236}">
                <a16:creationId xmlns:a16="http://schemas.microsoft.com/office/drawing/2014/main" id="{43601F38-5FC8-4CF2-A50A-F1E6D8F2EB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176" y="4531302"/>
            <a:ext cx="6888240" cy="1620000"/>
          </a:xfrm>
          <a:prstGeom prst="rect">
            <a:avLst/>
          </a:prstGeom>
        </p:spPr>
      </p:pic>
    </p:spTree>
    <p:extLst>
      <p:ext uri="{BB962C8B-B14F-4D97-AF65-F5344CB8AC3E}">
        <p14:creationId xmlns:p14="http://schemas.microsoft.com/office/powerpoint/2010/main" val="534015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a:extLst>
              <a:ext uri="{FF2B5EF4-FFF2-40B4-BE49-F238E27FC236}">
                <a16:creationId xmlns:a16="http://schemas.microsoft.com/office/drawing/2014/main" id="{4B83D5C8-5006-4841-A306-62CECC7877C6}"/>
              </a:ext>
            </a:extLst>
          </p:cNvPr>
          <p:cNvPicPr>
            <a:picLocks noChangeAspect="1"/>
          </p:cNvPicPr>
          <p:nvPr/>
        </p:nvPicPr>
        <p:blipFill>
          <a:blip r:embed="rId2"/>
          <a:stretch>
            <a:fillRect/>
          </a:stretch>
        </p:blipFill>
        <p:spPr>
          <a:xfrm>
            <a:off x="1621459" y="3545610"/>
            <a:ext cx="352424" cy="1609725"/>
          </a:xfrm>
          <a:prstGeom prst="rect">
            <a:avLst/>
          </a:prstGeom>
        </p:spPr>
      </p:pic>
      <p:pic>
        <p:nvPicPr>
          <p:cNvPr id="8" name="Picture 8" descr="A picture containing text, fabric&#10;&#10;Description automatically generated">
            <a:extLst>
              <a:ext uri="{FF2B5EF4-FFF2-40B4-BE49-F238E27FC236}">
                <a16:creationId xmlns:a16="http://schemas.microsoft.com/office/drawing/2014/main" id="{01F72290-4804-481B-BBA8-B55AB68FB8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54" y="1358100"/>
            <a:ext cx="7360189" cy="1730995"/>
          </a:xfrm>
          <a:prstGeom prst="rect">
            <a:avLst/>
          </a:prstGeom>
        </p:spPr>
      </p:pic>
      <p:sp>
        <p:nvSpPr>
          <p:cNvPr id="9" name="Rectangle 9">
            <a:extLst>
              <a:ext uri="{FF2B5EF4-FFF2-40B4-BE49-F238E27FC236}">
                <a16:creationId xmlns:a16="http://schemas.microsoft.com/office/drawing/2014/main" id="{82DFC17F-8E6C-49C0-971D-60C8C6DDA73D}"/>
              </a:ext>
            </a:extLst>
          </p:cNvPr>
          <p:cNvSpPr/>
          <p:nvPr/>
        </p:nvSpPr>
        <p:spPr>
          <a:xfrm>
            <a:off x="509954" y="1847118"/>
            <a:ext cx="142875" cy="42862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0" name="Picture 14">
            <a:extLst>
              <a:ext uri="{FF2B5EF4-FFF2-40B4-BE49-F238E27FC236}">
                <a16:creationId xmlns:a16="http://schemas.microsoft.com/office/drawing/2014/main" id="{FFDE7456-191D-4CCE-8507-B2E6564D57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454" y="3548367"/>
            <a:ext cx="352425" cy="1618984"/>
          </a:xfrm>
          <a:prstGeom prst="rect">
            <a:avLst/>
          </a:prstGeom>
        </p:spPr>
      </p:pic>
      <p:cxnSp>
        <p:nvCxnSpPr>
          <p:cNvPr id="11" name="Straight Arrow Connector 16">
            <a:extLst>
              <a:ext uri="{FF2B5EF4-FFF2-40B4-BE49-F238E27FC236}">
                <a16:creationId xmlns:a16="http://schemas.microsoft.com/office/drawing/2014/main" id="{12A8A59F-EC21-431D-9BFA-100318A891F7}"/>
              </a:ext>
            </a:extLst>
          </p:cNvPr>
          <p:cNvCxnSpPr>
            <a:stCxn id="9" idx="2"/>
            <a:endCxn id="10" idx="0"/>
          </p:cNvCxnSpPr>
          <p:nvPr/>
        </p:nvCxnSpPr>
        <p:spPr>
          <a:xfrm>
            <a:off x="581392" y="2275743"/>
            <a:ext cx="14275" cy="1272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Oval 17">
            <a:extLst>
              <a:ext uri="{FF2B5EF4-FFF2-40B4-BE49-F238E27FC236}">
                <a16:creationId xmlns:a16="http://schemas.microsoft.com/office/drawing/2014/main" id="{C2D6B05D-A7BE-4B0F-9EFA-D5C39F597CC4}"/>
              </a:ext>
            </a:extLst>
          </p:cNvPr>
          <p:cNvSpPr/>
          <p:nvPr/>
        </p:nvSpPr>
        <p:spPr>
          <a:xfrm>
            <a:off x="535672" y="4967699"/>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9">
            <a:extLst>
              <a:ext uri="{FF2B5EF4-FFF2-40B4-BE49-F238E27FC236}">
                <a16:creationId xmlns:a16="http://schemas.microsoft.com/office/drawing/2014/main" id="{348FED19-6990-474E-A550-8247F6733335}"/>
              </a:ext>
            </a:extLst>
          </p:cNvPr>
          <p:cNvCxnSpPr>
            <a:stCxn id="12" idx="6"/>
          </p:cNvCxnSpPr>
          <p:nvPr/>
        </p:nvCxnSpPr>
        <p:spPr>
          <a:xfrm flipV="1">
            <a:off x="581391" y="4990558"/>
            <a:ext cx="34766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20">
            <a:extLst>
              <a:ext uri="{FF2B5EF4-FFF2-40B4-BE49-F238E27FC236}">
                <a16:creationId xmlns:a16="http://schemas.microsoft.com/office/drawing/2014/main" id="{249D48B4-CC60-454E-B864-E5F79285252C}"/>
              </a:ext>
            </a:extLst>
          </p:cNvPr>
          <p:cNvCxnSpPr/>
          <p:nvPr/>
        </p:nvCxnSpPr>
        <p:spPr>
          <a:xfrm flipV="1">
            <a:off x="581390" y="5131424"/>
            <a:ext cx="34766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21">
            <a:extLst>
              <a:ext uri="{FF2B5EF4-FFF2-40B4-BE49-F238E27FC236}">
                <a16:creationId xmlns:a16="http://schemas.microsoft.com/office/drawing/2014/main" id="{D3C9592E-84E9-4383-B020-3DA224EB27B5}"/>
              </a:ext>
            </a:extLst>
          </p:cNvPr>
          <p:cNvSpPr txBox="1"/>
          <p:nvPr/>
        </p:nvSpPr>
        <p:spPr>
          <a:xfrm>
            <a:off x="929053" y="4809393"/>
            <a:ext cx="300039" cy="246221"/>
          </a:xfrm>
          <a:prstGeom prst="rect">
            <a:avLst/>
          </a:prstGeom>
          <a:noFill/>
        </p:spPr>
        <p:txBody>
          <a:bodyPr wrap="square" rtlCol="0">
            <a:spAutoFit/>
          </a:bodyPr>
          <a:lstStyle/>
          <a:p>
            <a:r>
              <a:rPr lang="en-US" sz="1000" dirty="0"/>
              <a:t>A</a:t>
            </a:r>
          </a:p>
        </p:txBody>
      </p:sp>
      <p:sp>
        <p:nvSpPr>
          <p:cNvPr id="20" name="TextBox 22">
            <a:extLst>
              <a:ext uri="{FF2B5EF4-FFF2-40B4-BE49-F238E27FC236}">
                <a16:creationId xmlns:a16="http://schemas.microsoft.com/office/drawing/2014/main" id="{22530B0D-7886-461B-A315-8E95A487784E}"/>
              </a:ext>
            </a:extLst>
          </p:cNvPr>
          <p:cNvSpPr txBox="1"/>
          <p:nvPr/>
        </p:nvSpPr>
        <p:spPr>
          <a:xfrm>
            <a:off x="929053" y="5032225"/>
            <a:ext cx="300039" cy="246221"/>
          </a:xfrm>
          <a:prstGeom prst="rect">
            <a:avLst/>
          </a:prstGeom>
          <a:noFill/>
        </p:spPr>
        <p:txBody>
          <a:bodyPr wrap="square" rtlCol="0">
            <a:spAutoFit/>
          </a:bodyPr>
          <a:lstStyle/>
          <a:p>
            <a:r>
              <a:rPr lang="en-US" sz="1000" dirty="0"/>
              <a:t>B</a:t>
            </a:r>
          </a:p>
        </p:txBody>
      </p:sp>
      <p:cxnSp>
        <p:nvCxnSpPr>
          <p:cNvPr id="21" name="Straight Arrow Connector 24">
            <a:extLst>
              <a:ext uri="{FF2B5EF4-FFF2-40B4-BE49-F238E27FC236}">
                <a16:creationId xmlns:a16="http://schemas.microsoft.com/office/drawing/2014/main" id="{1A970822-E678-480C-B6A7-2B9BE2609E3B}"/>
              </a:ext>
            </a:extLst>
          </p:cNvPr>
          <p:cNvCxnSpPr>
            <a:stCxn id="10" idx="3"/>
            <a:endCxn id="7" idx="1"/>
          </p:cNvCxnSpPr>
          <p:nvPr/>
        </p:nvCxnSpPr>
        <p:spPr>
          <a:xfrm flipV="1">
            <a:off x="771879" y="4350473"/>
            <a:ext cx="849580" cy="73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26">
            <a:extLst>
              <a:ext uri="{FF2B5EF4-FFF2-40B4-BE49-F238E27FC236}">
                <a16:creationId xmlns:a16="http://schemas.microsoft.com/office/drawing/2014/main" id="{BE9CFC52-C54A-452E-B887-D5BDDACFFE67}"/>
              </a:ext>
            </a:extLst>
          </p:cNvPr>
          <p:cNvPicPr>
            <a:picLocks noChangeAspect="1"/>
          </p:cNvPicPr>
          <p:nvPr/>
        </p:nvPicPr>
        <p:blipFill>
          <a:blip r:embed="rId5"/>
          <a:stretch>
            <a:fillRect/>
          </a:stretch>
        </p:blipFill>
        <p:spPr>
          <a:xfrm>
            <a:off x="2889488" y="3521700"/>
            <a:ext cx="367437" cy="1609724"/>
          </a:xfrm>
          <a:prstGeom prst="rect">
            <a:avLst/>
          </a:prstGeom>
        </p:spPr>
      </p:pic>
      <p:cxnSp>
        <p:nvCxnSpPr>
          <p:cNvPr id="23" name="Straight Arrow Connector 27">
            <a:extLst>
              <a:ext uri="{FF2B5EF4-FFF2-40B4-BE49-F238E27FC236}">
                <a16:creationId xmlns:a16="http://schemas.microsoft.com/office/drawing/2014/main" id="{95671694-F007-43FC-A5D4-4CB8C97B2E43}"/>
              </a:ext>
            </a:extLst>
          </p:cNvPr>
          <p:cNvCxnSpPr/>
          <p:nvPr/>
        </p:nvCxnSpPr>
        <p:spPr>
          <a:xfrm flipV="1">
            <a:off x="2006895" y="4341063"/>
            <a:ext cx="849580" cy="73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8">
            <a:extLst>
              <a:ext uri="{FF2B5EF4-FFF2-40B4-BE49-F238E27FC236}">
                <a16:creationId xmlns:a16="http://schemas.microsoft.com/office/drawing/2014/main" id="{169AA7E5-5EF5-4CF0-810D-E9ACC6B79BF1}"/>
              </a:ext>
            </a:extLst>
          </p:cNvPr>
          <p:cNvSpPr txBox="1"/>
          <p:nvPr/>
        </p:nvSpPr>
        <p:spPr>
          <a:xfrm>
            <a:off x="8425229" y="1218468"/>
            <a:ext cx="3362350" cy="5078313"/>
          </a:xfrm>
          <a:prstGeom prst="rect">
            <a:avLst/>
          </a:prstGeom>
          <a:noFill/>
        </p:spPr>
        <p:txBody>
          <a:bodyPr wrap="square" rtlCol="0">
            <a:spAutoFit/>
          </a:bodyPr>
          <a:lstStyle/>
          <a:p>
            <a:pPr marL="285750" indent="-285750">
              <a:buFont typeface="Arial" panose="020B0604020202020204" pitchFamily="34" charset="0"/>
              <a:buChar char="•"/>
            </a:pPr>
            <a:r>
              <a:rPr lang="en-US" dirty="0"/>
              <a:t>Step 3 Details:</a:t>
            </a:r>
          </a:p>
          <a:p>
            <a:pPr marL="742950" lvl="1" indent="-285750">
              <a:buFont typeface="Courier New" panose="02070309020205020404" pitchFamily="49" charset="0"/>
              <a:buChar char="o"/>
            </a:pPr>
            <a:r>
              <a:rPr lang="en-US" dirty="0"/>
              <a:t>A: Ending Point of Disconnected Pole</a:t>
            </a:r>
          </a:p>
          <a:p>
            <a:pPr marL="742950" lvl="1" indent="-285750">
              <a:buFont typeface="Courier New" panose="02070309020205020404" pitchFamily="49" charset="0"/>
              <a:buChar char="o"/>
            </a:pPr>
            <a:r>
              <a:rPr lang="en-US" dirty="0"/>
              <a:t>B : Cathode Position</a:t>
            </a:r>
          </a:p>
          <a:p>
            <a:pPr marL="742950" lvl="1" indent="-285750">
              <a:buFont typeface="Courier New" panose="02070309020205020404" pitchFamily="49" charset="0"/>
              <a:buChar char="o"/>
            </a:pPr>
            <a:r>
              <a:rPr lang="en-US" dirty="0"/>
              <a:t>From  Point (Xb,Ya-1),  we apply average cumulative function with window (1,7)</a:t>
            </a:r>
          </a:p>
          <a:p>
            <a:pPr marL="742950" lvl="1" indent="-285750">
              <a:buFont typeface="Courier New" panose="02070309020205020404" pitchFamily="49" charset="0"/>
              <a:buChar char="o"/>
            </a:pPr>
            <a:r>
              <a:rPr lang="en-US" dirty="0"/>
              <a:t>If any point C satisfy the condition : average intensity &lt;= </a:t>
            </a:r>
            <a:r>
              <a:rPr lang="en-US" dirty="0" err="1"/>
              <a:t>anodeThreshold</a:t>
            </a:r>
            <a:r>
              <a:rPr lang="en-US" dirty="0"/>
              <a:t> in 5 consecutive times -&gt; We consider this point as new starting point</a:t>
            </a:r>
          </a:p>
          <a:p>
            <a:pPr marL="742950" lvl="1" indent="-285750">
              <a:buFont typeface="Courier New" panose="02070309020205020404" pitchFamily="49" charset="0"/>
              <a:buChar char="o"/>
            </a:pPr>
            <a:r>
              <a:rPr lang="en-US" dirty="0"/>
              <a:t>Applying line tracing from C and find  D as the correctly anode position</a:t>
            </a:r>
          </a:p>
        </p:txBody>
      </p:sp>
      <p:cxnSp>
        <p:nvCxnSpPr>
          <p:cNvPr id="25" name="Straight Arrow Connector 30">
            <a:extLst>
              <a:ext uri="{FF2B5EF4-FFF2-40B4-BE49-F238E27FC236}">
                <a16:creationId xmlns:a16="http://schemas.microsoft.com/office/drawing/2014/main" id="{C9DD7C54-BA52-4036-B5A9-F0203A6FBBCC}"/>
              </a:ext>
            </a:extLst>
          </p:cNvPr>
          <p:cNvCxnSpPr/>
          <p:nvPr/>
        </p:nvCxnSpPr>
        <p:spPr>
          <a:xfrm>
            <a:off x="1797671" y="4628418"/>
            <a:ext cx="464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31">
            <a:extLst>
              <a:ext uri="{FF2B5EF4-FFF2-40B4-BE49-F238E27FC236}">
                <a16:creationId xmlns:a16="http://schemas.microsoft.com/office/drawing/2014/main" id="{A8646DA5-E752-46D9-A48E-37118945F2B5}"/>
              </a:ext>
            </a:extLst>
          </p:cNvPr>
          <p:cNvSpPr txBox="1"/>
          <p:nvPr/>
        </p:nvSpPr>
        <p:spPr>
          <a:xfrm>
            <a:off x="2225216" y="4505307"/>
            <a:ext cx="300039" cy="246221"/>
          </a:xfrm>
          <a:prstGeom prst="rect">
            <a:avLst/>
          </a:prstGeom>
          <a:noFill/>
        </p:spPr>
        <p:txBody>
          <a:bodyPr wrap="square" rtlCol="0">
            <a:spAutoFit/>
          </a:bodyPr>
          <a:lstStyle/>
          <a:p>
            <a:r>
              <a:rPr lang="en-US" sz="1000" dirty="0"/>
              <a:t>C</a:t>
            </a:r>
          </a:p>
        </p:txBody>
      </p:sp>
      <p:cxnSp>
        <p:nvCxnSpPr>
          <p:cNvPr id="27" name="Straight Arrow Connector 32">
            <a:extLst>
              <a:ext uri="{FF2B5EF4-FFF2-40B4-BE49-F238E27FC236}">
                <a16:creationId xmlns:a16="http://schemas.microsoft.com/office/drawing/2014/main" id="{58070AF0-73D1-4640-AC70-72F1033656B3}"/>
              </a:ext>
            </a:extLst>
          </p:cNvPr>
          <p:cNvCxnSpPr/>
          <p:nvPr/>
        </p:nvCxnSpPr>
        <p:spPr>
          <a:xfrm>
            <a:off x="3119948" y="3933808"/>
            <a:ext cx="464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33">
            <a:extLst>
              <a:ext uri="{FF2B5EF4-FFF2-40B4-BE49-F238E27FC236}">
                <a16:creationId xmlns:a16="http://schemas.microsoft.com/office/drawing/2014/main" id="{C7B597D5-25E0-422B-93C3-7B0C430424B6}"/>
              </a:ext>
            </a:extLst>
          </p:cNvPr>
          <p:cNvSpPr txBox="1"/>
          <p:nvPr/>
        </p:nvSpPr>
        <p:spPr>
          <a:xfrm>
            <a:off x="3547493" y="3810697"/>
            <a:ext cx="300039" cy="246221"/>
          </a:xfrm>
          <a:prstGeom prst="rect">
            <a:avLst/>
          </a:prstGeom>
          <a:noFill/>
        </p:spPr>
        <p:txBody>
          <a:bodyPr wrap="square" rtlCol="0">
            <a:spAutoFit/>
          </a:bodyPr>
          <a:lstStyle/>
          <a:p>
            <a:r>
              <a:rPr lang="en-US" sz="1000" dirty="0"/>
              <a:t>D</a:t>
            </a:r>
          </a:p>
        </p:txBody>
      </p:sp>
      <p:sp>
        <p:nvSpPr>
          <p:cNvPr id="29" name="Oval 34">
            <a:extLst>
              <a:ext uri="{FF2B5EF4-FFF2-40B4-BE49-F238E27FC236}">
                <a16:creationId xmlns:a16="http://schemas.microsoft.com/office/drawing/2014/main" id="{346DBB18-17AB-449A-88FD-9A25DB1DF3AD}"/>
              </a:ext>
            </a:extLst>
          </p:cNvPr>
          <p:cNvSpPr/>
          <p:nvPr/>
        </p:nvSpPr>
        <p:spPr>
          <a:xfrm>
            <a:off x="3050272" y="3910424"/>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êu đề 1"/>
          <p:cNvSpPr>
            <a:spLocks noGrp="1"/>
          </p:cNvSpPr>
          <p:nvPr>
            <p:ph type="title"/>
          </p:nvPr>
        </p:nvSpPr>
        <p:spPr>
          <a:xfrm>
            <a:off x="312420" y="101855"/>
            <a:ext cx="11567160" cy="519081"/>
          </a:xfrm>
        </p:spPr>
        <p:txBody>
          <a:bodyPr/>
          <a:lstStyle/>
          <a:p>
            <a:pPr algn="ctr"/>
            <a:r>
              <a:rPr lang="en-US" b="0" dirty="0" smtClean="0">
                <a:latin typeface="+mn-lt"/>
              </a:rPr>
              <a:t>1. Recheck Line </a:t>
            </a:r>
            <a:r>
              <a:rPr lang="en-US" b="0" dirty="0">
                <a:latin typeface="+mn-lt"/>
              </a:rPr>
              <a:t>Tracing </a:t>
            </a:r>
            <a:r>
              <a:rPr lang="en-US" b="0" dirty="0" smtClean="0">
                <a:latin typeface="+mn-lt"/>
              </a:rPr>
              <a:t>Disconnection Pole</a:t>
            </a:r>
            <a:endParaRPr lang="en-US" b="0" dirty="0">
              <a:latin typeface="+mn-lt"/>
            </a:endParaRPr>
          </a:p>
        </p:txBody>
      </p:sp>
    </p:spTree>
    <p:extLst>
      <p:ext uri="{BB962C8B-B14F-4D97-AF65-F5344CB8AC3E}">
        <p14:creationId xmlns:p14="http://schemas.microsoft.com/office/powerpoint/2010/main" val="32901918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pPr algn="ctr"/>
            <a:r>
              <a:rPr lang="en-US" b="0" dirty="0" smtClean="0">
                <a:latin typeface="+mn-lt"/>
              </a:rPr>
              <a:t>1. Result</a:t>
            </a:r>
            <a:r>
              <a:rPr lang="en-US" b="0" dirty="0">
                <a:latin typeface="+mn-lt"/>
              </a:rPr>
              <a:t>: Recheck Line Tracing Disconnection Pole</a:t>
            </a:r>
          </a:p>
        </p:txBody>
      </p:sp>
      <p:sp>
        <p:nvSpPr>
          <p:cNvPr id="32" name="TextBox 8">
            <a:extLst>
              <a:ext uri="{FF2B5EF4-FFF2-40B4-BE49-F238E27FC236}">
                <a16:creationId xmlns:a16="http://schemas.microsoft.com/office/drawing/2014/main" id="{F815CE95-32C6-4BB3-BFEA-984C9AFFE6D7}"/>
              </a:ext>
            </a:extLst>
          </p:cNvPr>
          <p:cNvSpPr txBox="1"/>
          <p:nvPr/>
        </p:nvSpPr>
        <p:spPr>
          <a:xfrm>
            <a:off x="8796941" y="572689"/>
            <a:ext cx="866775" cy="369332"/>
          </a:xfrm>
          <a:prstGeom prst="rect">
            <a:avLst/>
          </a:prstGeom>
          <a:noFill/>
        </p:spPr>
        <p:txBody>
          <a:bodyPr wrap="square" rtlCol="0">
            <a:spAutoFit/>
          </a:bodyPr>
          <a:lstStyle/>
          <a:p>
            <a:r>
              <a:rPr lang="en-US" dirty="0">
                <a:solidFill>
                  <a:srgbClr val="00B050"/>
                </a:solidFill>
              </a:rPr>
              <a:t>After</a:t>
            </a:r>
          </a:p>
        </p:txBody>
      </p:sp>
      <p:sp>
        <p:nvSpPr>
          <p:cNvPr id="33" name="TextBox 9">
            <a:extLst>
              <a:ext uri="{FF2B5EF4-FFF2-40B4-BE49-F238E27FC236}">
                <a16:creationId xmlns:a16="http://schemas.microsoft.com/office/drawing/2014/main" id="{564C39B6-4175-4DFC-82AD-3D6FA0C503D5}"/>
              </a:ext>
            </a:extLst>
          </p:cNvPr>
          <p:cNvSpPr txBox="1"/>
          <p:nvPr/>
        </p:nvSpPr>
        <p:spPr>
          <a:xfrm>
            <a:off x="2498681" y="612171"/>
            <a:ext cx="866775" cy="369332"/>
          </a:xfrm>
          <a:prstGeom prst="rect">
            <a:avLst/>
          </a:prstGeom>
          <a:noFill/>
        </p:spPr>
        <p:txBody>
          <a:bodyPr wrap="square" rtlCol="0">
            <a:spAutoFit/>
          </a:bodyPr>
          <a:lstStyle/>
          <a:p>
            <a:r>
              <a:rPr lang="en-US" dirty="0">
                <a:solidFill>
                  <a:srgbClr val="FF0000"/>
                </a:solidFill>
              </a:rPr>
              <a:t>Before</a:t>
            </a:r>
          </a:p>
        </p:txBody>
      </p:sp>
      <p:grpSp>
        <p:nvGrpSpPr>
          <p:cNvPr id="14" name="Nhóm 13"/>
          <p:cNvGrpSpPr/>
          <p:nvPr/>
        </p:nvGrpSpPr>
        <p:grpSpPr>
          <a:xfrm>
            <a:off x="232067" y="911838"/>
            <a:ext cx="5400000" cy="1354657"/>
            <a:chOff x="247197" y="1076325"/>
            <a:chExt cx="5760000" cy="1354657"/>
          </a:xfrm>
        </p:grpSpPr>
        <p:pic>
          <p:nvPicPr>
            <p:cNvPr id="31" name="Picture 7" descr="A picture containing text, fabric&#10;&#10;Description automatically generated">
              <a:extLst>
                <a:ext uri="{FF2B5EF4-FFF2-40B4-BE49-F238E27FC236}">
                  <a16:creationId xmlns:a16="http://schemas.microsoft.com/office/drawing/2014/main" id="{66C6674B-7630-49E1-AD72-B3D585BD08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197" y="1076325"/>
              <a:ext cx="5760000" cy="1354657"/>
            </a:xfrm>
            <a:prstGeom prst="rect">
              <a:avLst/>
            </a:prstGeom>
          </p:spPr>
        </p:pic>
        <p:sp>
          <p:nvSpPr>
            <p:cNvPr id="34" name="Rectangle 11">
              <a:extLst>
                <a:ext uri="{FF2B5EF4-FFF2-40B4-BE49-F238E27FC236}">
                  <a16:creationId xmlns:a16="http://schemas.microsoft.com/office/drawing/2014/main" id="{920289EB-968C-487B-9A06-53C68C271F8D}"/>
                </a:ext>
              </a:extLst>
            </p:cNvPr>
            <p:cNvSpPr/>
            <p:nvPr/>
          </p:nvSpPr>
          <p:spPr>
            <a:xfrm>
              <a:off x="247197" y="1400175"/>
              <a:ext cx="393700" cy="42862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pic>
        <p:nvPicPr>
          <p:cNvPr id="30" name="Picture 5" descr="A picture containing text, fabric&#10;&#10;Description automatically generated">
            <a:extLst>
              <a:ext uri="{FF2B5EF4-FFF2-40B4-BE49-F238E27FC236}">
                <a16:creationId xmlns:a16="http://schemas.microsoft.com/office/drawing/2014/main" id="{0BA995B6-F588-4CB2-95D3-3DF4CAB438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661" y="926086"/>
            <a:ext cx="5400000" cy="1354657"/>
          </a:xfrm>
          <a:prstGeom prst="rect">
            <a:avLst/>
          </a:prstGeom>
        </p:spPr>
      </p:pic>
      <p:sp>
        <p:nvSpPr>
          <p:cNvPr id="35" name="Rectangle 12">
            <a:extLst>
              <a:ext uri="{FF2B5EF4-FFF2-40B4-BE49-F238E27FC236}">
                <a16:creationId xmlns:a16="http://schemas.microsoft.com/office/drawing/2014/main" id="{C9C21FF4-CE2F-4583-9CBD-A24C9539A57A}"/>
              </a:ext>
            </a:extLst>
          </p:cNvPr>
          <p:cNvSpPr/>
          <p:nvPr/>
        </p:nvSpPr>
        <p:spPr>
          <a:xfrm>
            <a:off x="6332053" y="1306097"/>
            <a:ext cx="369094" cy="428625"/>
          </a:xfrm>
          <a:prstGeom prst="rect">
            <a:avLst/>
          </a:prstGeom>
          <a:noFill/>
          <a:ln w="1905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nvGrpSpPr>
          <p:cNvPr id="4" name="Nhóm 3"/>
          <p:cNvGrpSpPr/>
          <p:nvPr/>
        </p:nvGrpSpPr>
        <p:grpSpPr>
          <a:xfrm>
            <a:off x="232068" y="2400037"/>
            <a:ext cx="5400000" cy="1298050"/>
            <a:chOff x="196764" y="2779324"/>
            <a:chExt cx="5524501" cy="1298050"/>
          </a:xfrm>
        </p:grpSpPr>
        <p:pic>
          <p:nvPicPr>
            <p:cNvPr id="37" name="Picture 6" descr="A picture containing fabric&#10;&#10;Description automatically generated">
              <a:extLst>
                <a:ext uri="{FF2B5EF4-FFF2-40B4-BE49-F238E27FC236}">
                  <a16:creationId xmlns:a16="http://schemas.microsoft.com/office/drawing/2014/main" id="{72626C3D-FC42-43B4-A125-344A528C25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764" y="2779324"/>
              <a:ext cx="5524501" cy="1298050"/>
            </a:xfrm>
            <a:prstGeom prst="rect">
              <a:avLst/>
            </a:prstGeom>
          </p:spPr>
        </p:pic>
        <p:sp>
          <p:nvSpPr>
            <p:cNvPr id="38" name="Rectangle 10">
              <a:extLst>
                <a:ext uri="{FF2B5EF4-FFF2-40B4-BE49-F238E27FC236}">
                  <a16:creationId xmlns:a16="http://schemas.microsoft.com/office/drawing/2014/main" id="{E308FF4A-E7CD-4E62-B4EC-5B3629CFC600}"/>
                </a:ext>
              </a:extLst>
            </p:cNvPr>
            <p:cNvSpPr/>
            <p:nvPr/>
          </p:nvSpPr>
          <p:spPr>
            <a:xfrm>
              <a:off x="5495837" y="3109524"/>
              <a:ext cx="225427" cy="42862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0" name="Rectangle 12">
              <a:extLst>
                <a:ext uri="{FF2B5EF4-FFF2-40B4-BE49-F238E27FC236}">
                  <a16:creationId xmlns:a16="http://schemas.microsoft.com/office/drawing/2014/main" id="{DF6EA5F3-2EB7-4456-8450-24483A6AB83E}"/>
                </a:ext>
              </a:extLst>
            </p:cNvPr>
            <p:cNvSpPr/>
            <p:nvPr/>
          </p:nvSpPr>
          <p:spPr>
            <a:xfrm>
              <a:off x="4759717" y="3098025"/>
              <a:ext cx="225427" cy="42862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pic>
        <p:nvPicPr>
          <p:cNvPr id="36" name="Picture 2" descr="A picture containing fabric&#10;&#10;Description automatically generated">
            <a:extLst>
              <a:ext uri="{FF2B5EF4-FFF2-40B4-BE49-F238E27FC236}">
                <a16:creationId xmlns:a16="http://schemas.microsoft.com/office/drawing/2014/main" id="{444B07FB-26E0-4267-839F-7CD571B229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4661" y="2400037"/>
            <a:ext cx="5400000" cy="1298050"/>
          </a:xfrm>
          <a:prstGeom prst="rect">
            <a:avLst/>
          </a:prstGeom>
        </p:spPr>
      </p:pic>
      <p:sp>
        <p:nvSpPr>
          <p:cNvPr id="39" name="Rectangle 11">
            <a:extLst>
              <a:ext uri="{FF2B5EF4-FFF2-40B4-BE49-F238E27FC236}">
                <a16:creationId xmlns:a16="http://schemas.microsoft.com/office/drawing/2014/main" id="{7B457BDD-BE63-4D2C-A832-C238EFE62BD2}"/>
              </a:ext>
            </a:extLst>
          </p:cNvPr>
          <p:cNvSpPr/>
          <p:nvPr/>
        </p:nvSpPr>
        <p:spPr>
          <a:xfrm>
            <a:off x="11346382" y="2730237"/>
            <a:ext cx="308279" cy="428625"/>
          </a:xfrm>
          <a:prstGeom prst="rect">
            <a:avLst/>
          </a:prstGeom>
          <a:noFill/>
          <a:ln w="1905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1" name="Rectangle 13">
            <a:extLst>
              <a:ext uri="{FF2B5EF4-FFF2-40B4-BE49-F238E27FC236}">
                <a16:creationId xmlns:a16="http://schemas.microsoft.com/office/drawing/2014/main" id="{E686AC6A-99F0-4425-BAB9-4E1429341516}"/>
              </a:ext>
            </a:extLst>
          </p:cNvPr>
          <p:cNvSpPr/>
          <p:nvPr/>
        </p:nvSpPr>
        <p:spPr>
          <a:xfrm>
            <a:off x="10726614" y="2718737"/>
            <a:ext cx="204641" cy="428625"/>
          </a:xfrm>
          <a:prstGeom prst="rect">
            <a:avLst/>
          </a:prstGeom>
          <a:noFill/>
          <a:ln w="1905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nvGrpSpPr>
          <p:cNvPr id="5" name="Nhóm 4"/>
          <p:cNvGrpSpPr/>
          <p:nvPr/>
        </p:nvGrpSpPr>
        <p:grpSpPr>
          <a:xfrm>
            <a:off x="232068" y="3817381"/>
            <a:ext cx="5400000" cy="1371600"/>
            <a:chOff x="158662" y="4059844"/>
            <a:chExt cx="5832043" cy="1371600"/>
          </a:xfrm>
        </p:grpSpPr>
        <p:pic>
          <p:nvPicPr>
            <p:cNvPr id="43" name="Picture 7" descr="A picture containing text&#10;&#10;Description automatically generated">
              <a:extLst>
                <a:ext uri="{FF2B5EF4-FFF2-40B4-BE49-F238E27FC236}">
                  <a16:creationId xmlns:a16="http://schemas.microsoft.com/office/drawing/2014/main" id="{9361D588-B287-4FF0-8467-4E76DF1ED9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8662" y="4059844"/>
              <a:ext cx="5832043" cy="1371600"/>
            </a:xfrm>
            <a:prstGeom prst="rect">
              <a:avLst/>
            </a:prstGeom>
          </p:spPr>
        </p:pic>
        <p:sp>
          <p:nvSpPr>
            <p:cNvPr id="44" name="Rectangle 10">
              <a:extLst>
                <a:ext uri="{FF2B5EF4-FFF2-40B4-BE49-F238E27FC236}">
                  <a16:creationId xmlns:a16="http://schemas.microsoft.com/office/drawing/2014/main" id="{D3BBD2F8-BB66-4B72-8918-8C4E0515D932}"/>
                </a:ext>
              </a:extLst>
            </p:cNvPr>
            <p:cNvSpPr/>
            <p:nvPr/>
          </p:nvSpPr>
          <p:spPr>
            <a:xfrm>
              <a:off x="5638711" y="4390044"/>
              <a:ext cx="225427" cy="42862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6" name="Rectangle 12">
              <a:extLst>
                <a:ext uri="{FF2B5EF4-FFF2-40B4-BE49-F238E27FC236}">
                  <a16:creationId xmlns:a16="http://schemas.microsoft.com/office/drawing/2014/main" id="{9EAA2BDE-BE96-40EC-9565-2388CBCEA8F8}"/>
                </a:ext>
              </a:extLst>
            </p:cNvPr>
            <p:cNvSpPr/>
            <p:nvPr/>
          </p:nvSpPr>
          <p:spPr>
            <a:xfrm>
              <a:off x="309905" y="4350746"/>
              <a:ext cx="225427" cy="42862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pic>
        <p:nvPicPr>
          <p:cNvPr id="42" name="Picture 4" descr="A picture containing text&#10;&#10;Description automatically generated">
            <a:extLst>
              <a:ext uri="{FF2B5EF4-FFF2-40B4-BE49-F238E27FC236}">
                <a16:creationId xmlns:a16="http://schemas.microsoft.com/office/drawing/2014/main" id="{E6025467-2C90-46D9-AD6C-86DA910835C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54661" y="3817381"/>
            <a:ext cx="5400000" cy="1371600"/>
          </a:xfrm>
          <a:prstGeom prst="rect">
            <a:avLst/>
          </a:prstGeom>
        </p:spPr>
      </p:pic>
      <p:sp>
        <p:nvSpPr>
          <p:cNvPr id="45" name="Rectangle 11">
            <a:extLst>
              <a:ext uri="{FF2B5EF4-FFF2-40B4-BE49-F238E27FC236}">
                <a16:creationId xmlns:a16="http://schemas.microsoft.com/office/drawing/2014/main" id="{EEB3BB13-9385-4929-839D-33E07D67DF38}"/>
              </a:ext>
            </a:extLst>
          </p:cNvPr>
          <p:cNvSpPr/>
          <p:nvPr/>
        </p:nvSpPr>
        <p:spPr>
          <a:xfrm>
            <a:off x="11346382" y="4147581"/>
            <a:ext cx="215074" cy="428625"/>
          </a:xfrm>
          <a:prstGeom prst="rect">
            <a:avLst/>
          </a:prstGeom>
          <a:noFill/>
          <a:ln w="1905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7" name="Rectangle 13">
            <a:extLst>
              <a:ext uri="{FF2B5EF4-FFF2-40B4-BE49-F238E27FC236}">
                <a16:creationId xmlns:a16="http://schemas.microsoft.com/office/drawing/2014/main" id="{354CAE20-628B-492A-91B4-9BA225E1346B}"/>
              </a:ext>
            </a:extLst>
          </p:cNvPr>
          <p:cNvSpPr/>
          <p:nvPr/>
        </p:nvSpPr>
        <p:spPr>
          <a:xfrm>
            <a:off x="6332053" y="4147581"/>
            <a:ext cx="271377" cy="428625"/>
          </a:xfrm>
          <a:prstGeom prst="rect">
            <a:avLst/>
          </a:prstGeom>
          <a:noFill/>
          <a:ln w="1905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nvGrpSpPr>
          <p:cNvPr id="16" name="Nhóm 15"/>
          <p:cNvGrpSpPr/>
          <p:nvPr/>
        </p:nvGrpSpPr>
        <p:grpSpPr>
          <a:xfrm>
            <a:off x="232067" y="5308275"/>
            <a:ext cx="5400000" cy="1383095"/>
            <a:chOff x="76199" y="5407279"/>
            <a:chExt cx="5886450" cy="1383095"/>
          </a:xfrm>
        </p:grpSpPr>
        <p:pic>
          <p:nvPicPr>
            <p:cNvPr id="49" name="Picture 6">
              <a:extLst>
                <a:ext uri="{FF2B5EF4-FFF2-40B4-BE49-F238E27FC236}">
                  <a16:creationId xmlns:a16="http://schemas.microsoft.com/office/drawing/2014/main" id="{1D06DE0E-4E73-483B-8201-79244D2F131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199" y="5407279"/>
              <a:ext cx="5886450" cy="1383095"/>
            </a:xfrm>
            <a:prstGeom prst="rect">
              <a:avLst/>
            </a:prstGeom>
          </p:spPr>
        </p:pic>
        <p:sp>
          <p:nvSpPr>
            <p:cNvPr id="50" name="Rectangle 10">
              <a:extLst>
                <a:ext uri="{FF2B5EF4-FFF2-40B4-BE49-F238E27FC236}">
                  <a16:creationId xmlns:a16="http://schemas.microsoft.com/office/drawing/2014/main" id="{021E4E7C-EB6A-480C-9C1C-08E3375649B0}"/>
                </a:ext>
              </a:extLst>
            </p:cNvPr>
            <p:cNvSpPr/>
            <p:nvPr/>
          </p:nvSpPr>
          <p:spPr>
            <a:xfrm>
              <a:off x="5467348" y="5720129"/>
              <a:ext cx="406401" cy="42862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pic>
        <p:nvPicPr>
          <p:cNvPr id="48" name="Picture 2">
            <a:extLst>
              <a:ext uri="{FF2B5EF4-FFF2-40B4-BE49-F238E27FC236}">
                <a16:creationId xmlns:a16="http://schemas.microsoft.com/office/drawing/2014/main" id="{F0AB0E99-1B92-4807-A383-E37A202D934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54661" y="5308275"/>
            <a:ext cx="5400000" cy="1383094"/>
          </a:xfrm>
          <a:prstGeom prst="rect">
            <a:avLst/>
          </a:prstGeom>
        </p:spPr>
      </p:pic>
      <p:sp>
        <p:nvSpPr>
          <p:cNvPr id="51" name="Rectangle 11">
            <a:extLst>
              <a:ext uri="{FF2B5EF4-FFF2-40B4-BE49-F238E27FC236}">
                <a16:creationId xmlns:a16="http://schemas.microsoft.com/office/drawing/2014/main" id="{7F04B23A-87E6-468D-8BC2-23EBA12339BA}"/>
              </a:ext>
            </a:extLst>
          </p:cNvPr>
          <p:cNvSpPr/>
          <p:nvPr/>
        </p:nvSpPr>
        <p:spPr>
          <a:xfrm>
            <a:off x="11188640" y="5684624"/>
            <a:ext cx="372816" cy="428625"/>
          </a:xfrm>
          <a:prstGeom prst="rect">
            <a:avLst/>
          </a:prstGeom>
          <a:noFill/>
          <a:ln w="1905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4146316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r>
              <a:rPr lang="en-US" dirty="0"/>
              <a:t>Flow Chart Algorithm</a:t>
            </a:r>
          </a:p>
        </p:txBody>
      </p:sp>
      <p:sp>
        <p:nvSpPr>
          <p:cNvPr id="4" name="Chỗ dành sẵn cho Số hiệu Bản chiếu 3"/>
          <p:cNvSpPr>
            <a:spLocks noGrp="1"/>
          </p:cNvSpPr>
          <p:nvPr>
            <p:ph type="sldNum" sz="quarter" idx="12"/>
          </p:nvPr>
        </p:nvSpPr>
        <p:spPr/>
        <p:txBody>
          <a:bodyPr/>
          <a:lstStyle/>
          <a:p>
            <a:fld id="{612001EB-C607-4195-83CD-5AE5F3E4F111}" type="slidenum">
              <a:rPr lang="en-US" smtClean="0"/>
              <a:t>28</a:t>
            </a:fld>
            <a:endParaRPr lang="en-US"/>
          </a:p>
        </p:txBody>
      </p:sp>
      <p:sp>
        <p:nvSpPr>
          <p:cNvPr id="5" name="Rectangle 5">
            <a:extLst>
              <a:ext uri="{FF2B5EF4-FFF2-40B4-BE49-F238E27FC236}">
                <a16:creationId xmlns:a16="http://schemas.microsoft.com/office/drawing/2014/main" id="{207A270B-51F3-4FB7-B021-23239A94E736}"/>
              </a:ext>
            </a:extLst>
          </p:cNvPr>
          <p:cNvSpPr/>
          <p:nvPr/>
        </p:nvSpPr>
        <p:spPr>
          <a:xfrm>
            <a:off x="5234600" y="790331"/>
            <a:ext cx="1457325" cy="438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Cylinder Battery</a:t>
            </a:r>
          </a:p>
        </p:txBody>
      </p:sp>
      <p:cxnSp>
        <p:nvCxnSpPr>
          <p:cNvPr id="6" name="Connector: Elbow 7">
            <a:extLst>
              <a:ext uri="{FF2B5EF4-FFF2-40B4-BE49-F238E27FC236}">
                <a16:creationId xmlns:a16="http://schemas.microsoft.com/office/drawing/2014/main" id="{4F7D586D-45C1-4A15-9B30-C585EB115D1F}"/>
              </a:ext>
            </a:extLst>
          </p:cNvPr>
          <p:cNvCxnSpPr>
            <a:stCxn id="5" idx="2"/>
          </p:cNvCxnSpPr>
          <p:nvPr/>
        </p:nvCxnSpPr>
        <p:spPr>
          <a:xfrm rot="5400000">
            <a:off x="5141731" y="559349"/>
            <a:ext cx="152400" cy="14906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Connector: Elbow 14">
            <a:extLst>
              <a:ext uri="{FF2B5EF4-FFF2-40B4-BE49-F238E27FC236}">
                <a16:creationId xmlns:a16="http://schemas.microsoft.com/office/drawing/2014/main" id="{1B706C2E-27A8-4D40-8803-75A3A6D699C5}"/>
              </a:ext>
            </a:extLst>
          </p:cNvPr>
          <p:cNvCxnSpPr>
            <a:stCxn id="5" idx="2"/>
          </p:cNvCxnSpPr>
          <p:nvPr/>
        </p:nvCxnSpPr>
        <p:spPr>
          <a:xfrm rot="16200000" flipH="1">
            <a:off x="6470468" y="721276"/>
            <a:ext cx="152401" cy="116681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16">
            <a:extLst>
              <a:ext uri="{FF2B5EF4-FFF2-40B4-BE49-F238E27FC236}">
                <a16:creationId xmlns:a16="http://schemas.microsoft.com/office/drawing/2014/main" id="{A89BDC70-17B3-4BC7-868F-8E299E265176}"/>
              </a:ext>
            </a:extLst>
          </p:cNvPr>
          <p:cNvSpPr/>
          <p:nvPr/>
        </p:nvSpPr>
        <p:spPr>
          <a:xfrm>
            <a:off x="3015273" y="1161807"/>
            <a:ext cx="1457325" cy="438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Upper Case</a:t>
            </a:r>
          </a:p>
        </p:txBody>
      </p:sp>
      <p:sp>
        <p:nvSpPr>
          <p:cNvPr id="9" name="Rectangle 17">
            <a:extLst>
              <a:ext uri="{FF2B5EF4-FFF2-40B4-BE49-F238E27FC236}">
                <a16:creationId xmlns:a16="http://schemas.microsoft.com/office/drawing/2014/main" id="{ADD4BC36-E543-4A27-B99F-6BCA4FD9B892}"/>
              </a:ext>
            </a:extLst>
          </p:cNvPr>
          <p:cNvSpPr/>
          <p:nvPr/>
        </p:nvSpPr>
        <p:spPr>
          <a:xfrm>
            <a:off x="7130074" y="1169743"/>
            <a:ext cx="1457325" cy="438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Lower Case</a:t>
            </a:r>
          </a:p>
        </p:txBody>
      </p:sp>
      <p:sp>
        <p:nvSpPr>
          <p:cNvPr id="10" name="Rectangle 18">
            <a:extLst>
              <a:ext uri="{FF2B5EF4-FFF2-40B4-BE49-F238E27FC236}">
                <a16:creationId xmlns:a16="http://schemas.microsoft.com/office/drawing/2014/main" id="{8804805E-451D-4317-8B7F-5E069262E6F2}"/>
              </a:ext>
            </a:extLst>
          </p:cNvPr>
          <p:cNvSpPr/>
          <p:nvPr/>
        </p:nvSpPr>
        <p:spPr>
          <a:xfrm>
            <a:off x="3015272" y="1749184"/>
            <a:ext cx="1457325" cy="438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Pre-define Outer Rectangle</a:t>
            </a:r>
          </a:p>
        </p:txBody>
      </p:sp>
      <p:sp>
        <p:nvSpPr>
          <p:cNvPr id="11" name="Rectangle 21">
            <a:extLst>
              <a:ext uri="{FF2B5EF4-FFF2-40B4-BE49-F238E27FC236}">
                <a16:creationId xmlns:a16="http://schemas.microsoft.com/office/drawing/2014/main" id="{C0F75CC0-68DF-4009-A0AC-72977E2A22D5}"/>
              </a:ext>
            </a:extLst>
          </p:cNvPr>
          <p:cNvSpPr/>
          <p:nvPr/>
        </p:nvSpPr>
        <p:spPr>
          <a:xfrm>
            <a:off x="3015272" y="2336561"/>
            <a:ext cx="1457325" cy="438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Validate the width of Battery</a:t>
            </a:r>
          </a:p>
        </p:txBody>
      </p:sp>
      <p:sp>
        <p:nvSpPr>
          <p:cNvPr id="12" name="Rectangle 22">
            <a:extLst>
              <a:ext uri="{FF2B5EF4-FFF2-40B4-BE49-F238E27FC236}">
                <a16:creationId xmlns:a16="http://schemas.microsoft.com/office/drawing/2014/main" id="{D3AFE211-C1BF-425E-9C1E-BE846582EACE}"/>
              </a:ext>
            </a:extLst>
          </p:cNvPr>
          <p:cNvSpPr/>
          <p:nvPr/>
        </p:nvSpPr>
        <p:spPr>
          <a:xfrm>
            <a:off x="3015272" y="2923938"/>
            <a:ext cx="1457325" cy="438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Beading Inspection (Only Upper Case)</a:t>
            </a:r>
          </a:p>
        </p:txBody>
      </p:sp>
      <p:sp>
        <p:nvSpPr>
          <p:cNvPr id="13" name="Rectangle 23">
            <a:extLst>
              <a:ext uri="{FF2B5EF4-FFF2-40B4-BE49-F238E27FC236}">
                <a16:creationId xmlns:a16="http://schemas.microsoft.com/office/drawing/2014/main" id="{72BCB061-467E-4801-9368-4A33749EA600}"/>
              </a:ext>
            </a:extLst>
          </p:cNvPr>
          <p:cNvSpPr/>
          <p:nvPr/>
        </p:nvSpPr>
        <p:spPr>
          <a:xfrm>
            <a:off x="3015268" y="3516053"/>
            <a:ext cx="1457325" cy="438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Finding J/R position</a:t>
            </a:r>
          </a:p>
        </p:txBody>
      </p:sp>
      <p:sp>
        <p:nvSpPr>
          <p:cNvPr id="14" name="Rectangle 24">
            <a:extLst>
              <a:ext uri="{FF2B5EF4-FFF2-40B4-BE49-F238E27FC236}">
                <a16:creationId xmlns:a16="http://schemas.microsoft.com/office/drawing/2014/main" id="{D016FCA7-37C0-465F-B336-0F9E1184B3C0}"/>
              </a:ext>
            </a:extLst>
          </p:cNvPr>
          <p:cNvSpPr/>
          <p:nvPr/>
        </p:nvSpPr>
        <p:spPr>
          <a:xfrm>
            <a:off x="3015269" y="4093905"/>
            <a:ext cx="1457325" cy="438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t>Finding Cathode Line Position</a:t>
            </a:r>
          </a:p>
        </p:txBody>
      </p:sp>
      <p:sp>
        <p:nvSpPr>
          <p:cNvPr id="15" name="Rectangle 25">
            <a:extLst>
              <a:ext uri="{FF2B5EF4-FFF2-40B4-BE49-F238E27FC236}">
                <a16:creationId xmlns:a16="http://schemas.microsoft.com/office/drawing/2014/main" id="{20FFC8A2-3D52-47F0-B4C1-46BCC3F6B690}"/>
              </a:ext>
            </a:extLst>
          </p:cNvPr>
          <p:cNvSpPr/>
          <p:nvPr/>
        </p:nvSpPr>
        <p:spPr>
          <a:xfrm>
            <a:off x="3015268" y="4622545"/>
            <a:ext cx="1457325" cy="438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t>Finding Cathode X position</a:t>
            </a:r>
          </a:p>
        </p:txBody>
      </p:sp>
      <p:sp>
        <p:nvSpPr>
          <p:cNvPr id="16" name="Rectangle 26">
            <a:extLst>
              <a:ext uri="{FF2B5EF4-FFF2-40B4-BE49-F238E27FC236}">
                <a16:creationId xmlns:a16="http://schemas.microsoft.com/office/drawing/2014/main" id="{B1D9ED77-2C9C-434D-B1AB-043DA35BB8AD}"/>
              </a:ext>
            </a:extLst>
          </p:cNvPr>
          <p:cNvSpPr/>
          <p:nvPr/>
        </p:nvSpPr>
        <p:spPr>
          <a:xfrm>
            <a:off x="3015267" y="5151185"/>
            <a:ext cx="1457325" cy="438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t>Add missing cathode position</a:t>
            </a:r>
          </a:p>
        </p:txBody>
      </p:sp>
      <p:sp>
        <p:nvSpPr>
          <p:cNvPr id="17" name="Rectangle 27">
            <a:extLst>
              <a:ext uri="{FF2B5EF4-FFF2-40B4-BE49-F238E27FC236}">
                <a16:creationId xmlns:a16="http://schemas.microsoft.com/office/drawing/2014/main" id="{3A7FF5B4-0847-4472-A1ED-E45A71521ABF}"/>
              </a:ext>
            </a:extLst>
          </p:cNvPr>
          <p:cNvSpPr/>
          <p:nvPr/>
        </p:nvSpPr>
        <p:spPr>
          <a:xfrm>
            <a:off x="3015266" y="5687755"/>
            <a:ext cx="1457325" cy="438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t>Finding Anode Position</a:t>
            </a:r>
          </a:p>
        </p:txBody>
      </p:sp>
      <p:sp>
        <p:nvSpPr>
          <p:cNvPr id="18" name="Rectangle 30">
            <a:extLst>
              <a:ext uri="{FF2B5EF4-FFF2-40B4-BE49-F238E27FC236}">
                <a16:creationId xmlns:a16="http://schemas.microsoft.com/office/drawing/2014/main" id="{E686FE1D-A62A-4AF6-B773-F3FB7135D63A}"/>
              </a:ext>
            </a:extLst>
          </p:cNvPr>
          <p:cNvSpPr/>
          <p:nvPr/>
        </p:nvSpPr>
        <p:spPr>
          <a:xfrm>
            <a:off x="3015266" y="6230679"/>
            <a:ext cx="1457325" cy="438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t>Pole Length Refinement</a:t>
            </a:r>
          </a:p>
        </p:txBody>
      </p:sp>
      <p:sp>
        <p:nvSpPr>
          <p:cNvPr id="19" name="Rectangle 31">
            <a:extLst>
              <a:ext uri="{FF2B5EF4-FFF2-40B4-BE49-F238E27FC236}">
                <a16:creationId xmlns:a16="http://schemas.microsoft.com/office/drawing/2014/main" id="{31BC47F0-22A9-479C-AEE5-64D473EECF00}"/>
              </a:ext>
            </a:extLst>
          </p:cNvPr>
          <p:cNvSpPr/>
          <p:nvPr/>
        </p:nvSpPr>
        <p:spPr>
          <a:xfrm>
            <a:off x="7130080" y="1749184"/>
            <a:ext cx="1457325" cy="438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Pre-define Outer Rectangle</a:t>
            </a:r>
          </a:p>
        </p:txBody>
      </p:sp>
      <p:sp>
        <p:nvSpPr>
          <p:cNvPr id="20" name="Rectangle 32">
            <a:extLst>
              <a:ext uri="{FF2B5EF4-FFF2-40B4-BE49-F238E27FC236}">
                <a16:creationId xmlns:a16="http://schemas.microsoft.com/office/drawing/2014/main" id="{227DAC24-4990-4B7D-85BF-B102D030246D}"/>
              </a:ext>
            </a:extLst>
          </p:cNvPr>
          <p:cNvSpPr/>
          <p:nvPr/>
        </p:nvSpPr>
        <p:spPr>
          <a:xfrm>
            <a:off x="7130080" y="2336561"/>
            <a:ext cx="1457325" cy="438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Validate the width of Battery</a:t>
            </a:r>
          </a:p>
        </p:txBody>
      </p:sp>
      <p:sp>
        <p:nvSpPr>
          <p:cNvPr id="21" name="Rectangle 34">
            <a:extLst>
              <a:ext uri="{FF2B5EF4-FFF2-40B4-BE49-F238E27FC236}">
                <a16:creationId xmlns:a16="http://schemas.microsoft.com/office/drawing/2014/main" id="{D3539FE3-0250-4BE8-80D5-22A3BE7F997E}"/>
              </a:ext>
            </a:extLst>
          </p:cNvPr>
          <p:cNvSpPr/>
          <p:nvPr/>
        </p:nvSpPr>
        <p:spPr>
          <a:xfrm>
            <a:off x="7130074" y="2946948"/>
            <a:ext cx="1457325" cy="438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Finding J/R position</a:t>
            </a:r>
          </a:p>
        </p:txBody>
      </p:sp>
      <p:sp>
        <p:nvSpPr>
          <p:cNvPr id="22" name="Rectangle 35">
            <a:extLst>
              <a:ext uri="{FF2B5EF4-FFF2-40B4-BE49-F238E27FC236}">
                <a16:creationId xmlns:a16="http://schemas.microsoft.com/office/drawing/2014/main" id="{BCDF2AE4-22ED-41FA-8BF3-B6DF14CD77FE}"/>
              </a:ext>
            </a:extLst>
          </p:cNvPr>
          <p:cNvSpPr/>
          <p:nvPr/>
        </p:nvSpPr>
        <p:spPr>
          <a:xfrm>
            <a:off x="7130077" y="4093905"/>
            <a:ext cx="1457325" cy="438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t>Finding Cathode Line Position</a:t>
            </a:r>
          </a:p>
        </p:txBody>
      </p:sp>
      <p:sp>
        <p:nvSpPr>
          <p:cNvPr id="23" name="Rectangle 36">
            <a:extLst>
              <a:ext uri="{FF2B5EF4-FFF2-40B4-BE49-F238E27FC236}">
                <a16:creationId xmlns:a16="http://schemas.microsoft.com/office/drawing/2014/main" id="{1F6AE680-3A19-4BC4-8331-19312892FBB0}"/>
              </a:ext>
            </a:extLst>
          </p:cNvPr>
          <p:cNvSpPr/>
          <p:nvPr/>
        </p:nvSpPr>
        <p:spPr>
          <a:xfrm>
            <a:off x="7130076" y="4622545"/>
            <a:ext cx="1457325" cy="438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t>Finding Cathode X position</a:t>
            </a:r>
          </a:p>
        </p:txBody>
      </p:sp>
      <p:sp>
        <p:nvSpPr>
          <p:cNvPr id="24" name="Rectangle 38">
            <a:extLst>
              <a:ext uri="{FF2B5EF4-FFF2-40B4-BE49-F238E27FC236}">
                <a16:creationId xmlns:a16="http://schemas.microsoft.com/office/drawing/2014/main" id="{C292C1C1-1F58-48C5-A6B1-FAA28147D706}"/>
              </a:ext>
            </a:extLst>
          </p:cNvPr>
          <p:cNvSpPr/>
          <p:nvPr/>
        </p:nvSpPr>
        <p:spPr>
          <a:xfrm>
            <a:off x="7130074" y="5192455"/>
            <a:ext cx="1457325" cy="438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t>Finding Anode Position</a:t>
            </a:r>
          </a:p>
        </p:txBody>
      </p:sp>
      <p:sp>
        <p:nvSpPr>
          <p:cNvPr id="25" name="Rectangle 39">
            <a:extLst>
              <a:ext uri="{FF2B5EF4-FFF2-40B4-BE49-F238E27FC236}">
                <a16:creationId xmlns:a16="http://schemas.microsoft.com/office/drawing/2014/main" id="{23CFEC1A-6681-4F99-86D2-31225C9A6170}"/>
              </a:ext>
            </a:extLst>
          </p:cNvPr>
          <p:cNvSpPr/>
          <p:nvPr/>
        </p:nvSpPr>
        <p:spPr>
          <a:xfrm>
            <a:off x="7130074" y="5735379"/>
            <a:ext cx="1457325" cy="438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t>Pole Length Refinement</a:t>
            </a:r>
          </a:p>
        </p:txBody>
      </p:sp>
      <p:sp>
        <p:nvSpPr>
          <p:cNvPr id="26" name="Rectangle 40">
            <a:extLst>
              <a:ext uri="{FF2B5EF4-FFF2-40B4-BE49-F238E27FC236}">
                <a16:creationId xmlns:a16="http://schemas.microsoft.com/office/drawing/2014/main" id="{3241360C-4B02-4016-9446-348DD9ED0814}"/>
              </a:ext>
            </a:extLst>
          </p:cNvPr>
          <p:cNvSpPr/>
          <p:nvPr/>
        </p:nvSpPr>
        <p:spPr>
          <a:xfrm>
            <a:off x="7130074" y="3484303"/>
            <a:ext cx="1457325" cy="438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t>Check Center PIN in Lower Part</a:t>
            </a:r>
          </a:p>
        </p:txBody>
      </p:sp>
      <p:cxnSp>
        <p:nvCxnSpPr>
          <p:cNvPr id="27" name="Straight Arrow Connector 42">
            <a:extLst>
              <a:ext uri="{FF2B5EF4-FFF2-40B4-BE49-F238E27FC236}">
                <a16:creationId xmlns:a16="http://schemas.microsoft.com/office/drawing/2014/main" id="{E21E10D4-8E28-49F7-B9A8-BEAD5EC89A40}"/>
              </a:ext>
            </a:extLst>
          </p:cNvPr>
          <p:cNvCxnSpPr>
            <a:stCxn id="8" idx="2"/>
            <a:endCxn id="10" idx="0"/>
          </p:cNvCxnSpPr>
          <p:nvPr/>
        </p:nvCxnSpPr>
        <p:spPr>
          <a:xfrm flipH="1">
            <a:off x="3743935" y="1599957"/>
            <a:ext cx="1" cy="149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43">
            <a:extLst>
              <a:ext uri="{FF2B5EF4-FFF2-40B4-BE49-F238E27FC236}">
                <a16:creationId xmlns:a16="http://schemas.microsoft.com/office/drawing/2014/main" id="{D69E5B87-7526-4557-84B4-3B2A8AAACE6D}"/>
              </a:ext>
            </a:extLst>
          </p:cNvPr>
          <p:cNvCxnSpPr/>
          <p:nvPr/>
        </p:nvCxnSpPr>
        <p:spPr>
          <a:xfrm flipH="1">
            <a:off x="3743927" y="2203189"/>
            <a:ext cx="1" cy="149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46">
            <a:extLst>
              <a:ext uri="{FF2B5EF4-FFF2-40B4-BE49-F238E27FC236}">
                <a16:creationId xmlns:a16="http://schemas.microsoft.com/office/drawing/2014/main" id="{C203B6B9-6E0E-4A16-AD73-8B69C938A6BF}"/>
              </a:ext>
            </a:extLst>
          </p:cNvPr>
          <p:cNvCxnSpPr>
            <a:stCxn id="20" idx="2"/>
            <a:endCxn id="21" idx="0"/>
          </p:cNvCxnSpPr>
          <p:nvPr/>
        </p:nvCxnSpPr>
        <p:spPr>
          <a:xfrm flipH="1">
            <a:off x="7858737" y="2774711"/>
            <a:ext cx="6" cy="172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50">
            <a:extLst>
              <a:ext uri="{FF2B5EF4-FFF2-40B4-BE49-F238E27FC236}">
                <a16:creationId xmlns:a16="http://schemas.microsoft.com/office/drawing/2014/main" id="{63672E33-087E-49F7-9236-9A38B4FF6ACB}"/>
              </a:ext>
            </a:extLst>
          </p:cNvPr>
          <p:cNvCxnSpPr>
            <a:stCxn id="21" idx="2"/>
            <a:endCxn id="26" idx="0"/>
          </p:cNvCxnSpPr>
          <p:nvPr/>
        </p:nvCxnSpPr>
        <p:spPr>
          <a:xfrm>
            <a:off x="7858737" y="3385098"/>
            <a:ext cx="0" cy="99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52">
            <a:extLst>
              <a:ext uri="{FF2B5EF4-FFF2-40B4-BE49-F238E27FC236}">
                <a16:creationId xmlns:a16="http://schemas.microsoft.com/office/drawing/2014/main" id="{847B127B-63F3-41B1-8898-77100AE08548}"/>
              </a:ext>
            </a:extLst>
          </p:cNvPr>
          <p:cNvCxnSpPr>
            <a:stCxn id="26" idx="2"/>
            <a:endCxn id="22" idx="0"/>
          </p:cNvCxnSpPr>
          <p:nvPr/>
        </p:nvCxnSpPr>
        <p:spPr>
          <a:xfrm>
            <a:off x="7858737" y="3922453"/>
            <a:ext cx="3" cy="171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54">
            <a:extLst>
              <a:ext uri="{FF2B5EF4-FFF2-40B4-BE49-F238E27FC236}">
                <a16:creationId xmlns:a16="http://schemas.microsoft.com/office/drawing/2014/main" id="{9D6E59BB-527B-4634-B586-36E619F267A8}"/>
              </a:ext>
            </a:extLst>
          </p:cNvPr>
          <p:cNvCxnSpPr>
            <a:stCxn id="22" idx="2"/>
            <a:endCxn id="23" idx="0"/>
          </p:cNvCxnSpPr>
          <p:nvPr/>
        </p:nvCxnSpPr>
        <p:spPr>
          <a:xfrm flipH="1">
            <a:off x="7858739" y="4532055"/>
            <a:ext cx="1" cy="90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56">
            <a:extLst>
              <a:ext uri="{FF2B5EF4-FFF2-40B4-BE49-F238E27FC236}">
                <a16:creationId xmlns:a16="http://schemas.microsoft.com/office/drawing/2014/main" id="{9A94AF7A-1CF7-4B8B-ACA5-8FCEA85BFA53}"/>
              </a:ext>
            </a:extLst>
          </p:cNvPr>
          <p:cNvCxnSpPr>
            <a:stCxn id="9" idx="2"/>
            <a:endCxn id="19" idx="0"/>
          </p:cNvCxnSpPr>
          <p:nvPr/>
        </p:nvCxnSpPr>
        <p:spPr>
          <a:xfrm>
            <a:off x="7858737" y="1607893"/>
            <a:ext cx="6" cy="141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58">
            <a:extLst>
              <a:ext uri="{FF2B5EF4-FFF2-40B4-BE49-F238E27FC236}">
                <a16:creationId xmlns:a16="http://schemas.microsoft.com/office/drawing/2014/main" id="{06A69649-B70D-4F48-98BE-8C1850EE16A3}"/>
              </a:ext>
            </a:extLst>
          </p:cNvPr>
          <p:cNvCxnSpPr>
            <a:stCxn id="19" idx="2"/>
            <a:endCxn id="20" idx="0"/>
          </p:cNvCxnSpPr>
          <p:nvPr/>
        </p:nvCxnSpPr>
        <p:spPr>
          <a:xfrm>
            <a:off x="7858743" y="2187334"/>
            <a:ext cx="0" cy="149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60">
            <a:extLst>
              <a:ext uri="{FF2B5EF4-FFF2-40B4-BE49-F238E27FC236}">
                <a16:creationId xmlns:a16="http://schemas.microsoft.com/office/drawing/2014/main" id="{EAE34C46-9482-4442-88F6-2F45CC2FCA75}"/>
              </a:ext>
            </a:extLst>
          </p:cNvPr>
          <p:cNvCxnSpPr>
            <a:stCxn id="23" idx="2"/>
            <a:endCxn id="24" idx="0"/>
          </p:cNvCxnSpPr>
          <p:nvPr/>
        </p:nvCxnSpPr>
        <p:spPr>
          <a:xfrm flipH="1">
            <a:off x="7858737" y="5060695"/>
            <a:ext cx="2" cy="131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62">
            <a:extLst>
              <a:ext uri="{FF2B5EF4-FFF2-40B4-BE49-F238E27FC236}">
                <a16:creationId xmlns:a16="http://schemas.microsoft.com/office/drawing/2014/main" id="{7ECD45BD-4A94-4E9A-A02B-8D123EFE28BD}"/>
              </a:ext>
            </a:extLst>
          </p:cNvPr>
          <p:cNvCxnSpPr>
            <a:stCxn id="24" idx="2"/>
            <a:endCxn id="25" idx="0"/>
          </p:cNvCxnSpPr>
          <p:nvPr/>
        </p:nvCxnSpPr>
        <p:spPr>
          <a:xfrm>
            <a:off x="7858737" y="5630605"/>
            <a:ext cx="0" cy="104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64">
            <a:extLst>
              <a:ext uri="{FF2B5EF4-FFF2-40B4-BE49-F238E27FC236}">
                <a16:creationId xmlns:a16="http://schemas.microsoft.com/office/drawing/2014/main" id="{ACE439A3-8176-4E11-9068-387FE2CE7E2D}"/>
              </a:ext>
            </a:extLst>
          </p:cNvPr>
          <p:cNvCxnSpPr>
            <a:stCxn id="11" idx="2"/>
            <a:endCxn id="12" idx="0"/>
          </p:cNvCxnSpPr>
          <p:nvPr/>
        </p:nvCxnSpPr>
        <p:spPr>
          <a:xfrm>
            <a:off x="3743935" y="2774711"/>
            <a:ext cx="0" cy="149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66">
            <a:extLst>
              <a:ext uri="{FF2B5EF4-FFF2-40B4-BE49-F238E27FC236}">
                <a16:creationId xmlns:a16="http://schemas.microsoft.com/office/drawing/2014/main" id="{D82C2698-D52F-435D-8620-A8C3F2C87A3F}"/>
              </a:ext>
            </a:extLst>
          </p:cNvPr>
          <p:cNvCxnSpPr>
            <a:stCxn id="12" idx="2"/>
            <a:endCxn id="13" idx="0"/>
          </p:cNvCxnSpPr>
          <p:nvPr/>
        </p:nvCxnSpPr>
        <p:spPr>
          <a:xfrm flipH="1">
            <a:off x="3743931" y="3362088"/>
            <a:ext cx="4" cy="153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68">
            <a:extLst>
              <a:ext uri="{FF2B5EF4-FFF2-40B4-BE49-F238E27FC236}">
                <a16:creationId xmlns:a16="http://schemas.microsoft.com/office/drawing/2014/main" id="{01C33934-23FB-4D89-B887-77BB93E17496}"/>
              </a:ext>
            </a:extLst>
          </p:cNvPr>
          <p:cNvCxnSpPr>
            <a:stCxn id="13" idx="2"/>
            <a:endCxn id="14" idx="0"/>
          </p:cNvCxnSpPr>
          <p:nvPr/>
        </p:nvCxnSpPr>
        <p:spPr>
          <a:xfrm>
            <a:off x="3743931" y="3954203"/>
            <a:ext cx="1" cy="139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70">
            <a:extLst>
              <a:ext uri="{FF2B5EF4-FFF2-40B4-BE49-F238E27FC236}">
                <a16:creationId xmlns:a16="http://schemas.microsoft.com/office/drawing/2014/main" id="{7428635C-2261-4C10-8B02-247A2A3D097B}"/>
              </a:ext>
            </a:extLst>
          </p:cNvPr>
          <p:cNvCxnSpPr>
            <a:stCxn id="14" idx="2"/>
            <a:endCxn id="15" idx="0"/>
          </p:cNvCxnSpPr>
          <p:nvPr/>
        </p:nvCxnSpPr>
        <p:spPr>
          <a:xfrm flipH="1">
            <a:off x="3743931" y="4532055"/>
            <a:ext cx="1" cy="90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72">
            <a:extLst>
              <a:ext uri="{FF2B5EF4-FFF2-40B4-BE49-F238E27FC236}">
                <a16:creationId xmlns:a16="http://schemas.microsoft.com/office/drawing/2014/main" id="{B92FFDA0-D834-44DF-887A-62D5BE5DC3D5}"/>
              </a:ext>
            </a:extLst>
          </p:cNvPr>
          <p:cNvCxnSpPr>
            <a:stCxn id="15" idx="2"/>
            <a:endCxn id="16" idx="0"/>
          </p:cNvCxnSpPr>
          <p:nvPr/>
        </p:nvCxnSpPr>
        <p:spPr>
          <a:xfrm flipH="1">
            <a:off x="3743930" y="5060695"/>
            <a:ext cx="1" cy="90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74">
            <a:extLst>
              <a:ext uri="{FF2B5EF4-FFF2-40B4-BE49-F238E27FC236}">
                <a16:creationId xmlns:a16="http://schemas.microsoft.com/office/drawing/2014/main" id="{7DEA6A89-43EE-4AC7-A26F-E18BBAD0EC93}"/>
              </a:ext>
            </a:extLst>
          </p:cNvPr>
          <p:cNvCxnSpPr>
            <a:stCxn id="16" idx="2"/>
            <a:endCxn id="17" idx="0"/>
          </p:cNvCxnSpPr>
          <p:nvPr/>
        </p:nvCxnSpPr>
        <p:spPr>
          <a:xfrm flipH="1">
            <a:off x="3743929" y="5589335"/>
            <a:ext cx="1" cy="98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76">
            <a:extLst>
              <a:ext uri="{FF2B5EF4-FFF2-40B4-BE49-F238E27FC236}">
                <a16:creationId xmlns:a16="http://schemas.microsoft.com/office/drawing/2014/main" id="{13A15713-928F-4BB6-9D54-0D0D923CFDE1}"/>
              </a:ext>
            </a:extLst>
          </p:cNvPr>
          <p:cNvCxnSpPr>
            <a:stCxn id="17" idx="2"/>
            <a:endCxn id="18" idx="0"/>
          </p:cNvCxnSpPr>
          <p:nvPr/>
        </p:nvCxnSpPr>
        <p:spPr>
          <a:xfrm>
            <a:off x="3743929" y="6125905"/>
            <a:ext cx="0" cy="104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78">
            <a:extLst>
              <a:ext uri="{FF2B5EF4-FFF2-40B4-BE49-F238E27FC236}">
                <a16:creationId xmlns:a16="http://schemas.microsoft.com/office/drawing/2014/main" id="{8E2AA955-95F2-4073-9D25-770D8D8331C9}"/>
              </a:ext>
            </a:extLst>
          </p:cNvPr>
          <p:cNvSpPr txBox="1"/>
          <p:nvPr/>
        </p:nvSpPr>
        <p:spPr>
          <a:xfrm>
            <a:off x="1950858" y="852804"/>
            <a:ext cx="3232150" cy="246221"/>
          </a:xfrm>
          <a:prstGeom prst="rect">
            <a:avLst/>
          </a:prstGeom>
          <a:noFill/>
        </p:spPr>
        <p:txBody>
          <a:bodyPr wrap="square">
            <a:spAutoFit/>
          </a:bodyPr>
          <a:lstStyle/>
          <a:p>
            <a:r>
              <a:rPr lang="en-US" sz="1000" dirty="0" err="1">
                <a:solidFill>
                  <a:srgbClr val="2B91AF"/>
                </a:solidFill>
                <a:latin typeface="Consolas" panose="020B0609020204030204" pitchFamily="49" charset="0"/>
              </a:rPr>
              <a:t>CImageProcessorCylinderBattery</a:t>
            </a:r>
            <a:r>
              <a:rPr lang="en-US" sz="1000" dirty="0">
                <a:solidFill>
                  <a:srgbClr val="000000"/>
                </a:solidFill>
                <a:latin typeface="Consolas" panose="020B0609020204030204" pitchFamily="49" charset="0"/>
              </a:rPr>
              <a:t>::</a:t>
            </a:r>
            <a:r>
              <a:rPr lang="en-US" sz="1000" dirty="0">
                <a:solidFill>
                  <a:srgbClr val="008B8B"/>
                </a:solidFill>
                <a:latin typeface="Consolas" panose="020B0609020204030204" pitchFamily="49" charset="0"/>
              </a:rPr>
              <a:t>Inspection</a:t>
            </a:r>
            <a:endParaRPr lang="en-US" sz="1000" dirty="0"/>
          </a:p>
        </p:txBody>
      </p:sp>
      <p:sp>
        <p:nvSpPr>
          <p:cNvPr id="45" name="TextBox 80">
            <a:extLst>
              <a:ext uri="{FF2B5EF4-FFF2-40B4-BE49-F238E27FC236}">
                <a16:creationId xmlns:a16="http://schemas.microsoft.com/office/drawing/2014/main" id="{D2D8A956-721F-40FF-AC4D-7062DA997B6A}"/>
              </a:ext>
            </a:extLst>
          </p:cNvPr>
          <p:cNvSpPr txBox="1"/>
          <p:nvPr/>
        </p:nvSpPr>
        <p:spPr>
          <a:xfrm>
            <a:off x="7130074" y="852803"/>
            <a:ext cx="3519489" cy="246221"/>
          </a:xfrm>
          <a:prstGeom prst="rect">
            <a:avLst/>
          </a:prstGeom>
          <a:noFill/>
        </p:spPr>
        <p:txBody>
          <a:bodyPr wrap="square">
            <a:spAutoFit/>
          </a:bodyPr>
          <a:lstStyle/>
          <a:p>
            <a:r>
              <a:rPr lang="en-US" sz="1000" dirty="0" err="1">
                <a:solidFill>
                  <a:srgbClr val="2B91AF"/>
                </a:solidFill>
                <a:latin typeface="Consolas" panose="020B0609020204030204" pitchFamily="49" charset="0"/>
              </a:rPr>
              <a:t>CImageProcessorCylinderLower</a:t>
            </a:r>
            <a:r>
              <a:rPr lang="en-US" sz="1000" dirty="0">
                <a:solidFill>
                  <a:srgbClr val="000000"/>
                </a:solidFill>
                <a:latin typeface="Consolas" panose="020B0609020204030204" pitchFamily="49" charset="0"/>
              </a:rPr>
              <a:t>::</a:t>
            </a:r>
            <a:r>
              <a:rPr lang="en-US" sz="1000" dirty="0">
                <a:solidFill>
                  <a:srgbClr val="008B8B"/>
                </a:solidFill>
                <a:latin typeface="Consolas" panose="020B0609020204030204" pitchFamily="49" charset="0"/>
              </a:rPr>
              <a:t>Inspection</a:t>
            </a:r>
            <a:endParaRPr lang="en-US" sz="1000" dirty="0"/>
          </a:p>
        </p:txBody>
      </p:sp>
      <p:sp>
        <p:nvSpPr>
          <p:cNvPr id="46" name="TextBox 82">
            <a:extLst>
              <a:ext uri="{FF2B5EF4-FFF2-40B4-BE49-F238E27FC236}">
                <a16:creationId xmlns:a16="http://schemas.microsoft.com/office/drawing/2014/main" id="{12F79970-534C-48AE-B688-0E252BC4CD8D}"/>
              </a:ext>
            </a:extLst>
          </p:cNvPr>
          <p:cNvSpPr txBox="1"/>
          <p:nvPr/>
        </p:nvSpPr>
        <p:spPr>
          <a:xfrm>
            <a:off x="8587398" y="1799116"/>
            <a:ext cx="2838450" cy="246221"/>
          </a:xfrm>
          <a:prstGeom prst="rect">
            <a:avLst/>
          </a:prstGeom>
          <a:noFill/>
        </p:spPr>
        <p:txBody>
          <a:bodyPr wrap="square">
            <a:spAutoFit/>
          </a:bodyPr>
          <a:lstStyle/>
          <a:p>
            <a:r>
              <a:rPr lang="en-US" sz="1000" dirty="0" err="1">
                <a:solidFill>
                  <a:srgbClr val="008B8B"/>
                </a:solidFill>
                <a:latin typeface="Consolas" panose="020B0609020204030204" pitchFamily="49" charset="0"/>
              </a:rPr>
              <a:t>findBatteryROI</a:t>
            </a:r>
            <a:endParaRPr lang="en-US" sz="1000" dirty="0"/>
          </a:p>
        </p:txBody>
      </p:sp>
      <p:sp>
        <p:nvSpPr>
          <p:cNvPr id="47" name="TextBox 83">
            <a:extLst>
              <a:ext uri="{FF2B5EF4-FFF2-40B4-BE49-F238E27FC236}">
                <a16:creationId xmlns:a16="http://schemas.microsoft.com/office/drawing/2014/main" id="{A4BE387E-9AAB-44BC-98F1-73772CDAF2C9}"/>
              </a:ext>
            </a:extLst>
          </p:cNvPr>
          <p:cNvSpPr txBox="1"/>
          <p:nvPr/>
        </p:nvSpPr>
        <p:spPr>
          <a:xfrm>
            <a:off x="1778615" y="1833308"/>
            <a:ext cx="1744659" cy="246221"/>
          </a:xfrm>
          <a:prstGeom prst="rect">
            <a:avLst/>
          </a:prstGeom>
          <a:noFill/>
        </p:spPr>
        <p:txBody>
          <a:bodyPr wrap="square">
            <a:spAutoFit/>
          </a:bodyPr>
          <a:lstStyle/>
          <a:p>
            <a:r>
              <a:rPr lang="en-US" sz="1000" dirty="0" err="1">
                <a:solidFill>
                  <a:srgbClr val="008B8B"/>
                </a:solidFill>
                <a:latin typeface="Consolas" panose="020B0609020204030204" pitchFamily="49" charset="0"/>
              </a:rPr>
              <a:t>findBatteryROI</a:t>
            </a:r>
            <a:endParaRPr lang="en-US" sz="1000" dirty="0"/>
          </a:p>
        </p:txBody>
      </p:sp>
      <p:sp>
        <p:nvSpPr>
          <p:cNvPr id="48" name="TextBox 84">
            <a:extLst>
              <a:ext uri="{FF2B5EF4-FFF2-40B4-BE49-F238E27FC236}">
                <a16:creationId xmlns:a16="http://schemas.microsoft.com/office/drawing/2014/main" id="{E44FF100-ADB4-4CA3-87C3-9F5B1A83F206}"/>
              </a:ext>
            </a:extLst>
          </p:cNvPr>
          <p:cNvSpPr txBox="1"/>
          <p:nvPr/>
        </p:nvSpPr>
        <p:spPr>
          <a:xfrm>
            <a:off x="1850047" y="2368152"/>
            <a:ext cx="1343819" cy="246221"/>
          </a:xfrm>
          <a:prstGeom prst="rect">
            <a:avLst/>
          </a:prstGeom>
          <a:noFill/>
        </p:spPr>
        <p:txBody>
          <a:bodyPr wrap="square">
            <a:spAutoFit/>
          </a:bodyPr>
          <a:lstStyle/>
          <a:p>
            <a:r>
              <a:rPr lang="en-US" sz="1000" dirty="0">
                <a:solidFill>
                  <a:srgbClr val="008B8B"/>
                </a:solidFill>
                <a:latin typeface="Consolas" panose="020B0609020204030204" pitchFamily="49" charset="0"/>
              </a:rPr>
              <a:t>Inspection</a:t>
            </a:r>
            <a:endParaRPr lang="en-US" sz="1000" dirty="0"/>
          </a:p>
        </p:txBody>
      </p:sp>
      <p:sp>
        <p:nvSpPr>
          <p:cNvPr id="49" name="TextBox 85">
            <a:extLst>
              <a:ext uri="{FF2B5EF4-FFF2-40B4-BE49-F238E27FC236}">
                <a16:creationId xmlns:a16="http://schemas.microsoft.com/office/drawing/2014/main" id="{DB9BB94F-CEEC-4405-8B82-8B7EA9131797}"/>
              </a:ext>
            </a:extLst>
          </p:cNvPr>
          <p:cNvSpPr txBox="1"/>
          <p:nvPr/>
        </p:nvSpPr>
        <p:spPr>
          <a:xfrm>
            <a:off x="8587398" y="2358786"/>
            <a:ext cx="1343819" cy="246221"/>
          </a:xfrm>
          <a:prstGeom prst="rect">
            <a:avLst/>
          </a:prstGeom>
          <a:noFill/>
        </p:spPr>
        <p:txBody>
          <a:bodyPr wrap="square">
            <a:spAutoFit/>
          </a:bodyPr>
          <a:lstStyle/>
          <a:p>
            <a:r>
              <a:rPr lang="en-US" sz="1000" dirty="0">
                <a:solidFill>
                  <a:srgbClr val="008B8B"/>
                </a:solidFill>
                <a:latin typeface="Consolas" panose="020B0609020204030204" pitchFamily="49" charset="0"/>
              </a:rPr>
              <a:t>Inspection</a:t>
            </a:r>
            <a:endParaRPr lang="en-US" sz="1000" dirty="0"/>
          </a:p>
        </p:txBody>
      </p:sp>
      <p:sp>
        <p:nvSpPr>
          <p:cNvPr id="50" name="TextBox 87">
            <a:extLst>
              <a:ext uri="{FF2B5EF4-FFF2-40B4-BE49-F238E27FC236}">
                <a16:creationId xmlns:a16="http://schemas.microsoft.com/office/drawing/2014/main" id="{81021419-0210-4039-B2BA-1FEB18E05BBA}"/>
              </a:ext>
            </a:extLst>
          </p:cNvPr>
          <p:cNvSpPr txBox="1"/>
          <p:nvPr/>
        </p:nvSpPr>
        <p:spPr>
          <a:xfrm>
            <a:off x="1331720" y="2991011"/>
            <a:ext cx="1683546" cy="246221"/>
          </a:xfrm>
          <a:prstGeom prst="rect">
            <a:avLst/>
          </a:prstGeom>
          <a:noFill/>
        </p:spPr>
        <p:txBody>
          <a:bodyPr wrap="square">
            <a:spAutoFit/>
          </a:bodyPr>
          <a:lstStyle/>
          <a:p>
            <a:r>
              <a:rPr lang="en-US" sz="1000" dirty="0" err="1">
                <a:solidFill>
                  <a:srgbClr val="008B8B"/>
                </a:solidFill>
                <a:latin typeface="Consolas" panose="020B0609020204030204" pitchFamily="49" charset="0"/>
              </a:rPr>
              <a:t>findBeadingInspection</a:t>
            </a:r>
            <a:endParaRPr lang="en-US" sz="1000" dirty="0"/>
          </a:p>
        </p:txBody>
      </p:sp>
      <p:sp>
        <p:nvSpPr>
          <p:cNvPr id="51" name="TextBox 90">
            <a:extLst>
              <a:ext uri="{FF2B5EF4-FFF2-40B4-BE49-F238E27FC236}">
                <a16:creationId xmlns:a16="http://schemas.microsoft.com/office/drawing/2014/main" id="{DD87D09A-2A9C-4C5B-88F2-1884C68BA874}"/>
              </a:ext>
            </a:extLst>
          </p:cNvPr>
          <p:cNvSpPr txBox="1"/>
          <p:nvPr/>
        </p:nvSpPr>
        <p:spPr>
          <a:xfrm>
            <a:off x="1326962" y="3599690"/>
            <a:ext cx="1930388" cy="246221"/>
          </a:xfrm>
          <a:prstGeom prst="rect">
            <a:avLst/>
          </a:prstGeom>
          <a:noFill/>
        </p:spPr>
        <p:txBody>
          <a:bodyPr wrap="square">
            <a:spAutoFit/>
          </a:bodyPr>
          <a:lstStyle/>
          <a:p>
            <a:r>
              <a:rPr lang="en-US" sz="1000" dirty="0" err="1">
                <a:solidFill>
                  <a:srgbClr val="008B8B"/>
                </a:solidFill>
                <a:latin typeface="Consolas" panose="020B0609020204030204" pitchFamily="49" charset="0"/>
              </a:rPr>
              <a:t>findTopReferenceLine</a:t>
            </a:r>
            <a:endParaRPr lang="en-US" sz="1000" dirty="0"/>
          </a:p>
        </p:txBody>
      </p:sp>
      <p:sp>
        <p:nvSpPr>
          <p:cNvPr id="52" name="TextBox 91">
            <a:extLst>
              <a:ext uri="{FF2B5EF4-FFF2-40B4-BE49-F238E27FC236}">
                <a16:creationId xmlns:a16="http://schemas.microsoft.com/office/drawing/2014/main" id="{74ACFC0F-18E6-4460-A6E3-2B723C3A46A0}"/>
              </a:ext>
            </a:extLst>
          </p:cNvPr>
          <p:cNvSpPr txBox="1"/>
          <p:nvPr/>
        </p:nvSpPr>
        <p:spPr>
          <a:xfrm>
            <a:off x="8587398" y="3027846"/>
            <a:ext cx="1930388" cy="246221"/>
          </a:xfrm>
          <a:prstGeom prst="rect">
            <a:avLst/>
          </a:prstGeom>
          <a:noFill/>
        </p:spPr>
        <p:txBody>
          <a:bodyPr wrap="square">
            <a:spAutoFit/>
          </a:bodyPr>
          <a:lstStyle/>
          <a:p>
            <a:r>
              <a:rPr lang="en-US" sz="1000" dirty="0" err="1">
                <a:solidFill>
                  <a:srgbClr val="008B8B"/>
                </a:solidFill>
                <a:latin typeface="Consolas" panose="020B0609020204030204" pitchFamily="49" charset="0"/>
              </a:rPr>
              <a:t>findTopReferenceLine</a:t>
            </a:r>
            <a:endParaRPr lang="en-US" sz="1000" dirty="0"/>
          </a:p>
        </p:txBody>
      </p:sp>
      <p:sp>
        <p:nvSpPr>
          <p:cNvPr id="53" name="TextBox 93">
            <a:extLst>
              <a:ext uri="{FF2B5EF4-FFF2-40B4-BE49-F238E27FC236}">
                <a16:creationId xmlns:a16="http://schemas.microsoft.com/office/drawing/2014/main" id="{123D2D78-4C4E-450E-9EE6-E7632B48D33A}"/>
              </a:ext>
            </a:extLst>
          </p:cNvPr>
          <p:cNvSpPr txBox="1"/>
          <p:nvPr/>
        </p:nvSpPr>
        <p:spPr>
          <a:xfrm>
            <a:off x="1224573" y="4127736"/>
            <a:ext cx="1683546" cy="246221"/>
          </a:xfrm>
          <a:prstGeom prst="rect">
            <a:avLst/>
          </a:prstGeom>
          <a:noFill/>
        </p:spPr>
        <p:txBody>
          <a:bodyPr wrap="square">
            <a:spAutoFit/>
          </a:bodyPr>
          <a:lstStyle/>
          <a:p>
            <a:r>
              <a:rPr lang="en-US" sz="1000" dirty="0" err="1">
                <a:solidFill>
                  <a:srgbClr val="008B8B"/>
                </a:solidFill>
                <a:latin typeface="Consolas" panose="020B0609020204030204" pitchFamily="49" charset="0"/>
              </a:rPr>
              <a:t>findCathodeLineByPeak</a:t>
            </a:r>
            <a:endParaRPr lang="en-US" sz="1000" dirty="0"/>
          </a:p>
        </p:txBody>
      </p:sp>
      <p:sp>
        <p:nvSpPr>
          <p:cNvPr id="54" name="TextBox 94">
            <a:extLst>
              <a:ext uri="{FF2B5EF4-FFF2-40B4-BE49-F238E27FC236}">
                <a16:creationId xmlns:a16="http://schemas.microsoft.com/office/drawing/2014/main" id="{0DC62D8E-01E1-45A9-BFEA-AB14B2DEAC8A}"/>
              </a:ext>
            </a:extLst>
          </p:cNvPr>
          <p:cNvSpPr txBox="1"/>
          <p:nvPr/>
        </p:nvSpPr>
        <p:spPr>
          <a:xfrm>
            <a:off x="8587398" y="4121386"/>
            <a:ext cx="1683546" cy="246221"/>
          </a:xfrm>
          <a:prstGeom prst="rect">
            <a:avLst/>
          </a:prstGeom>
          <a:noFill/>
        </p:spPr>
        <p:txBody>
          <a:bodyPr wrap="square">
            <a:spAutoFit/>
          </a:bodyPr>
          <a:lstStyle/>
          <a:p>
            <a:r>
              <a:rPr lang="en-US" sz="1000" dirty="0" err="1">
                <a:solidFill>
                  <a:srgbClr val="008B8B"/>
                </a:solidFill>
                <a:latin typeface="Consolas" panose="020B0609020204030204" pitchFamily="49" charset="0"/>
              </a:rPr>
              <a:t>findCathodeLineByPeak</a:t>
            </a:r>
            <a:endParaRPr lang="en-US" sz="1000" dirty="0"/>
          </a:p>
        </p:txBody>
      </p:sp>
      <p:sp>
        <p:nvSpPr>
          <p:cNvPr id="55" name="TextBox 96">
            <a:extLst>
              <a:ext uri="{FF2B5EF4-FFF2-40B4-BE49-F238E27FC236}">
                <a16:creationId xmlns:a16="http://schemas.microsoft.com/office/drawing/2014/main" id="{82F6B1D3-76E5-4842-988B-4A9211B66BC9}"/>
              </a:ext>
            </a:extLst>
          </p:cNvPr>
          <p:cNvSpPr txBox="1"/>
          <p:nvPr/>
        </p:nvSpPr>
        <p:spPr>
          <a:xfrm>
            <a:off x="8587398" y="3515565"/>
            <a:ext cx="1683546" cy="246221"/>
          </a:xfrm>
          <a:prstGeom prst="rect">
            <a:avLst/>
          </a:prstGeom>
          <a:noFill/>
        </p:spPr>
        <p:txBody>
          <a:bodyPr wrap="square">
            <a:spAutoFit/>
          </a:bodyPr>
          <a:lstStyle/>
          <a:p>
            <a:r>
              <a:rPr lang="en-US" sz="1000" dirty="0" err="1">
                <a:solidFill>
                  <a:srgbClr val="008B8B"/>
                </a:solidFill>
                <a:latin typeface="Consolas" panose="020B0609020204030204" pitchFamily="49" charset="0"/>
              </a:rPr>
              <a:t>findingcenterpin</a:t>
            </a:r>
            <a:endParaRPr lang="en-US" sz="1000" dirty="0"/>
          </a:p>
        </p:txBody>
      </p:sp>
      <p:sp>
        <p:nvSpPr>
          <p:cNvPr id="56" name="TextBox 98">
            <a:extLst>
              <a:ext uri="{FF2B5EF4-FFF2-40B4-BE49-F238E27FC236}">
                <a16:creationId xmlns:a16="http://schemas.microsoft.com/office/drawing/2014/main" id="{E74AE08C-97AE-4FE7-AE70-16BA91CE2968}"/>
              </a:ext>
            </a:extLst>
          </p:cNvPr>
          <p:cNvSpPr txBox="1"/>
          <p:nvPr/>
        </p:nvSpPr>
        <p:spPr>
          <a:xfrm>
            <a:off x="1355519" y="4703324"/>
            <a:ext cx="1659747" cy="246221"/>
          </a:xfrm>
          <a:prstGeom prst="rect">
            <a:avLst/>
          </a:prstGeom>
          <a:noFill/>
        </p:spPr>
        <p:txBody>
          <a:bodyPr wrap="square">
            <a:spAutoFit/>
          </a:bodyPr>
          <a:lstStyle/>
          <a:p>
            <a:r>
              <a:rPr lang="en-US" sz="1000" dirty="0" err="1">
                <a:solidFill>
                  <a:srgbClr val="008B8B"/>
                </a:solidFill>
                <a:latin typeface="Consolas" panose="020B0609020204030204" pitchFamily="49" charset="0"/>
              </a:rPr>
              <a:t>findCathodeXPosition</a:t>
            </a:r>
            <a:endParaRPr lang="en-US" sz="1000" dirty="0"/>
          </a:p>
        </p:txBody>
      </p:sp>
      <p:sp>
        <p:nvSpPr>
          <p:cNvPr id="57" name="TextBox 99">
            <a:extLst>
              <a:ext uri="{FF2B5EF4-FFF2-40B4-BE49-F238E27FC236}">
                <a16:creationId xmlns:a16="http://schemas.microsoft.com/office/drawing/2014/main" id="{81E7B07D-E69C-491A-8049-20029DE6DCDB}"/>
              </a:ext>
            </a:extLst>
          </p:cNvPr>
          <p:cNvSpPr txBox="1"/>
          <p:nvPr/>
        </p:nvSpPr>
        <p:spPr>
          <a:xfrm>
            <a:off x="8587398" y="4622545"/>
            <a:ext cx="1659747" cy="246221"/>
          </a:xfrm>
          <a:prstGeom prst="rect">
            <a:avLst/>
          </a:prstGeom>
          <a:noFill/>
        </p:spPr>
        <p:txBody>
          <a:bodyPr wrap="square">
            <a:spAutoFit/>
          </a:bodyPr>
          <a:lstStyle/>
          <a:p>
            <a:r>
              <a:rPr lang="en-US" sz="1000" dirty="0" err="1">
                <a:solidFill>
                  <a:srgbClr val="008B8B"/>
                </a:solidFill>
                <a:latin typeface="Consolas" panose="020B0609020204030204" pitchFamily="49" charset="0"/>
              </a:rPr>
              <a:t>findCathodeXPosition</a:t>
            </a:r>
            <a:endParaRPr lang="en-US" sz="1000" dirty="0"/>
          </a:p>
        </p:txBody>
      </p:sp>
      <p:sp>
        <p:nvSpPr>
          <p:cNvPr id="58" name="TextBox 101">
            <a:extLst>
              <a:ext uri="{FF2B5EF4-FFF2-40B4-BE49-F238E27FC236}">
                <a16:creationId xmlns:a16="http://schemas.microsoft.com/office/drawing/2014/main" id="{6C930CC4-06DB-491A-BB47-FF3DA200C7FD}"/>
              </a:ext>
            </a:extLst>
          </p:cNvPr>
          <p:cNvSpPr txBox="1"/>
          <p:nvPr/>
        </p:nvSpPr>
        <p:spPr>
          <a:xfrm>
            <a:off x="1476977" y="5192455"/>
            <a:ext cx="1538289" cy="246221"/>
          </a:xfrm>
          <a:prstGeom prst="rect">
            <a:avLst/>
          </a:prstGeom>
          <a:noFill/>
        </p:spPr>
        <p:txBody>
          <a:bodyPr wrap="square">
            <a:spAutoFit/>
          </a:bodyPr>
          <a:lstStyle/>
          <a:p>
            <a:r>
              <a:rPr lang="en-US" sz="1000" dirty="0" err="1">
                <a:solidFill>
                  <a:srgbClr val="008B8B"/>
                </a:solidFill>
                <a:latin typeface="Consolas" panose="020B0609020204030204" pitchFamily="49" charset="0"/>
              </a:rPr>
              <a:t>FindLosingPoleLite</a:t>
            </a:r>
            <a:endParaRPr lang="en-US" sz="1000" dirty="0"/>
          </a:p>
        </p:txBody>
      </p:sp>
      <p:sp>
        <p:nvSpPr>
          <p:cNvPr id="59" name="TextBox 105">
            <a:extLst>
              <a:ext uri="{FF2B5EF4-FFF2-40B4-BE49-F238E27FC236}">
                <a16:creationId xmlns:a16="http://schemas.microsoft.com/office/drawing/2014/main" id="{10C88C22-4F78-477F-B6B2-DD2B3E2A1256}"/>
              </a:ext>
            </a:extLst>
          </p:cNvPr>
          <p:cNvSpPr txBox="1"/>
          <p:nvPr/>
        </p:nvSpPr>
        <p:spPr>
          <a:xfrm>
            <a:off x="1392856" y="5783719"/>
            <a:ext cx="1622410" cy="246221"/>
          </a:xfrm>
          <a:prstGeom prst="rect">
            <a:avLst/>
          </a:prstGeom>
          <a:noFill/>
        </p:spPr>
        <p:txBody>
          <a:bodyPr wrap="square">
            <a:spAutoFit/>
          </a:bodyPr>
          <a:lstStyle/>
          <a:p>
            <a:r>
              <a:rPr lang="en-US" sz="1000" dirty="0" err="1">
                <a:solidFill>
                  <a:srgbClr val="008B8B"/>
                </a:solidFill>
                <a:latin typeface="Consolas" panose="020B0609020204030204" pitchFamily="49" charset="0"/>
              </a:rPr>
              <a:t>findAnodeYCordUpper</a:t>
            </a:r>
            <a:endParaRPr lang="en-US" sz="1000" dirty="0"/>
          </a:p>
        </p:txBody>
      </p:sp>
      <p:sp>
        <p:nvSpPr>
          <p:cNvPr id="60" name="TextBox 106">
            <a:extLst>
              <a:ext uri="{FF2B5EF4-FFF2-40B4-BE49-F238E27FC236}">
                <a16:creationId xmlns:a16="http://schemas.microsoft.com/office/drawing/2014/main" id="{2D800FAD-56EF-4922-A3E2-735DB3B735C8}"/>
              </a:ext>
            </a:extLst>
          </p:cNvPr>
          <p:cNvSpPr txBox="1"/>
          <p:nvPr/>
        </p:nvSpPr>
        <p:spPr>
          <a:xfrm>
            <a:off x="8593749" y="5315565"/>
            <a:ext cx="1622410" cy="246221"/>
          </a:xfrm>
          <a:prstGeom prst="rect">
            <a:avLst/>
          </a:prstGeom>
          <a:noFill/>
        </p:spPr>
        <p:txBody>
          <a:bodyPr wrap="square">
            <a:spAutoFit/>
          </a:bodyPr>
          <a:lstStyle/>
          <a:p>
            <a:r>
              <a:rPr lang="en-US" sz="1000" dirty="0" err="1">
                <a:solidFill>
                  <a:srgbClr val="008B8B"/>
                </a:solidFill>
                <a:latin typeface="Consolas" panose="020B0609020204030204" pitchFamily="49" charset="0"/>
              </a:rPr>
              <a:t>findAnodeYCordUpper</a:t>
            </a:r>
            <a:endParaRPr lang="en-US" sz="1000" dirty="0"/>
          </a:p>
        </p:txBody>
      </p:sp>
      <p:sp>
        <p:nvSpPr>
          <p:cNvPr id="61" name="TextBox 109">
            <a:extLst>
              <a:ext uri="{FF2B5EF4-FFF2-40B4-BE49-F238E27FC236}">
                <a16:creationId xmlns:a16="http://schemas.microsoft.com/office/drawing/2014/main" id="{7061AA84-4652-4635-B8CD-097BB5A6EDEE}"/>
              </a:ext>
            </a:extLst>
          </p:cNvPr>
          <p:cNvSpPr txBox="1"/>
          <p:nvPr/>
        </p:nvSpPr>
        <p:spPr>
          <a:xfrm>
            <a:off x="1355519" y="6373899"/>
            <a:ext cx="1622410" cy="246221"/>
          </a:xfrm>
          <a:prstGeom prst="rect">
            <a:avLst/>
          </a:prstGeom>
          <a:noFill/>
        </p:spPr>
        <p:txBody>
          <a:bodyPr wrap="square">
            <a:spAutoFit/>
          </a:bodyPr>
          <a:lstStyle/>
          <a:p>
            <a:r>
              <a:rPr lang="en-US" sz="1000" dirty="0" err="1">
                <a:solidFill>
                  <a:srgbClr val="008B8B"/>
                </a:solidFill>
                <a:latin typeface="Consolas" panose="020B0609020204030204" pitchFamily="49" charset="0"/>
              </a:rPr>
              <a:t>PoleLengthRefinement</a:t>
            </a:r>
            <a:endParaRPr lang="en-US" sz="1000" dirty="0"/>
          </a:p>
        </p:txBody>
      </p:sp>
      <p:sp>
        <p:nvSpPr>
          <p:cNvPr id="62" name="TextBox 110">
            <a:extLst>
              <a:ext uri="{FF2B5EF4-FFF2-40B4-BE49-F238E27FC236}">
                <a16:creationId xmlns:a16="http://schemas.microsoft.com/office/drawing/2014/main" id="{3529C4A2-6520-459D-992E-1878DAF3AE6A}"/>
              </a:ext>
            </a:extLst>
          </p:cNvPr>
          <p:cNvSpPr txBox="1"/>
          <p:nvPr/>
        </p:nvSpPr>
        <p:spPr>
          <a:xfrm>
            <a:off x="8593749" y="5879684"/>
            <a:ext cx="1622410" cy="246221"/>
          </a:xfrm>
          <a:prstGeom prst="rect">
            <a:avLst/>
          </a:prstGeom>
          <a:noFill/>
        </p:spPr>
        <p:txBody>
          <a:bodyPr wrap="square">
            <a:spAutoFit/>
          </a:bodyPr>
          <a:lstStyle/>
          <a:p>
            <a:r>
              <a:rPr lang="en-US" sz="1000" dirty="0" err="1">
                <a:solidFill>
                  <a:srgbClr val="008B8B"/>
                </a:solidFill>
                <a:latin typeface="Consolas" panose="020B0609020204030204" pitchFamily="49" charset="0"/>
              </a:rPr>
              <a:t>PoleLengthRefinement</a:t>
            </a:r>
            <a:endParaRPr lang="en-US" sz="1000" dirty="0"/>
          </a:p>
        </p:txBody>
      </p:sp>
    </p:spTree>
    <p:extLst>
      <p:ext uri="{BB962C8B-B14F-4D97-AF65-F5344CB8AC3E}">
        <p14:creationId xmlns:p14="http://schemas.microsoft.com/office/powerpoint/2010/main" val="17721861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r>
              <a:rPr lang="en-US" dirty="0"/>
              <a:t>Cylinder Battery UI and Setting Parameters</a:t>
            </a:r>
          </a:p>
        </p:txBody>
      </p:sp>
      <p:sp>
        <p:nvSpPr>
          <p:cNvPr id="4" name="Chỗ dành sẵn cho Số hiệu Bản chiếu 3"/>
          <p:cNvSpPr>
            <a:spLocks noGrp="1"/>
          </p:cNvSpPr>
          <p:nvPr>
            <p:ph type="sldNum" sz="quarter" idx="12"/>
          </p:nvPr>
        </p:nvSpPr>
        <p:spPr/>
        <p:txBody>
          <a:bodyPr/>
          <a:lstStyle/>
          <a:p>
            <a:fld id="{612001EB-C607-4195-83CD-5AE5F3E4F111}" type="slidenum">
              <a:rPr lang="en-US" smtClean="0"/>
              <a:t>29</a:t>
            </a:fld>
            <a:endParaRPr lang="en-US"/>
          </a:p>
        </p:txBody>
      </p:sp>
      <p:pic>
        <p:nvPicPr>
          <p:cNvPr id="5" name="Picture 6" descr="A screenshot of a computer&#10;&#10;Description automatically generated with medium confidence">
            <a:extLst>
              <a:ext uri="{FF2B5EF4-FFF2-40B4-BE49-F238E27FC236}">
                <a16:creationId xmlns:a16="http://schemas.microsoft.com/office/drawing/2014/main" id="{408134C9-906A-4F4F-973A-72CA295881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84" y="1682671"/>
            <a:ext cx="6048374" cy="3273053"/>
          </a:xfrm>
          <a:prstGeom prst="rect">
            <a:avLst/>
          </a:prstGeom>
        </p:spPr>
      </p:pic>
      <p:sp>
        <p:nvSpPr>
          <p:cNvPr id="6" name="TextBox 7">
            <a:extLst>
              <a:ext uri="{FF2B5EF4-FFF2-40B4-BE49-F238E27FC236}">
                <a16:creationId xmlns:a16="http://schemas.microsoft.com/office/drawing/2014/main" id="{1C0C9FC8-31BD-4CA0-BAF5-9562384DB022}"/>
              </a:ext>
            </a:extLst>
          </p:cNvPr>
          <p:cNvSpPr txBox="1"/>
          <p:nvPr/>
        </p:nvSpPr>
        <p:spPr>
          <a:xfrm>
            <a:off x="2484558" y="5078667"/>
            <a:ext cx="809625" cy="369332"/>
          </a:xfrm>
          <a:prstGeom prst="rect">
            <a:avLst/>
          </a:prstGeom>
          <a:noFill/>
        </p:spPr>
        <p:txBody>
          <a:bodyPr wrap="square" rtlCol="0">
            <a:spAutoFit/>
          </a:bodyPr>
          <a:lstStyle/>
          <a:p>
            <a:r>
              <a:rPr lang="en-US" dirty="0"/>
              <a:t>Upper</a:t>
            </a:r>
          </a:p>
        </p:txBody>
      </p:sp>
      <p:pic>
        <p:nvPicPr>
          <p:cNvPr id="7" name="Picture 9" descr="A computer screen capture&#10;&#10;Description automatically generated with low confidence">
            <a:extLst>
              <a:ext uri="{FF2B5EF4-FFF2-40B4-BE49-F238E27FC236}">
                <a16:creationId xmlns:a16="http://schemas.microsoft.com/office/drawing/2014/main" id="{5F9BD655-C67B-4C05-8B0E-29AB14FDA9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01919" y="1691464"/>
            <a:ext cx="6060039" cy="3273052"/>
          </a:xfrm>
          <a:prstGeom prst="rect">
            <a:avLst/>
          </a:prstGeom>
        </p:spPr>
      </p:pic>
      <p:sp>
        <p:nvSpPr>
          <p:cNvPr id="8" name="TextBox 10">
            <a:extLst>
              <a:ext uri="{FF2B5EF4-FFF2-40B4-BE49-F238E27FC236}">
                <a16:creationId xmlns:a16="http://schemas.microsoft.com/office/drawing/2014/main" id="{E1B815B4-F8F5-4E04-83FF-DE9A515B67EB}"/>
              </a:ext>
            </a:extLst>
          </p:cNvPr>
          <p:cNvSpPr txBox="1"/>
          <p:nvPr/>
        </p:nvSpPr>
        <p:spPr>
          <a:xfrm>
            <a:off x="8727125" y="5115512"/>
            <a:ext cx="809625" cy="369332"/>
          </a:xfrm>
          <a:prstGeom prst="rect">
            <a:avLst/>
          </a:prstGeom>
          <a:noFill/>
        </p:spPr>
        <p:txBody>
          <a:bodyPr wrap="square" rtlCol="0">
            <a:spAutoFit/>
          </a:bodyPr>
          <a:lstStyle/>
          <a:p>
            <a:r>
              <a:rPr lang="en-US" dirty="0"/>
              <a:t>Lower</a:t>
            </a:r>
          </a:p>
        </p:txBody>
      </p:sp>
    </p:spTree>
    <p:extLst>
      <p:ext uri="{BB962C8B-B14F-4D97-AF65-F5344CB8AC3E}">
        <p14:creationId xmlns:p14="http://schemas.microsoft.com/office/powerpoint/2010/main" val="6727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Bảng 3"/>
          <p:cNvGraphicFramePr>
            <a:graphicFrameLocks noGrp="1"/>
          </p:cNvGraphicFramePr>
          <p:nvPr>
            <p:extLst>
              <p:ext uri="{D42A27DB-BD31-4B8C-83A1-F6EECF244321}">
                <p14:modId xmlns:p14="http://schemas.microsoft.com/office/powerpoint/2010/main" val="1986409037"/>
              </p:ext>
            </p:extLst>
          </p:nvPr>
        </p:nvGraphicFramePr>
        <p:xfrm>
          <a:off x="161938" y="2741352"/>
          <a:ext cx="11870573" cy="3707475"/>
        </p:xfrm>
        <a:graphic>
          <a:graphicData uri="http://schemas.openxmlformats.org/drawingml/2006/table">
            <a:tbl>
              <a:tblPr firstRow="1" bandRow="1">
                <a:tableStyleId>{5940675A-B579-460E-94D1-54222C63F5DA}</a:tableStyleId>
              </a:tblPr>
              <a:tblGrid>
                <a:gridCol w="2696314">
                  <a:extLst>
                    <a:ext uri="{9D8B030D-6E8A-4147-A177-3AD203B41FA5}">
                      <a16:colId xmlns:a16="http://schemas.microsoft.com/office/drawing/2014/main" val="1429949820"/>
                    </a:ext>
                  </a:extLst>
                </a:gridCol>
                <a:gridCol w="1297284">
                  <a:extLst>
                    <a:ext uri="{9D8B030D-6E8A-4147-A177-3AD203B41FA5}">
                      <a16:colId xmlns:a16="http://schemas.microsoft.com/office/drawing/2014/main" val="1979548443"/>
                    </a:ext>
                  </a:extLst>
                </a:gridCol>
                <a:gridCol w="1280327">
                  <a:extLst>
                    <a:ext uri="{9D8B030D-6E8A-4147-A177-3AD203B41FA5}">
                      <a16:colId xmlns:a16="http://schemas.microsoft.com/office/drawing/2014/main" val="2896395771"/>
                    </a:ext>
                  </a:extLst>
                </a:gridCol>
                <a:gridCol w="2639790">
                  <a:extLst>
                    <a:ext uri="{9D8B030D-6E8A-4147-A177-3AD203B41FA5}">
                      <a16:colId xmlns:a16="http://schemas.microsoft.com/office/drawing/2014/main" val="4244399448"/>
                    </a:ext>
                  </a:extLst>
                </a:gridCol>
                <a:gridCol w="1255222">
                  <a:extLst>
                    <a:ext uri="{9D8B030D-6E8A-4147-A177-3AD203B41FA5}">
                      <a16:colId xmlns:a16="http://schemas.microsoft.com/office/drawing/2014/main" val="1576140988"/>
                    </a:ext>
                  </a:extLst>
                </a:gridCol>
                <a:gridCol w="2701636">
                  <a:extLst>
                    <a:ext uri="{9D8B030D-6E8A-4147-A177-3AD203B41FA5}">
                      <a16:colId xmlns:a16="http://schemas.microsoft.com/office/drawing/2014/main" val="3077775728"/>
                    </a:ext>
                  </a:extLst>
                </a:gridCol>
              </a:tblGrid>
              <a:tr h="363102">
                <a:tc>
                  <a:txBody>
                    <a:bodyPr/>
                    <a:lstStyle/>
                    <a:p>
                      <a:pPr algn="ctr"/>
                      <a:r>
                        <a:rPr lang="en-US" sz="1200" dirty="0" smtClean="0"/>
                        <a:t>Input</a:t>
                      </a:r>
                      <a:endParaRPr lang="en-US" sz="1200" dirty="0"/>
                    </a:p>
                  </a:txBody>
                  <a:tcPr/>
                </a:tc>
                <a:tc>
                  <a:txBody>
                    <a:bodyPr/>
                    <a:lstStyle/>
                    <a:p>
                      <a:pPr algn="ctr"/>
                      <a:r>
                        <a:rPr lang="en-US" sz="1200" dirty="0" smtClean="0"/>
                        <a:t>Histogram input</a:t>
                      </a:r>
                      <a:endParaRPr lang="en-US" sz="1200" dirty="0"/>
                    </a:p>
                  </a:txBody>
                  <a:tcPr/>
                </a:tc>
                <a:tc>
                  <a:txBody>
                    <a:bodyPr/>
                    <a:lstStyle/>
                    <a:p>
                      <a:pPr algn="ctr"/>
                      <a:r>
                        <a:rPr lang="en-US" sz="1200" dirty="0" smtClean="0"/>
                        <a:t>His y=3x</a:t>
                      </a:r>
                      <a:endParaRPr lang="en-US" sz="1200" dirty="0"/>
                    </a:p>
                  </a:txBody>
                  <a:tcPr/>
                </a:tc>
                <a:tc>
                  <a:txBody>
                    <a:bodyPr/>
                    <a:lstStyle/>
                    <a:p>
                      <a:pPr algn="ctr"/>
                      <a:r>
                        <a:rPr lang="en-US" sz="1200" dirty="0" smtClean="0"/>
                        <a:t>y=3x</a:t>
                      </a:r>
                      <a:endParaRPr lang="en-US" sz="1200" dirty="0"/>
                    </a:p>
                  </a:txBody>
                  <a:tcPr/>
                </a:tc>
                <a:tc>
                  <a:txBody>
                    <a:bodyPr/>
                    <a:lstStyle/>
                    <a:p>
                      <a:pPr algn="ctr"/>
                      <a:r>
                        <a:rPr lang="en-US" sz="1200" dirty="0" smtClean="0"/>
                        <a:t>His auto</a:t>
                      </a:r>
                      <a:endParaRPr lang="en-US" sz="1200" dirty="0"/>
                    </a:p>
                  </a:txBody>
                  <a:tcPr/>
                </a:tc>
                <a:tc>
                  <a:txBody>
                    <a:bodyPr/>
                    <a:lstStyle/>
                    <a:p>
                      <a:pPr algn="ctr"/>
                      <a:r>
                        <a:rPr lang="en-US" sz="1200" dirty="0" smtClean="0"/>
                        <a:t>auto</a:t>
                      </a:r>
                      <a:endParaRPr lang="en-US" sz="1200" dirty="0"/>
                    </a:p>
                  </a:txBody>
                  <a:tcPr/>
                </a:tc>
                <a:extLst>
                  <a:ext uri="{0D108BD9-81ED-4DB2-BD59-A6C34878D82A}">
                    <a16:rowId xmlns:a16="http://schemas.microsoft.com/office/drawing/2014/main" val="2009640592"/>
                  </a:ext>
                </a:extLst>
              </a:tr>
              <a:tr h="1114791">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668628616"/>
                  </a:ext>
                </a:extLst>
              </a:tr>
              <a:tr h="1114791">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58464167"/>
                  </a:ext>
                </a:extLst>
              </a:tr>
              <a:tr h="1114791">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087060599"/>
                  </a:ext>
                </a:extLst>
              </a:tr>
            </a:tbl>
          </a:graphicData>
        </a:graphic>
      </p:graphicFrame>
      <p:pic>
        <p:nvPicPr>
          <p:cNvPr id="5" name="Hình ảnh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8746" y="4346459"/>
            <a:ext cx="2520000" cy="466666"/>
          </a:xfrm>
          <a:prstGeom prst="rect">
            <a:avLst/>
          </a:prstGeom>
        </p:spPr>
      </p:pic>
      <p:pic>
        <p:nvPicPr>
          <p:cNvPr id="6" name="Hình ảnh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8746" y="3247539"/>
            <a:ext cx="2520000" cy="472353"/>
          </a:xfrm>
          <a:prstGeom prst="rect">
            <a:avLst/>
          </a:prstGeom>
        </p:spPr>
      </p:pic>
      <p:pic>
        <p:nvPicPr>
          <p:cNvPr id="7" name="Hình ảnh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6446" y="5518026"/>
            <a:ext cx="2520000" cy="473239"/>
          </a:xfrm>
          <a:prstGeom prst="rect">
            <a:avLst/>
          </a:prstGeom>
        </p:spPr>
      </p:pic>
      <p:sp>
        <p:nvSpPr>
          <p:cNvPr id="8" name="Hộp Văn bản 7"/>
          <p:cNvSpPr txBox="1"/>
          <p:nvPr/>
        </p:nvSpPr>
        <p:spPr>
          <a:xfrm>
            <a:off x="613308" y="3820406"/>
            <a:ext cx="1790875" cy="307777"/>
          </a:xfrm>
          <a:prstGeom prst="rect">
            <a:avLst/>
          </a:prstGeom>
          <a:noFill/>
        </p:spPr>
        <p:txBody>
          <a:bodyPr wrap="none" rtlCol="0">
            <a:spAutoFit/>
          </a:bodyPr>
          <a:lstStyle/>
          <a:p>
            <a:r>
              <a:rPr lang="en-US" sz="1400" dirty="0" smtClean="0"/>
              <a:t>Original(Gamma = 10)</a:t>
            </a:r>
            <a:endParaRPr lang="en-US" sz="1400" dirty="0"/>
          </a:p>
        </p:txBody>
      </p:sp>
      <p:sp>
        <p:nvSpPr>
          <p:cNvPr id="9" name="Hộp Văn bản 8"/>
          <p:cNvSpPr txBox="1"/>
          <p:nvPr/>
        </p:nvSpPr>
        <p:spPr>
          <a:xfrm>
            <a:off x="953945" y="4912310"/>
            <a:ext cx="1018227" cy="307777"/>
          </a:xfrm>
          <a:prstGeom prst="rect">
            <a:avLst/>
          </a:prstGeom>
          <a:noFill/>
        </p:spPr>
        <p:txBody>
          <a:bodyPr wrap="none" rtlCol="0">
            <a:spAutoFit/>
          </a:bodyPr>
          <a:lstStyle/>
          <a:p>
            <a:r>
              <a:rPr lang="en-US" sz="1400" dirty="0" smtClean="0"/>
              <a:t>Gamma = 5</a:t>
            </a:r>
            <a:endParaRPr lang="en-US" sz="1400" dirty="0"/>
          </a:p>
        </p:txBody>
      </p:sp>
      <p:sp>
        <p:nvSpPr>
          <p:cNvPr id="10" name="Hộp Văn bản 9"/>
          <p:cNvSpPr txBox="1"/>
          <p:nvPr/>
        </p:nvSpPr>
        <p:spPr>
          <a:xfrm>
            <a:off x="953945" y="6104613"/>
            <a:ext cx="1109599" cy="307777"/>
          </a:xfrm>
          <a:prstGeom prst="rect">
            <a:avLst/>
          </a:prstGeom>
          <a:noFill/>
        </p:spPr>
        <p:txBody>
          <a:bodyPr wrap="none" rtlCol="0">
            <a:spAutoFit/>
          </a:bodyPr>
          <a:lstStyle/>
          <a:p>
            <a:r>
              <a:rPr lang="en-US" sz="1400" dirty="0" smtClean="0"/>
              <a:t>Gamma = 17</a:t>
            </a:r>
            <a:endParaRPr lang="en-US" sz="1400" dirty="0"/>
          </a:p>
        </p:txBody>
      </p:sp>
      <p:pic>
        <p:nvPicPr>
          <p:cNvPr id="11" name="Hình ảnh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76206" y="3496160"/>
            <a:ext cx="2520000" cy="472352"/>
          </a:xfrm>
          <a:prstGeom prst="rect">
            <a:avLst/>
          </a:prstGeom>
        </p:spPr>
      </p:pic>
      <p:pic>
        <p:nvPicPr>
          <p:cNvPr id="12" name="Hình ảnh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76206" y="4571479"/>
            <a:ext cx="2520000" cy="466667"/>
          </a:xfrm>
          <a:prstGeom prst="rect">
            <a:avLst/>
          </a:prstGeom>
        </p:spPr>
      </p:pic>
      <p:pic>
        <p:nvPicPr>
          <p:cNvPr id="13" name="Hình ảnh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30098" y="5706060"/>
            <a:ext cx="2520000" cy="473240"/>
          </a:xfrm>
          <a:prstGeom prst="rect">
            <a:avLst/>
          </a:prstGeom>
        </p:spPr>
      </p:pic>
      <p:pic>
        <p:nvPicPr>
          <p:cNvPr id="19" name="Hình ảnh 18"/>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8132522" y="4337422"/>
            <a:ext cx="1080000" cy="907031"/>
          </a:xfrm>
          <a:prstGeom prst="rect">
            <a:avLst/>
          </a:prstGeom>
        </p:spPr>
      </p:pic>
      <p:pic>
        <p:nvPicPr>
          <p:cNvPr id="20" name="Hình ảnh 19"/>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8132522" y="3212115"/>
            <a:ext cx="1080000" cy="907031"/>
          </a:xfrm>
          <a:prstGeom prst="rect">
            <a:avLst/>
          </a:prstGeom>
        </p:spPr>
      </p:pic>
      <p:pic>
        <p:nvPicPr>
          <p:cNvPr id="21" name="Hình ảnh 20"/>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8132522" y="5469441"/>
            <a:ext cx="1080000" cy="907031"/>
          </a:xfrm>
          <a:prstGeom prst="rect">
            <a:avLst/>
          </a:prstGeom>
        </p:spPr>
      </p:pic>
      <p:pic>
        <p:nvPicPr>
          <p:cNvPr id="22" name="Hình ảnh 2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443666" y="4578463"/>
            <a:ext cx="2520000" cy="466667"/>
          </a:xfrm>
          <a:prstGeom prst="rect">
            <a:avLst/>
          </a:prstGeom>
        </p:spPr>
      </p:pic>
      <p:pic>
        <p:nvPicPr>
          <p:cNvPr id="23" name="Hình ảnh 2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43666" y="3417950"/>
            <a:ext cx="2520000" cy="472352"/>
          </a:xfrm>
          <a:prstGeom prst="rect">
            <a:avLst/>
          </a:prstGeom>
        </p:spPr>
      </p:pic>
      <p:pic>
        <p:nvPicPr>
          <p:cNvPr id="24" name="Hình ảnh 2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43666" y="5740955"/>
            <a:ext cx="2520000" cy="473239"/>
          </a:xfrm>
          <a:prstGeom prst="rect">
            <a:avLst/>
          </a:prstGeom>
        </p:spPr>
      </p:pic>
      <p:pic>
        <p:nvPicPr>
          <p:cNvPr id="38" name="Hình ảnh 37"/>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4225415" y="4415710"/>
            <a:ext cx="1080000" cy="907031"/>
          </a:xfrm>
          <a:prstGeom prst="rect">
            <a:avLst/>
          </a:prstGeom>
        </p:spPr>
      </p:pic>
      <p:pic>
        <p:nvPicPr>
          <p:cNvPr id="39" name="Hình ảnh 38"/>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4232533" y="3239226"/>
            <a:ext cx="1080000" cy="907031"/>
          </a:xfrm>
          <a:prstGeom prst="rect">
            <a:avLst/>
          </a:prstGeom>
        </p:spPr>
      </p:pic>
      <p:pic>
        <p:nvPicPr>
          <p:cNvPr id="40" name="Hình ảnh 39"/>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4240502" y="5519520"/>
            <a:ext cx="1080000" cy="907031"/>
          </a:xfrm>
          <a:prstGeom prst="rect">
            <a:avLst/>
          </a:prstGeom>
        </p:spPr>
      </p:pic>
      <p:sp>
        <p:nvSpPr>
          <p:cNvPr id="2" name="Hộp Văn bản 1"/>
          <p:cNvSpPr txBox="1"/>
          <p:nvPr/>
        </p:nvSpPr>
        <p:spPr>
          <a:xfrm>
            <a:off x="8614280" y="4271779"/>
            <a:ext cx="598241" cy="369332"/>
          </a:xfrm>
          <a:prstGeom prst="rect">
            <a:avLst/>
          </a:prstGeom>
          <a:noFill/>
        </p:spPr>
        <p:txBody>
          <a:bodyPr wrap="none" rtlCol="0">
            <a:spAutoFit/>
          </a:bodyPr>
          <a:lstStyle/>
          <a:p>
            <a:r>
              <a:rPr lang="vi-VN" sz="900" dirty="0" smtClean="0"/>
              <a:t>min=17</a:t>
            </a:r>
          </a:p>
          <a:p>
            <a:r>
              <a:rPr lang="vi-VN" sz="900" dirty="0" err="1" smtClean="0"/>
              <a:t>max</a:t>
            </a:r>
            <a:r>
              <a:rPr lang="vi-VN" sz="900" dirty="0" smtClean="0"/>
              <a:t>=</a:t>
            </a:r>
            <a:r>
              <a:rPr lang="vi-VN" sz="900" dirty="0" smtClean="0">
                <a:solidFill>
                  <a:srgbClr val="FF0000"/>
                </a:solidFill>
              </a:rPr>
              <a:t>59</a:t>
            </a:r>
            <a:endParaRPr lang="en-US" sz="900" dirty="0">
              <a:solidFill>
                <a:srgbClr val="FF0000"/>
              </a:solidFill>
            </a:endParaRPr>
          </a:p>
        </p:txBody>
      </p:sp>
      <p:sp>
        <p:nvSpPr>
          <p:cNvPr id="28" name="Hộp Văn bản 27"/>
          <p:cNvSpPr txBox="1"/>
          <p:nvPr/>
        </p:nvSpPr>
        <p:spPr>
          <a:xfrm>
            <a:off x="8614281" y="3139761"/>
            <a:ext cx="598241" cy="369332"/>
          </a:xfrm>
          <a:prstGeom prst="rect">
            <a:avLst/>
          </a:prstGeom>
          <a:noFill/>
        </p:spPr>
        <p:txBody>
          <a:bodyPr wrap="none" rtlCol="0">
            <a:spAutoFit/>
          </a:bodyPr>
          <a:lstStyle/>
          <a:p>
            <a:r>
              <a:rPr lang="vi-VN" sz="900" dirty="0" smtClean="0"/>
              <a:t>min=32</a:t>
            </a:r>
          </a:p>
          <a:p>
            <a:r>
              <a:rPr lang="vi-VN" sz="900" dirty="0" err="1" smtClean="0"/>
              <a:t>max</a:t>
            </a:r>
            <a:r>
              <a:rPr lang="vi-VN" sz="900" dirty="0" smtClean="0"/>
              <a:t>=</a:t>
            </a:r>
            <a:r>
              <a:rPr lang="vi-VN" sz="900" dirty="0" smtClean="0">
                <a:solidFill>
                  <a:srgbClr val="FF0000"/>
                </a:solidFill>
              </a:rPr>
              <a:t>99</a:t>
            </a:r>
            <a:endParaRPr lang="en-US" sz="900" dirty="0">
              <a:solidFill>
                <a:srgbClr val="FF0000"/>
              </a:solidFill>
            </a:endParaRPr>
          </a:p>
        </p:txBody>
      </p:sp>
      <p:sp>
        <p:nvSpPr>
          <p:cNvPr id="29" name="Hộp Văn bản 28"/>
          <p:cNvSpPr txBox="1"/>
          <p:nvPr/>
        </p:nvSpPr>
        <p:spPr>
          <a:xfrm>
            <a:off x="8561743" y="5397086"/>
            <a:ext cx="662361" cy="369332"/>
          </a:xfrm>
          <a:prstGeom prst="rect">
            <a:avLst/>
          </a:prstGeom>
          <a:noFill/>
        </p:spPr>
        <p:txBody>
          <a:bodyPr wrap="none" rtlCol="0">
            <a:spAutoFit/>
          </a:bodyPr>
          <a:lstStyle/>
          <a:p>
            <a:r>
              <a:rPr lang="vi-VN" sz="900" dirty="0" smtClean="0"/>
              <a:t>min=52</a:t>
            </a:r>
          </a:p>
          <a:p>
            <a:r>
              <a:rPr lang="vi-VN" sz="900" dirty="0" err="1" smtClean="0"/>
              <a:t>max</a:t>
            </a:r>
            <a:r>
              <a:rPr lang="vi-VN" sz="900" dirty="0" smtClean="0"/>
              <a:t>=</a:t>
            </a:r>
            <a:r>
              <a:rPr lang="vi-VN" sz="900" dirty="0" smtClean="0">
                <a:solidFill>
                  <a:srgbClr val="FF0000"/>
                </a:solidFill>
              </a:rPr>
              <a:t>137</a:t>
            </a:r>
            <a:endParaRPr lang="en-US" sz="900" dirty="0">
              <a:solidFill>
                <a:srgbClr val="FF0000"/>
              </a:solidFill>
            </a:endParaRPr>
          </a:p>
        </p:txBody>
      </p:sp>
      <p:pic>
        <p:nvPicPr>
          <p:cNvPr id="3" name="Hình ảnh 2"/>
          <p:cNvPicPr>
            <a:picLocks noChangeAspect="1"/>
          </p:cNvPicPr>
          <p:nvPr/>
        </p:nvPicPr>
        <p:blipFill>
          <a:blip r:embed="rId17"/>
          <a:stretch>
            <a:fillRect/>
          </a:stretch>
        </p:blipFill>
        <p:spPr>
          <a:xfrm>
            <a:off x="2961881" y="4346757"/>
            <a:ext cx="1080000" cy="916109"/>
          </a:xfrm>
          <a:prstGeom prst="rect">
            <a:avLst/>
          </a:prstGeom>
        </p:spPr>
      </p:pic>
      <p:pic>
        <p:nvPicPr>
          <p:cNvPr id="14" name="Hình ảnh 13"/>
          <p:cNvPicPr>
            <a:picLocks noChangeAspect="1"/>
          </p:cNvPicPr>
          <p:nvPr/>
        </p:nvPicPr>
        <p:blipFill>
          <a:blip r:embed="rId18"/>
          <a:stretch>
            <a:fillRect/>
          </a:stretch>
        </p:blipFill>
        <p:spPr>
          <a:xfrm>
            <a:off x="2921389" y="3212115"/>
            <a:ext cx="1080000" cy="912558"/>
          </a:xfrm>
          <a:prstGeom prst="rect">
            <a:avLst/>
          </a:prstGeom>
        </p:spPr>
      </p:pic>
      <p:pic>
        <p:nvPicPr>
          <p:cNvPr id="15" name="Hình ảnh 14"/>
          <p:cNvPicPr>
            <a:picLocks noChangeAspect="1"/>
          </p:cNvPicPr>
          <p:nvPr/>
        </p:nvPicPr>
        <p:blipFill>
          <a:blip r:embed="rId19"/>
          <a:stretch>
            <a:fillRect/>
          </a:stretch>
        </p:blipFill>
        <p:spPr>
          <a:xfrm>
            <a:off x="2855551" y="5472411"/>
            <a:ext cx="1080000" cy="908372"/>
          </a:xfrm>
          <a:prstGeom prst="rect">
            <a:avLst/>
          </a:prstGeom>
        </p:spPr>
      </p:pic>
      <p:sp>
        <p:nvSpPr>
          <p:cNvPr id="16" name="Hình chữ nhật 15"/>
          <p:cNvSpPr/>
          <p:nvPr/>
        </p:nvSpPr>
        <p:spPr>
          <a:xfrm>
            <a:off x="4943542" y="6531946"/>
            <a:ext cx="9000248" cy="307777"/>
          </a:xfrm>
          <a:prstGeom prst="rect">
            <a:avLst/>
          </a:prstGeom>
        </p:spPr>
        <p:txBody>
          <a:bodyPr wrap="square">
            <a:spAutoFit/>
          </a:bodyPr>
          <a:lstStyle/>
          <a:p>
            <a:r>
              <a:rPr lang="en-US" sz="1400" dirty="0" smtClean="0"/>
              <a:t>2022-03-28_092325_H03_423128_XSCAN-9200_LOWER_YG_1_NG.tif</a:t>
            </a:r>
            <a:endParaRPr lang="en-US" sz="1400" dirty="0"/>
          </a:p>
        </p:txBody>
      </p:sp>
      <p:cxnSp>
        <p:nvCxnSpPr>
          <p:cNvPr id="32" name="Đường nối Thẳng 31"/>
          <p:cNvCxnSpPr/>
          <p:nvPr/>
        </p:nvCxnSpPr>
        <p:spPr>
          <a:xfrm>
            <a:off x="3345715" y="3820406"/>
            <a:ext cx="0" cy="24797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Đường nối Thẳng 40"/>
          <p:cNvCxnSpPr/>
          <p:nvPr/>
        </p:nvCxnSpPr>
        <p:spPr>
          <a:xfrm>
            <a:off x="3204399" y="4912310"/>
            <a:ext cx="0" cy="28239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Đường nối Thẳng 42"/>
          <p:cNvCxnSpPr/>
          <p:nvPr/>
        </p:nvCxnSpPr>
        <p:spPr>
          <a:xfrm>
            <a:off x="3445467" y="5991265"/>
            <a:ext cx="0" cy="33058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52" name="Hình Bầu dục 51"/>
          <p:cNvSpPr/>
          <p:nvPr/>
        </p:nvSpPr>
        <p:spPr>
          <a:xfrm>
            <a:off x="2855551" y="3070167"/>
            <a:ext cx="490164" cy="11320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53" name="Hình Bầu dục 52"/>
          <p:cNvSpPr/>
          <p:nvPr/>
        </p:nvSpPr>
        <p:spPr>
          <a:xfrm>
            <a:off x="3354034" y="3574066"/>
            <a:ext cx="331551" cy="62811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ộp Văn bản 53"/>
          <p:cNvSpPr txBox="1"/>
          <p:nvPr/>
        </p:nvSpPr>
        <p:spPr>
          <a:xfrm>
            <a:off x="2958213" y="3174399"/>
            <a:ext cx="380232" cy="276999"/>
          </a:xfrm>
          <a:prstGeom prst="rect">
            <a:avLst/>
          </a:prstGeom>
          <a:noFill/>
          <a:ln>
            <a:noFill/>
          </a:ln>
        </p:spPr>
        <p:txBody>
          <a:bodyPr wrap="none" rtlCol="0">
            <a:spAutoFit/>
          </a:bodyPr>
          <a:lstStyle/>
          <a:p>
            <a:r>
              <a:rPr lang="vi-VN" sz="1200" dirty="0" smtClean="0">
                <a:solidFill>
                  <a:srgbClr val="FF0000"/>
                </a:solidFill>
              </a:rPr>
              <a:t>R1</a:t>
            </a:r>
            <a:endParaRPr lang="en-US" sz="1200" dirty="0">
              <a:solidFill>
                <a:srgbClr val="FF0000"/>
              </a:solidFill>
            </a:endParaRPr>
          </a:p>
        </p:txBody>
      </p:sp>
      <p:sp>
        <p:nvSpPr>
          <p:cNvPr id="55" name="Hộp Văn bản 54"/>
          <p:cNvSpPr txBox="1"/>
          <p:nvPr/>
        </p:nvSpPr>
        <p:spPr>
          <a:xfrm>
            <a:off x="3358085" y="3581392"/>
            <a:ext cx="380232" cy="276999"/>
          </a:xfrm>
          <a:prstGeom prst="rect">
            <a:avLst/>
          </a:prstGeom>
          <a:noFill/>
        </p:spPr>
        <p:txBody>
          <a:bodyPr wrap="none" rtlCol="0">
            <a:spAutoFit/>
          </a:bodyPr>
          <a:lstStyle/>
          <a:p>
            <a:r>
              <a:rPr lang="vi-VN" sz="1200" dirty="0" smtClean="0">
                <a:solidFill>
                  <a:srgbClr val="00B0F0"/>
                </a:solidFill>
              </a:rPr>
              <a:t>R2</a:t>
            </a:r>
            <a:endParaRPr lang="en-US" sz="1200" dirty="0">
              <a:solidFill>
                <a:srgbClr val="00B0F0"/>
              </a:solidFill>
            </a:endParaRPr>
          </a:p>
        </p:txBody>
      </p:sp>
      <p:sp>
        <p:nvSpPr>
          <p:cNvPr id="56" name="Hộp Văn bản 55"/>
          <p:cNvSpPr txBox="1"/>
          <p:nvPr/>
        </p:nvSpPr>
        <p:spPr>
          <a:xfrm>
            <a:off x="9711818" y="3535226"/>
            <a:ext cx="479618" cy="369332"/>
          </a:xfrm>
          <a:prstGeom prst="rect">
            <a:avLst/>
          </a:prstGeom>
          <a:noFill/>
          <a:ln>
            <a:noFill/>
          </a:ln>
        </p:spPr>
        <p:txBody>
          <a:bodyPr wrap="none" rtlCol="0">
            <a:spAutoFit/>
          </a:bodyPr>
          <a:lstStyle/>
          <a:p>
            <a:r>
              <a:rPr lang="vi-VN" dirty="0" smtClean="0">
                <a:solidFill>
                  <a:srgbClr val="FF0000"/>
                </a:solidFill>
              </a:rPr>
              <a:t>R1</a:t>
            </a:r>
            <a:endParaRPr lang="en-US" dirty="0">
              <a:solidFill>
                <a:srgbClr val="FF0000"/>
              </a:solidFill>
            </a:endParaRPr>
          </a:p>
        </p:txBody>
      </p:sp>
      <p:sp>
        <p:nvSpPr>
          <p:cNvPr id="57" name="Hộp Văn bản 56"/>
          <p:cNvSpPr txBox="1"/>
          <p:nvPr/>
        </p:nvSpPr>
        <p:spPr>
          <a:xfrm>
            <a:off x="10101481" y="3296298"/>
            <a:ext cx="479618" cy="369332"/>
          </a:xfrm>
          <a:prstGeom prst="rect">
            <a:avLst/>
          </a:prstGeom>
          <a:noFill/>
        </p:spPr>
        <p:txBody>
          <a:bodyPr wrap="none" rtlCol="0">
            <a:spAutoFit/>
          </a:bodyPr>
          <a:lstStyle/>
          <a:p>
            <a:r>
              <a:rPr lang="vi-VN" dirty="0" smtClean="0">
                <a:solidFill>
                  <a:srgbClr val="00B0F0"/>
                </a:solidFill>
              </a:rPr>
              <a:t>R2</a:t>
            </a:r>
            <a:endParaRPr lang="en-US" dirty="0">
              <a:solidFill>
                <a:srgbClr val="00B0F0"/>
              </a:solidFill>
            </a:endParaRPr>
          </a:p>
        </p:txBody>
      </p:sp>
      <p:grpSp>
        <p:nvGrpSpPr>
          <p:cNvPr id="37" name="Nhóm 36"/>
          <p:cNvGrpSpPr/>
          <p:nvPr/>
        </p:nvGrpSpPr>
        <p:grpSpPr>
          <a:xfrm>
            <a:off x="6238564" y="855418"/>
            <a:ext cx="2096582" cy="1930210"/>
            <a:chOff x="7329227" y="2571316"/>
            <a:chExt cx="2096582" cy="1930210"/>
          </a:xfrm>
        </p:grpSpPr>
        <p:cxnSp>
          <p:nvCxnSpPr>
            <p:cNvPr id="42" name="Đường kết nối Mũi tên Thẳng 41"/>
            <p:cNvCxnSpPr/>
            <p:nvPr/>
          </p:nvCxnSpPr>
          <p:spPr>
            <a:xfrm flipV="1">
              <a:off x="7512931" y="2571316"/>
              <a:ext cx="0" cy="1887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Đường kết nối Mũi tên Thẳng 43"/>
            <p:cNvCxnSpPr/>
            <p:nvPr/>
          </p:nvCxnSpPr>
          <p:spPr>
            <a:xfrm>
              <a:off x="7329227" y="4257409"/>
              <a:ext cx="20965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Đường nối Thẳng 44"/>
            <p:cNvCxnSpPr/>
            <p:nvPr/>
          </p:nvCxnSpPr>
          <p:spPr>
            <a:xfrm>
              <a:off x="7512931" y="4257409"/>
              <a:ext cx="31173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Đường nối Thẳng 45"/>
            <p:cNvCxnSpPr/>
            <p:nvPr/>
          </p:nvCxnSpPr>
          <p:spPr>
            <a:xfrm flipV="1">
              <a:off x="7824662" y="2959331"/>
              <a:ext cx="552856" cy="129807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7" name="Hộp Văn bản 46"/>
            <p:cNvSpPr txBox="1"/>
            <p:nvPr/>
          </p:nvSpPr>
          <p:spPr>
            <a:xfrm>
              <a:off x="7455850" y="4255305"/>
              <a:ext cx="907621" cy="246221"/>
            </a:xfrm>
            <a:prstGeom prst="rect">
              <a:avLst/>
            </a:prstGeom>
            <a:noFill/>
          </p:spPr>
          <p:txBody>
            <a:bodyPr wrap="none" rtlCol="0">
              <a:spAutoFit/>
            </a:bodyPr>
            <a:lstStyle/>
            <a:p>
              <a:r>
                <a:rPr lang="en-US" sz="1000" b="1" dirty="0" err="1" smtClean="0"/>
                <a:t>minTh</a:t>
              </a:r>
              <a:r>
                <a:rPr lang="en-US" sz="1000" b="1" dirty="0" smtClean="0"/>
                <a:t>(min,0)</a:t>
              </a:r>
              <a:endParaRPr lang="en-US" sz="1000" b="1" dirty="0"/>
            </a:p>
          </p:txBody>
        </p:sp>
        <p:sp>
          <p:nvSpPr>
            <p:cNvPr id="48" name="Hộp Văn bản 47"/>
            <p:cNvSpPr txBox="1"/>
            <p:nvPr/>
          </p:nvSpPr>
          <p:spPr>
            <a:xfrm>
              <a:off x="7845326" y="2739047"/>
              <a:ext cx="1112851" cy="246221"/>
            </a:xfrm>
            <a:prstGeom prst="rect">
              <a:avLst/>
            </a:prstGeom>
            <a:noFill/>
          </p:spPr>
          <p:txBody>
            <a:bodyPr wrap="square" rtlCol="0">
              <a:spAutoFit/>
            </a:bodyPr>
            <a:lstStyle/>
            <a:p>
              <a:r>
                <a:rPr lang="en-US" sz="1000" b="1" dirty="0" err="1" smtClean="0">
                  <a:solidFill>
                    <a:srgbClr val="FF0000"/>
                  </a:solidFill>
                </a:rPr>
                <a:t>maxTh</a:t>
              </a:r>
              <a:r>
                <a:rPr lang="en-US" sz="1000" b="1" dirty="0" smtClean="0">
                  <a:solidFill>
                    <a:srgbClr val="FF0000"/>
                  </a:solidFill>
                </a:rPr>
                <a:t>(max,255)</a:t>
              </a:r>
              <a:endParaRPr lang="en-US" sz="1000" b="1" dirty="0">
                <a:solidFill>
                  <a:srgbClr val="FF0000"/>
                </a:solidFill>
              </a:endParaRPr>
            </a:p>
          </p:txBody>
        </p:sp>
        <p:cxnSp>
          <p:nvCxnSpPr>
            <p:cNvPr id="49" name="Đường nối Thẳng 48"/>
            <p:cNvCxnSpPr/>
            <p:nvPr/>
          </p:nvCxnSpPr>
          <p:spPr>
            <a:xfrm>
              <a:off x="8377518" y="2959331"/>
              <a:ext cx="0" cy="1298078"/>
            </a:xfrm>
            <a:prstGeom prst="line">
              <a:avLst/>
            </a:prstGeom>
            <a:ln>
              <a:solidFill>
                <a:srgbClr val="FF0000"/>
              </a:solidFill>
              <a:prstDash val="lgDashDotDot"/>
            </a:ln>
          </p:spPr>
          <p:style>
            <a:lnRef idx="1">
              <a:schemeClr val="accent1"/>
            </a:lnRef>
            <a:fillRef idx="0">
              <a:schemeClr val="accent1"/>
            </a:fillRef>
            <a:effectRef idx="0">
              <a:schemeClr val="accent1"/>
            </a:effectRef>
            <a:fontRef idx="minor">
              <a:schemeClr val="tx1"/>
            </a:fontRef>
          </p:style>
        </p:cxnSp>
        <p:cxnSp>
          <p:nvCxnSpPr>
            <p:cNvPr id="50" name="Đường nối Thẳng 49"/>
            <p:cNvCxnSpPr/>
            <p:nvPr/>
          </p:nvCxnSpPr>
          <p:spPr>
            <a:xfrm>
              <a:off x="8377518" y="2959331"/>
              <a:ext cx="77479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aphicFrame>
        <p:nvGraphicFramePr>
          <p:cNvPr id="51" name="Chart 37">
            <a:extLst>
              <a:ext uri="{FF2B5EF4-FFF2-40B4-BE49-F238E27FC236}">
                <a16:creationId xmlns:a16="http://schemas.microsoft.com/office/drawing/2014/main" id="{94C5AD53-F16B-40A5-9EBF-2B8C5667772C}"/>
              </a:ext>
            </a:extLst>
          </p:cNvPr>
          <p:cNvGraphicFramePr>
            <a:graphicFrameLocks/>
          </p:cNvGraphicFramePr>
          <p:nvPr>
            <p:extLst>
              <p:ext uri="{D42A27DB-BD31-4B8C-83A1-F6EECF244321}">
                <p14:modId xmlns:p14="http://schemas.microsoft.com/office/powerpoint/2010/main" val="2850420255"/>
              </p:ext>
            </p:extLst>
          </p:nvPr>
        </p:nvGraphicFramePr>
        <p:xfrm>
          <a:off x="6242" y="798945"/>
          <a:ext cx="2688812" cy="1922776"/>
        </p:xfrm>
        <a:graphic>
          <a:graphicData uri="http://schemas.openxmlformats.org/drawingml/2006/chart">
            <c:chart xmlns:c="http://schemas.openxmlformats.org/drawingml/2006/chart" xmlns:r="http://schemas.openxmlformats.org/officeDocument/2006/relationships" r:id="rId20"/>
          </a:graphicData>
        </a:graphic>
      </p:graphicFrame>
      <p:sp>
        <p:nvSpPr>
          <p:cNvPr id="58" name="TextBox 28">
            <a:extLst>
              <a:ext uri="{FF2B5EF4-FFF2-40B4-BE49-F238E27FC236}">
                <a16:creationId xmlns:a16="http://schemas.microsoft.com/office/drawing/2014/main" id="{23F1624D-E8BA-412A-A930-1F915A556A4A}"/>
              </a:ext>
            </a:extLst>
          </p:cNvPr>
          <p:cNvSpPr txBox="1"/>
          <p:nvPr/>
        </p:nvSpPr>
        <p:spPr>
          <a:xfrm>
            <a:off x="2660421" y="1108245"/>
            <a:ext cx="3185160" cy="1200329"/>
          </a:xfrm>
          <a:prstGeom prst="rect">
            <a:avLst/>
          </a:prstGeom>
          <a:noFill/>
        </p:spPr>
        <p:txBody>
          <a:bodyPr wrap="square" rtlCol="0">
            <a:spAutoFit/>
          </a:bodyPr>
          <a:lstStyle/>
          <a:p>
            <a:r>
              <a:rPr lang="en-US" dirty="0"/>
              <a:t> we apply enhance contrast with function </a:t>
            </a:r>
            <a:r>
              <a:rPr lang="en-US" dirty="0" smtClean="0"/>
              <a:t>y=3x =&gt; we can not find cathode line when gamma change</a:t>
            </a:r>
            <a:endParaRPr lang="en-US" dirty="0"/>
          </a:p>
        </p:txBody>
      </p:sp>
      <mc:AlternateContent xmlns:mc="http://schemas.openxmlformats.org/markup-compatibility/2006" xmlns:a14="http://schemas.microsoft.com/office/drawing/2010/main">
        <mc:Choice Requires="a14">
          <p:sp>
            <p:nvSpPr>
              <p:cNvPr id="59" name="TextBox 29">
                <a:extLst>
                  <a:ext uri="{FF2B5EF4-FFF2-40B4-BE49-F238E27FC236}">
                    <a16:creationId xmlns:a16="http://schemas.microsoft.com/office/drawing/2014/main" id="{FADC1FDB-F157-41F2-A8DA-C960BB0F2FBB}"/>
                  </a:ext>
                </a:extLst>
              </p:cNvPr>
              <p:cNvSpPr txBox="1"/>
              <p:nvPr/>
            </p:nvSpPr>
            <p:spPr>
              <a:xfrm>
                <a:off x="8464445" y="688475"/>
                <a:ext cx="3647197" cy="2068836"/>
              </a:xfrm>
              <a:prstGeom prst="rect">
                <a:avLst/>
              </a:prstGeom>
              <a:noFill/>
            </p:spPr>
            <p:txBody>
              <a:bodyPr wrap="square" rtlCol="0">
                <a:spAutoFit/>
              </a:bodyPr>
              <a:lstStyle/>
              <a:p>
                <a:r>
                  <a:rPr lang="en-US" dirty="0" smtClean="0"/>
                  <a:t>In new version, we apply enhance contrast with function:</a:t>
                </a:r>
              </a:p>
              <a:p>
                <a14:m>
                  <m:oMath xmlns:m="http://schemas.openxmlformats.org/officeDocument/2006/math">
                    <m:d>
                      <m:dPr>
                        <m:begChr m:val="{"/>
                        <m:endChr m:val=""/>
                        <m:ctrlPr>
                          <a:rPr lang="en-US" sz="1200" i="1" smtClean="0">
                            <a:latin typeface="Cambria Math" panose="02040503050406030204" pitchFamily="18" charset="0"/>
                          </a:rPr>
                        </m:ctrlPr>
                      </m:dPr>
                      <m:e>
                        <m:eqArr>
                          <m:eqArrPr>
                            <m:ctrlPr>
                              <a:rPr lang="en-US" sz="1200" b="0" i="1" smtClean="0">
                                <a:latin typeface="Cambria Math" panose="02040503050406030204" pitchFamily="18" charset="0"/>
                              </a:rPr>
                            </m:ctrlPr>
                          </m:eqArrPr>
                          <m:e>
                            <m:r>
                              <a:rPr lang="en-US" sz="1200" b="0" i="1" smtClean="0">
                                <a:latin typeface="Cambria Math" panose="02040503050406030204" pitchFamily="18" charset="0"/>
                              </a:rPr>
                              <m:t>𝑦</m:t>
                            </m:r>
                            <m:r>
                              <a:rPr lang="en-US" sz="1200" b="0" i="1" smtClean="0">
                                <a:latin typeface="Cambria Math" panose="02040503050406030204" pitchFamily="18" charset="0"/>
                              </a:rPr>
                              <m:t>= 0, </m:t>
                            </m:r>
                            <m:r>
                              <a:rPr lang="en-US" sz="1200" b="0" i="1" smtClean="0">
                                <a:latin typeface="Cambria Math" panose="02040503050406030204" pitchFamily="18" charset="0"/>
                              </a:rPr>
                              <m:t>𝑥</m:t>
                            </m:r>
                            <m:r>
                              <a:rPr lang="en-US" sz="1200" b="0" i="1" smtClean="0">
                                <a:latin typeface="Cambria Math" panose="02040503050406030204" pitchFamily="18" charset="0"/>
                              </a:rPr>
                              <m:t>&lt;</m:t>
                            </m:r>
                            <m:r>
                              <a:rPr lang="en-US" sz="1200" b="0" i="1" smtClean="0">
                                <a:latin typeface="Cambria Math" panose="02040503050406030204" pitchFamily="18" charset="0"/>
                              </a:rPr>
                              <m:t>𝑚𝑖𝑛</m:t>
                            </m:r>
                          </m:e>
                          <m:e>
                            <m:r>
                              <a:rPr lang="en-US" sz="1200" b="0" i="1" smtClean="0">
                                <a:latin typeface="Cambria Math" panose="02040503050406030204" pitchFamily="18" charset="0"/>
                              </a:rPr>
                              <m:t>𝑦</m:t>
                            </m:r>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solidFill>
                                      <a:srgbClr val="FF0000"/>
                                    </a:solidFill>
                                    <a:latin typeface="Cambria Math" panose="02040503050406030204" pitchFamily="18" charset="0"/>
                                  </a:rPr>
                                  <m:t>255</m:t>
                                </m:r>
                                <m:r>
                                  <a:rPr lang="en-US" sz="1200" b="0" i="1" smtClean="0">
                                    <a:latin typeface="Cambria Math" panose="02040503050406030204" pitchFamily="18" charset="0"/>
                                  </a:rPr>
                                  <m:t> − 0</m:t>
                                </m:r>
                              </m:num>
                              <m:den>
                                <m:r>
                                  <a:rPr lang="en-US" sz="1200" b="0" i="1" smtClean="0">
                                    <a:solidFill>
                                      <a:srgbClr val="FF0000"/>
                                    </a:solidFill>
                                    <a:latin typeface="Cambria Math" panose="02040503050406030204" pitchFamily="18" charset="0"/>
                                  </a:rPr>
                                  <m:t>𝑚𝑎𝑥</m:t>
                                </m:r>
                                <m:r>
                                  <a:rPr lang="en-US" sz="1200" b="0" i="1" smtClean="0">
                                    <a:latin typeface="Cambria Math" panose="02040503050406030204" pitchFamily="18" charset="0"/>
                                  </a:rPr>
                                  <m:t> − </m:t>
                                </m:r>
                                <m:r>
                                  <a:rPr lang="en-US" sz="1200" b="0" i="1" smtClean="0">
                                    <a:solidFill>
                                      <a:schemeClr val="tx1"/>
                                    </a:solidFill>
                                    <a:latin typeface="Cambria Math" panose="02040503050406030204" pitchFamily="18" charset="0"/>
                                  </a:rPr>
                                  <m:t>𝑚𝑖𝑛</m:t>
                                </m:r>
                              </m:den>
                            </m:f>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𝑥</m:t>
                                </m:r>
                                <m:r>
                                  <a:rPr lang="en-US" sz="1200" b="0" i="1" smtClean="0">
                                    <a:latin typeface="Cambria Math" panose="02040503050406030204" pitchFamily="18" charset="0"/>
                                  </a:rPr>
                                  <m:t>−</m:t>
                                </m:r>
                                <m:r>
                                  <a:rPr lang="en-US" sz="1200" b="0" i="1" smtClean="0">
                                    <a:latin typeface="Cambria Math" panose="02040503050406030204" pitchFamily="18" charset="0"/>
                                  </a:rPr>
                                  <m:t>𝑚𝑖𝑛</m:t>
                                </m:r>
                              </m:e>
                            </m:d>
                            <m:r>
                              <a:rPr lang="en-US" sz="1200" b="0" i="1" smtClean="0">
                                <a:latin typeface="Cambria Math" panose="02040503050406030204" pitchFamily="18" charset="0"/>
                              </a:rPr>
                              <m:t>+0</m:t>
                            </m:r>
                          </m:e>
                          <m:e>
                            <m:r>
                              <a:rPr lang="en-US" sz="1200" b="0" i="1" smtClean="0">
                                <a:latin typeface="Cambria Math" panose="02040503050406030204" pitchFamily="18" charset="0"/>
                              </a:rPr>
                              <m:t>𝑦</m:t>
                            </m:r>
                            <m:r>
                              <a:rPr lang="en-US" sz="1200" b="0" i="1" smtClean="0">
                                <a:latin typeface="Cambria Math" panose="02040503050406030204" pitchFamily="18" charset="0"/>
                              </a:rPr>
                              <m:t>=255, </m:t>
                            </m:r>
                            <m:r>
                              <a:rPr lang="en-US" sz="1200" b="0" i="1" smtClean="0">
                                <a:latin typeface="Cambria Math" panose="02040503050406030204" pitchFamily="18" charset="0"/>
                              </a:rPr>
                              <m:t>𝑥</m:t>
                            </m:r>
                            <m:r>
                              <a:rPr lang="en-US" sz="1200" b="0" i="1" smtClean="0">
                                <a:latin typeface="Cambria Math" panose="02040503050406030204" pitchFamily="18" charset="0"/>
                              </a:rPr>
                              <m:t>&gt;</m:t>
                            </m:r>
                            <m:r>
                              <a:rPr lang="en-US" sz="1200" b="0" i="1" smtClean="0">
                                <a:latin typeface="Cambria Math" panose="02040503050406030204" pitchFamily="18" charset="0"/>
                              </a:rPr>
                              <m:t>𝑚𝑎𝑥</m:t>
                            </m:r>
                            <m:r>
                              <a:rPr lang="en-US" sz="1200" b="0" i="1" smtClean="0">
                                <a:latin typeface="Cambria Math" panose="02040503050406030204" pitchFamily="18" charset="0"/>
                              </a:rPr>
                              <m:t> </m:t>
                            </m:r>
                          </m:e>
                        </m:eqArr>
                        <m:r>
                          <a:rPr lang="en-US" sz="1200" b="0" i="1" smtClean="0">
                            <a:latin typeface="Cambria Math" panose="02040503050406030204" pitchFamily="18" charset="0"/>
                          </a:rPr>
                          <m:t>, </m:t>
                        </m:r>
                        <m:r>
                          <a:rPr lang="en-US" sz="1200" b="0" i="1" smtClean="0">
                            <a:latin typeface="Cambria Math" panose="02040503050406030204" pitchFamily="18" charset="0"/>
                          </a:rPr>
                          <m:t>𝑚𝑖𝑛</m:t>
                        </m:r>
                        <m:r>
                          <a:rPr lang="en-US" sz="1200" b="0" i="1" smtClean="0">
                            <a:latin typeface="Cambria Math" panose="02040503050406030204" pitchFamily="18" charset="0"/>
                          </a:rPr>
                          <m:t>≤</m:t>
                        </m:r>
                        <m:r>
                          <a:rPr lang="en-US" sz="1200" b="0" i="1" smtClean="0">
                            <a:latin typeface="Cambria Math" panose="02040503050406030204" pitchFamily="18" charset="0"/>
                          </a:rPr>
                          <m:t>𝑥</m:t>
                        </m:r>
                        <m:r>
                          <a:rPr lang="en-US" sz="1200" b="0" i="1" smtClean="0">
                            <a:latin typeface="Cambria Math" panose="02040503050406030204" pitchFamily="18" charset="0"/>
                          </a:rPr>
                          <m:t>≤</m:t>
                        </m:r>
                        <m:r>
                          <a:rPr lang="en-US" sz="1200" b="0" i="1" smtClean="0">
                            <a:latin typeface="Cambria Math" panose="02040503050406030204" pitchFamily="18" charset="0"/>
                          </a:rPr>
                          <m:t>𝑚𝑎𝑥</m:t>
                        </m:r>
                      </m:e>
                    </m:d>
                  </m:oMath>
                </a14:m>
                <a:r>
                  <a:rPr lang="en-US" sz="1200" dirty="0" smtClean="0"/>
                  <a:t> </a:t>
                </a:r>
              </a:p>
              <a:p>
                <a:endParaRPr lang="en-US" sz="1200" dirty="0"/>
              </a:p>
              <a:p>
                <a:r>
                  <a:rPr lang="en-US" dirty="0" smtClean="0"/>
                  <a:t>with </a:t>
                </a:r>
                <a:r>
                  <a:rPr lang="en-US" b="1" dirty="0" smtClean="0"/>
                  <a:t>70</a:t>
                </a:r>
                <a:r>
                  <a:rPr lang="en-US" dirty="0" smtClean="0"/>
                  <a:t> &lt; max &lt; </a:t>
                </a:r>
                <a:r>
                  <a:rPr lang="en-US" b="1" dirty="0" smtClean="0"/>
                  <a:t>170</a:t>
                </a:r>
              </a:p>
              <a:p>
                <a:r>
                  <a:rPr lang="en-US" dirty="0" err="1" smtClean="0"/>
                  <a:t>maxTh</a:t>
                </a:r>
                <a:r>
                  <a:rPr lang="en-US" dirty="0" smtClean="0"/>
                  <a:t> is find by </a:t>
                </a:r>
                <a:r>
                  <a:rPr lang="en-US" dirty="0" err="1" smtClean="0"/>
                  <a:t>otsu</a:t>
                </a:r>
                <a:r>
                  <a:rPr lang="en-US" dirty="0" smtClean="0"/>
                  <a:t> threshold</a:t>
                </a:r>
                <a:endParaRPr lang="en-US" dirty="0"/>
              </a:p>
            </p:txBody>
          </p:sp>
        </mc:Choice>
        <mc:Fallback xmlns="">
          <p:sp>
            <p:nvSpPr>
              <p:cNvPr id="59" name="TextBox 29">
                <a:extLst>
                  <a:ext uri="{FF2B5EF4-FFF2-40B4-BE49-F238E27FC236}">
                    <a16:creationId xmlns:a16="http://schemas.microsoft.com/office/drawing/2014/main" id="{FADC1FDB-F157-41F2-A8DA-C960BB0F2FBB}"/>
                  </a:ext>
                </a:extLst>
              </p:cNvPr>
              <p:cNvSpPr txBox="1">
                <a:spLocks noRot="1" noChangeAspect="1" noMove="1" noResize="1" noEditPoints="1" noAdjustHandles="1" noChangeArrowheads="1" noChangeShapeType="1" noTextEdit="1"/>
              </p:cNvSpPr>
              <p:nvPr/>
            </p:nvSpPr>
            <p:spPr>
              <a:xfrm>
                <a:off x="8464445" y="688475"/>
                <a:ext cx="3647197" cy="2068836"/>
              </a:xfrm>
              <a:prstGeom prst="rect">
                <a:avLst/>
              </a:prstGeom>
              <a:blipFill>
                <a:blip r:embed="rId21"/>
                <a:stretch>
                  <a:fillRect l="-1505" t="-1770" b="-3835"/>
                </a:stretch>
              </a:blipFill>
            </p:spPr>
            <p:txBody>
              <a:bodyPr/>
              <a:lstStyle/>
              <a:p>
                <a:r>
                  <a:rPr lang="en-US">
                    <a:noFill/>
                  </a:rPr>
                  <a:t> </a:t>
                </a:r>
              </a:p>
            </p:txBody>
          </p:sp>
        </mc:Fallback>
      </mc:AlternateContent>
      <p:sp>
        <p:nvSpPr>
          <p:cNvPr id="60" name="Title 1">
            <a:extLst>
              <a:ext uri="{FF2B5EF4-FFF2-40B4-BE49-F238E27FC236}">
                <a16:creationId xmlns:a16="http://schemas.microsoft.com/office/drawing/2014/main" id="{998DAE1C-3A52-4069-9072-E2B864AB79D2}"/>
              </a:ext>
            </a:extLst>
          </p:cNvPr>
          <p:cNvSpPr>
            <a:spLocks noGrp="1"/>
          </p:cNvSpPr>
          <p:nvPr>
            <p:ph type="title"/>
          </p:nvPr>
        </p:nvSpPr>
        <p:spPr>
          <a:xfrm>
            <a:off x="312420" y="101855"/>
            <a:ext cx="11567160" cy="519081"/>
          </a:xfrm>
        </p:spPr>
        <p:txBody>
          <a:bodyPr>
            <a:normAutofit/>
          </a:bodyPr>
          <a:lstStyle/>
          <a:p>
            <a:pPr algn="ctr"/>
            <a:r>
              <a:rPr lang="en-US" b="0" dirty="0" smtClean="0">
                <a:latin typeface="+mn-lt"/>
              </a:rPr>
              <a:t>1</a:t>
            </a:r>
            <a:r>
              <a:rPr lang="en-US" b="0" dirty="0">
                <a:latin typeface="+mn-lt"/>
              </a:rPr>
              <a:t>. Auto threshold enhance </a:t>
            </a:r>
            <a:r>
              <a:rPr lang="en-US" b="0" dirty="0" smtClean="0">
                <a:latin typeface="+mn-lt"/>
              </a:rPr>
              <a:t>contrast</a:t>
            </a:r>
            <a:endParaRPr lang="en-US" b="0" dirty="0">
              <a:latin typeface="+mn-lt"/>
            </a:endParaRPr>
          </a:p>
        </p:txBody>
      </p:sp>
    </p:spTree>
    <p:extLst>
      <p:ext uri="{BB962C8B-B14F-4D97-AF65-F5344CB8AC3E}">
        <p14:creationId xmlns:p14="http://schemas.microsoft.com/office/powerpoint/2010/main" val="25942799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r>
              <a:rPr lang="en-US" dirty="0"/>
              <a:t>Pre-define Outer Rectangle</a:t>
            </a:r>
          </a:p>
        </p:txBody>
      </p:sp>
      <p:sp>
        <p:nvSpPr>
          <p:cNvPr id="4" name="Chỗ dành sẵn cho Số hiệu Bản chiếu 3"/>
          <p:cNvSpPr>
            <a:spLocks noGrp="1"/>
          </p:cNvSpPr>
          <p:nvPr>
            <p:ph type="sldNum" sz="quarter" idx="12"/>
          </p:nvPr>
        </p:nvSpPr>
        <p:spPr/>
        <p:txBody>
          <a:bodyPr/>
          <a:lstStyle/>
          <a:p>
            <a:fld id="{612001EB-C607-4195-83CD-5AE5F3E4F111}" type="slidenum">
              <a:rPr lang="en-US" smtClean="0"/>
              <a:t>30</a:t>
            </a:fld>
            <a:endParaRPr lang="en-US"/>
          </a:p>
        </p:txBody>
      </p:sp>
      <p:pic>
        <p:nvPicPr>
          <p:cNvPr id="5" name="Picture 86">
            <a:extLst>
              <a:ext uri="{FF2B5EF4-FFF2-40B4-BE49-F238E27FC236}">
                <a16:creationId xmlns:a16="http://schemas.microsoft.com/office/drawing/2014/main" id="{526648B0-0B02-4A75-864C-215EBA6C78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5569" y="3535274"/>
            <a:ext cx="2135259" cy="197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350224B2-3B6E-4F8E-8313-ED128F6A4B9C}"/>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l="17371" t="41957" r="2574"/>
          <a:stretch>
            <a:fillRect/>
          </a:stretch>
        </p:blipFill>
        <p:spPr bwMode="auto">
          <a:xfrm>
            <a:off x="1299681" y="2924498"/>
            <a:ext cx="3330582" cy="362208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7" name="Rectangle 96">
            <a:extLst>
              <a:ext uri="{FF2B5EF4-FFF2-40B4-BE49-F238E27FC236}">
                <a16:creationId xmlns:a16="http://schemas.microsoft.com/office/drawing/2014/main" id="{B71EF85C-7F4D-4DBD-A633-E3FD5DB09190}"/>
              </a:ext>
            </a:extLst>
          </p:cNvPr>
          <p:cNvSpPr/>
          <p:nvPr/>
        </p:nvSpPr>
        <p:spPr>
          <a:xfrm>
            <a:off x="1517732" y="2971089"/>
            <a:ext cx="2894480" cy="16301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12">
            <a:extLst>
              <a:ext uri="{FF2B5EF4-FFF2-40B4-BE49-F238E27FC236}">
                <a16:creationId xmlns:a16="http://schemas.microsoft.com/office/drawing/2014/main" id="{1664BB26-184C-4280-92AC-C495AABA0160}"/>
              </a:ext>
            </a:extLst>
          </p:cNvPr>
          <p:cNvPicPr>
            <a:picLocks noChangeAspect="1"/>
          </p:cNvPicPr>
          <p:nvPr/>
        </p:nvPicPr>
        <p:blipFill>
          <a:blip r:embed="rId4"/>
          <a:stretch>
            <a:fillRect/>
          </a:stretch>
        </p:blipFill>
        <p:spPr>
          <a:xfrm>
            <a:off x="1517731" y="1595810"/>
            <a:ext cx="2933700" cy="781050"/>
          </a:xfrm>
          <a:prstGeom prst="rect">
            <a:avLst/>
          </a:prstGeom>
        </p:spPr>
      </p:pic>
      <p:sp>
        <p:nvSpPr>
          <p:cNvPr id="9" name="Oval 13">
            <a:extLst>
              <a:ext uri="{FF2B5EF4-FFF2-40B4-BE49-F238E27FC236}">
                <a16:creationId xmlns:a16="http://schemas.microsoft.com/office/drawing/2014/main" id="{99BFB32A-6774-4677-9CC8-D8D7D7730627}"/>
              </a:ext>
            </a:extLst>
          </p:cNvPr>
          <p:cNvSpPr/>
          <p:nvPr/>
        </p:nvSpPr>
        <p:spPr>
          <a:xfrm>
            <a:off x="1468852" y="2924498"/>
            <a:ext cx="97759" cy="93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14">
            <a:extLst>
              <a:ext uri="{FF2B5EF4-FFF2-40B4-BE49-F238E27FC236}">
                <a16:creationId xmlns:a16="http://schemas.microsoft.com/office/drawing/2014/main" id="{0388AF80-9C5D-4D38-BB8A-67410DD392F5}"/>
              </a:ext>
            </a:extLst>
          </p:cNvPr>
          <p:cNvSpPr txBox="1"/>
          <p:nvPr/>
        </p:nvSpPr>
        <p:spPr>
          <a:xfrm>
            <a:off x="1039021" y="2701572"/>
            <a:ext cx="1055180" cy="246221"/>
          </a:xfrm>
          <a:prstGeom prst="rect">
            <a:avLst/>
          </a:prstGeom>
          <a:noFill/>
        </p:spPr>
        <p:txBody>
          <a:bodyPr wrap="square" rtlCol="0">
            <a:spAutoFit/>
          </a:bodyPr>
          <a:lstStyle/>
          <a:p>
            <a:r>
              <a:rPr lang="en-US" sz="1000" dirty="0"/>
              <a:t>Outer Roi (X,Y)</a:t>
            </a:r>
          </a:p>
        </p:txBody>
      </p:sp>
      <p:cxnSp>
        <p:nvCxnSpPr>
          <p:cNvPr id="11" name="Straight Arrow Connector 16">
            <a:extLst>
              <a:ext uri="{FF2B5EF4-FFF2-40B4-BE49-F238E27FC236}">
                <a16:creationId xmlns:a16="http://schemas.microsoft.com/office/drawing/2014/main" id="{A43D32DB-450A-45FE-9266-A2D518F66E03}"/>
              </a:ext>
            </a:extLst>
          </p:cNvPr>
          <p:cNvCxnSpPr/>
          <p:nvPr/>
        </p:nvCxnSpPr>
        <p:spPr>
          <a:xfrm>
            <a:off x="1517731" y="2963137"/>
            <a:ext cx="0" cy="2162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7">
            <a:extLst>
              <a:ext uri="{FF2B5EF4-FFF2-40B4-BE49-F238E27FC236}">
                <a16:creationId xmlns:a16="http://schemas.microsoft.com/office/drawing/2014/main" id="{001FF69E-8BD4-4CCD-A8DB-F18F911DD5B4}"/>
              </a:ext>
            </a:extLst>
          </p:cNvPr>
          <p:cNvCxnSpPr>
            <a:cxnSpLocks/>
          </p:cNvCxnSpPr>
          <p:nvPr/>
        </p:nvCxnSpPr>
        <p:spPr>
          <a:xfrm>
            <a:off x="1517731" y="2967610"/>
            <a:ext cx="35383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9">
            <a:extLst>
              <a:ext uri="{FF2B5EF4-FFF2-40B4-BE49-F238E27FC236}">
                <a16:creationId xmlns:a16="http://schemas.microsoft.com/office/drawing/2014/main" id="{C573B2B9-A4BF-41B4-8C9E-267561054784}"/>
              </a:ext>
            </a:extLst>
          </p:cNvPr>
          <p:cNvSpPr txBox="1"/>
          <p:nvPr/>
        </p:nvSpPr>
        <p:spPr>
          <a:xfrm>
            <a:off x="2572912" y="2701571"/>
            <a:ext cx="1055180" cy="246221"/>
          </a:xfrm>
          <a:prstGeom prst="rect">
            <a:avLst/>
          </a:prstGeom>
          <a:noFill/>
        </p:spPr>
        <p:txBody>
          <a:bodyPr wrap="square" rtlCol="0">
            <a:spAutoFit/>
          </a:bodyPr>
          <a:lstStyle/>
          <a:p>
            <a:r>
              <a:rPr lang="en-US" sz="1000" dirty="0"/>
              <a:t>Outer Roi Width</a:t>
            </a:r>
          </a:p>
        </p:txBody>
      </p:sp>
      <p:sp>
        <p:nvSpPr>
          <p:cNvPr id="14" name="TextBox 20">
            <a:extLst>
              <a:ext uri="{FF2B5EF4-FFF2-40B4-BE49-F238E27FC236}">
                <a16:creationId xmlns:a16="http://schemas.microsoft.com/office/drawing/2014/main" id="{54420422-FDDE-4210-A8F3-884CF488557C}"/>
              </a:ext>
            </a:extLst>
          </p:cNvPr>
          <p:cNvSpPr txBox="1"/>
          <p:nvPr/>
        </p:nvSpPr>
        <p:spPr>
          <a:xfrm>
            <a:off x="511431" y="3663029"/>
            <a:ext cx="1055180" cy="246221"/>
          </a:xfrm>
          <a:prstGeom prst="rect">
            <a:avLst/>
          </a:prstGeom>
          <a:noFill/>
        </p:spPr>
        <p:txBody>
          <a:bodyPr wrap="square" rtlCol="0">
            <a:spAutoFit/>
          </a:bodyPr>
          <a:lstStyle/>
          <a:p>
            <a:r>
              <a:rPr lang="en-US" sz="1000" dirty="0"/>
              <a:t>Outer Roi Height</a:t>
            </a:r>
          </a:p>
        </p:txBody>
      </p:sp>
      <p:cxnSp>
        <p:nvCxnSpPr>
          <p:cNvPr id="15" name="Straight Arrow Connector 24">
            <a:extLst>
              <a:ext uri="{FF2B5EF4-FFF2-40B4-BE49-F238E27FC236}">
                <a16:creationId xmlns:a16="http://schemas.microsoft.com/office/drawing/2014/main" id="{1D3825DC-7438-4F50-A566-AAD5AE02D3BC}"/>
              </a:ext>
            </a:extLst>
          </p:cNvPr>
          <p:cNvCxnSpPr>
            <a:cxnSpLocks/>
          </p:cNvCxnSpPr>
          <p:nvPr/>
        </p:nvCxnSpPr>
        <p:spPr>
          <a:xfrm>
            <a:off x="4634336" y="4777043"/>
            <a:ext cx="11412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96">
            <a:extLst>
              <a:ext uri="{FF2B5EF4-FFF2-40B4-BE49-F238E27FC236}">
                <a16:creationId xmlns:a16="http://schemas.microsoft.com/office/drawing/2014/main" id="{B3D1CB81-6145-4206-9E6D-25095CD46DAD}"/>
              </a:ext>
            </a:extLst>
          </p:cNvPr>
          <p:cNvSpPr/>
          <p:nvPr/>
        </p:nvSpPr>
        <p:spPr>
          <a:xfrm>
            <a:off x="6253064" y="3914580"/>
            <a:ext cx="1263044" cy="15907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27">
            <a:extLst>
              <a:ext uri="{FF2B5EF4-FFF2-40B4-BE49-F238E27FC236}">
                <a16:creationId xmlns:a16="http://schemas.microsoft.com/office/drawing/2014/main" id="{C2D115C8-C369-43C1-9363-AA6188288A62}"/>
              </a:ext>
            </a:extLst>
          </p:cNvPr>
          <p:cNvSpPr txBox="1"/>
          <p:nvPr/>
        </p:nvSpPr>
        <p:spPr>
          <a:xfrm>
            <a:off x="5225383" y="823556"/>
            <a:ext cx="6217920" cy="2308324"/>
          </a:xfrm>
          <a:prstGeom prst="rect">
            <a:avLst/>
          </a:prstGeom>
          <a:noFill/>
        </p:spPr>
        <p:txBody>
          <a:bodyPr wrap="square">
            <a:spAutoFit/>
          </a:bodyPr>
          <a:lstStyle/>
          <a:p>
            <a:pPr latinLnBrk="0">
              <a:spcBef>
                <a:spcPct val="0"/>
              </a:spcBef>
              <a:buClrTx/>
              <a:buSzTx/>
              <a:buFontTx/>
              <a:buNone/>
            </a:pPr>
            <a:r>
              <a:rPr lang="ko-KR" altLang="en-US" sz="1800" dirty="0"/>
              <a:t>① </a:t>
            </a:r>
            <a:r>
              <a:rPr lang="en-US" altLang="ko-KR" sz="1800" dirty="0"/>
              <a:t>: Select roughly the upper part of the battery (Using Outer Roi X,Y, Width, Height parameters) in Image 1</a:t>
            </a:r>
            <a:endParaRPr lang="en-US" altLang="ko-KR" sz="1800" b="1" dirty="0"/>
          </a:p>
          <a:p>
            <a:pPr latinLnBrk="0">
              <a:spcBef>
                <a:spcPct val="0"/>
              </a:spcBef>
              <a:buClrTx/>
              <a:buSzTx/>
              <a:buFontTx/>
              <a:buNone/>
            </a:pPr>
            <a:r>
              <a:rPr lang="ko-KR" altLang="ko-KR" sz="1800" dirty="0"/>
              <a:t>②</a:t>
            </a:r>
            <a:r>
              <a:rPr lang="en-US" altLang="ko-KR" sz="1800" dirty="0"/>
              <a:t> : Apply the auto binarization thresholding (Otsu thresholding) for</a:t>
            </a:r>
            <a:r>
              <a:rPr lang="en-US" altLang="en-US" sz="1800" dirty="0"/>
              <a:t> highlighting only the interested battery region</a:t>
            </a:r>
            <a:endParaRPr lang="en-US" altLang="ko-KR" sz="1800" b="1" dirty="0"/>
          </a:p>
          <a:p>
            <a:pPr latinLnBrk="0">
              <a:spcBef>
                <a:spcPct val="0"/>
              </a:spcBef>
              <a:buClrTx/>
              <a:buSzTx/>
              <a:buFontTx/>
              <a:buNone/>
            </a:pPr>
            <a:r>
              <a:rPr lang="ko-KR" altLang="ko-KR" sz="1800" dirty="0"/>
              <a:t>③</a:t>
            </a:r>
            <a:r>
              <a:rPr lang="en-US" altLang="ko-KR" sz="1800" dirty="0"/>
              <a:t> : </a:t>
            </a:r>
            <a:r>
              <a:rPr lang="en-US" altLang="en-US" sz="1800" dirty="0"/>
              <a:t>Finding contour of battery region </a:t>
            </a:r>
          </a:p>
          <a:p>
            <a:pPr latinLnBrk="0">
              <a:spcBef>
                <a:spcPct val="0"/>
              </a:spcBef>
              <a:buClrTx/>
              <a:buSzTx/>
              <a:buFontTx/>
              <a:buNone/>
            </a:pPr>
            <a:r>
              <a:rPr lang="ko-KR" altLang="ko-KR" sz="1800" dirty="0"/>
              <a:t>④</a:t>
            </a:r>
            <a:r>
              <a:rPr lang="en-US" altLang="ko-KR" sz="1800" dirty="0"/>
              <a:t> : Find boundary rectangle of the contour (Red Rectangle) in image 2. The boundary width is corresponding battery‘s maximum outer diameter.</a:t>
            </a:r>
            <a:endParaRPr lang="en-US" dirty="0"/>
          </a:p>
        </p:txBody>
      </p:sp>
      <p:sp>
        <p:nvSpPr>
          <p:cNvPr id="18" name="TextBox 28">
            <a:extLst>
              <a:ext uri="{FF2B5EF4-FFF2-40B4-BE49-F238E27FC236}">
                <a16:creationId xmlns:a16="http://schemas.microsoft.com/office/drawing/2014/main" id="{4A6E9F2B-0FA3-4051-B946-6F272ED47C1C}"/>
              </a:ext>
            </a:extLst>
          </p:cNvPr>
          <p:cNvSpPr txBox="1"/>
          <p:nvPr/>
        </p:nvSpPr>
        <p:spPr>
          <a:xfrm>
            <a:off x="2572912" y="5505361"/>
            <a:ext cx="362495" cy="369332"/>
          </a:xfrm>
          <a:prstGeom prst="rect">
            <a:avLst/>
          </a:prstGeom>
          <a:noFill/>
        </p:spPr>
        <p:txBody>
          <a:bodyPr wrap="square" rtlCol="0">
            <a:spAutoFit/>
          </a:bodyPr>
          <a:lstStyle/>
          <a:p>
            <a:r>
              <a:rPr lang="en-US" dirty="0"/>
              <a:t>1</a:t>
            </a:r>
          </a:p>
        </p:txBody>
      </p:sp>
      <p:sp>
        <p:nvSpPr>
          <p:cNvPr id="19" name="TextBox 29">
            <a:extLst>
              <a:ext uri="{FF2B5EF4-FFF2-40B4-BE49-F238E27FC236}">
                <a16:creationId xmlns:a16="http://schemas.microsoft.com/office/drawing/2014/main" id="{F03C895C-32E8-4C5A-B003-A4F06A547FF0}"/>
              </a:ext>
            </a:extLst>
          </p:cNvPr>
          <p:cNvSpPr txBox="1"/>
          <p:nvPr/>
        </p:nvSpPr>
        <p:spPr>
          <a:xfrm>
            <a:off x="6859790" y="5463325"/>
            <a:ext cx="373905" cy="369332"/>
          </a:xfrm>
          <a:prstGeom prst="rect">
            <a:avLst/>
          </a:prstGeom>
          <a:noFill/>
        </p:spPr>
        <p:txBody>
          <a:bodyPr wrap="square" rtlCol="0">
            <a:spAutoFit/>
          </a:bodyPr>
          <a:lstStyle/>
          <a:p>
            <a:r>
              <a:rPr lang="en-US" dirty="0"/>
              <a:t>2</a:t>
            </a:r>
          </a:p>
        </p:txBody>
      </p:sp>
    </p:spTree>
    <p:extLst>
      <p:ext uri="{BB962C8B-B14F-4D97-AF65-F5344CB8AC3E}">
        <p14:creationId xmlns:p14="http://schemas.microsoft.com/office/powerpoint/2010/main" val="38433248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r>
              <a:rPr lang="en-US" dirty="0"/>
              <a:t>Validate the width of Battery</a:t>
            </a:r>
          </a:p>
        </p:txBody>
      </p:sp>
      <p:sp>
        <p:nvSpPr>
          <p:cNvPr id="4" name="Chỗ dành sẵn cho Số hiệu Bản chiếu 3"/>
          <p:cNvSpPr>
            <a:spLocks noGrp="1"/>
          </p:cNvSpPr>
          <p:nvPr>
            <p:ph type="sldNum" sz="quarter" idx="12"/>
          </p:nvPr>
        </p:nvSpPr>
        <p:spPr/>
        <p:txBody>
          <a:bodyPr/>
          <a:lstStyle/>
          <a:p>
            <a:fld id="{612001EB-C607-4195-83CD-5AE5F3E4F111}" type="slidenum">
              <a:rPr lang="en-US" smtClean="0"/>
              <a:t>31</a:t>
            </a:fld>
            <a:endParaRPr lang="en-US"/>
          </a:p>
        </p:txBody>
      </p:sp>
      <p:pic>
        <p:nvPicPr>
          <p:cNvPr id="5" name="Picture 86">
            <a:extLst>
              <a:ext uri="{FF2B5EF4-FFF2-40B4-BE49-F238E27FC236}">
                <a16:creationId xmlns:a16="http://schemas.microsoft.com/office/drawing/2014/main" id="{CF54EDF0-118D-40C9-9C13-16868B4E8D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1404" y="2976196"/>
            <a:ext cx="2070100" cy="197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Arrow Connector 5">
            <a:extLst>
              <a:ext uri="{FF2B5EF4-FFF2-40B4-BE49-F238E27FC236}">
                <a16:creationId xmlns:a16="http://schemas.microsoft.com/office/drawing/2014/main" id="{502C4C1C-4E54-4C47-BF09-F7F4C2BB983B}"/>
              </a:ext>
            </a:extLst>
          </p:cNvPr>
          <p:cNvCxnSpPr>
            <a:cxnSpLocks/>
          </p:cNvCxnSpPr>
          <p:nvPr/>
        </p:nvCxnSpPr>
        <p:spPr>
          <a:xfrm>
            <a:off x="1952579" y="4842717"/>
            <a:ext cx="1248355"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8">
            <a:extLst>
              <a:ext uri="{FF2B5EF4-FFF2-40B4-BE49-F238E27FC236}">
                <a16:creationId xmlns:a16="http://schemas.microsoft.com/office/drawing/2014/main" id="{1791BCD2-6A6B-4919-B8CA-92EDCA5B120E}"/>
              </a:ext>
            </a:extLst>
          </p:cNvPr>
          <p:cNvSpPr txBox="1"/>
          <p:nvPr/>
        </p:nvSpPr>
        <p:spPr>
          <a:xfrm>
            <a:off x="1817408" y="5057800"/>
            <a:ext cx="1979874" cy="369332"/>
          </a:xfrm>
          <a:prstGeom prst="rect">
            <a:avLst/>
          </a:prstGeom>
          <a:noFill/>
        </p:spPr>
        <p:txBody>
          <a:bodyPr wrap="square" rtlCol="0">
            <a:spAutoFit/>
          </a:bodyPr>
          <a:lstStyle/>
          <a:p>
            <a:r>
              <a:rPr lang="en-US" dirty="0"/>
              <a:t>Battery Width</a:t>
            </a:r>
          </a:p>
        </p:txBody>
      </p:sp>
      <p:pic>
        <p:nvPicPr>
          <p:cNvPr id="8" name="Picture 10">
            <a:extLst>
              <a:ext uri="{FF2B5EF4-FFF2-40B4-BE49-F238E27FC236}">
                <a16:creationId xmlns:a16="http://schemas.microsoft.com/office/drawing/2014/main" id="{9069348C-E25F-4F5E-9EC3-F38E1E548E15}"/>
              </a:ext>
            </a:extLst>
          </p:cNvPr>
          <p:cNvPicPr>
            <a:picLocks noChangeAspect="1"/>
          </p:cNvPicPr>
          <p:nvPr/>
        </p:nvPicPr>
        <p:blipFill>
          <a:blip r:embed="rId3"/>
          <a:stretch>
            <a:fillRect/>
          </a:stretch>
        </p:blipFill>
        <p:spPr>
          <a:xfrm>
            <a:off x="994447" y="1987877"/>
            <a:ext cx="3200400" cy="219075"/>
          </a:xfrm>
          <a:prstGeom prst="rect">
            <a:avLst/>
          </a:prstGeom>
        </p:spPr>
      </p:pic>
      <p:pic>
        <p:nvPicPr>
          <p:cNvPr id="9" name="Picture 12">
            <a:extLst>
              <a:ext uri="{FF2B5EF4-FFF2-40B4-BE49-F238E27FC236}">
                <a16:creationId xmlns:a16="http://schemas.microsoft.com/office/drawing/2014/main" id="{1E2F25C0-7F97-4CB9-9749-8E62D7B51EA3}"/>
              </a:ext>
            </a:extLst>
          </p:cNvPr>
          <p:cNvPicPr>
            <a:picLocks noChangeAspect="1"/>
          </p:cNvPicPr>
          <p:nvPr/>
        </p:nvPicPr>
        <p:blipFill>
          <a:blip r:embed="rId4"/>
          <a:stretch>
            <a:fillRect/>
          </a:stretch>
        </p:blipFill>
        <p:spPr>
          <a:xfrm>
            <a:off x="994447" y="2277605"/>
            <a:ext cx="3238500" cy="342900"/>
          </a:xfrm>
          <a:prstGeom prst="rect">
            <a:avLst/>
          </a:prstGeom>
        </p:spPr>
      </p:pic>
      <p:sp>
        <p:nvSpPr>
          <p:cNvPr id="10" name="TextBox 15">
            <a:extLst>
              <a:ext uri="{FF2B5EF4-FFF2-40B4-BE49-F238E27FC236}">
                <a16:creationId xmlns:a16="http://schemas.microsoft.com/office/drawing/2014/main" id="{B28503C4-8962-441D-B3B2-D003C626A06A}"/>
              </a:ext>
            </a:extLst>
          </p:cNvPr>
          <p:cNvSpPr txBox="1"/>
          <p:nvPr/>
        </p:nvSpPr>
        <p:spPr>
          <a:xfrm>
            <a:off x="4960161" y="1558776"/>
            <a:ext cx="6094674" cy="2569934"/>
          </a:xfrm>
          <a:prstGeom prst="rect">
            <a:avLst/>
          </a:prstGeom>
          <a:noFill/>
        </p:spPr>
        <p:txBody>
          <a:bodyPr wrap="square">
            <a:spAutoFit/>
          </a:bodyPr>
          <a:lstStyle/>
          <a:p>
            <a:pPr marL="285750" indent="-285750">
              <a:buFont typeface="Arial" panose="020B0604020202020204" pitchFamily="34" charset="0"/>
              <a:buChar char="•"/>
            </a:pPr>
            <a:r>
              <a:rPr lang="en-US" altLang="ko-KR" sz="1400" dirty="0"/>
              <a:t>Based on three parameters Pixel size ( the converted parameter from mm to pixel), </a:t>
            </a:r>
            <a:r>
              <a:rPr lang="en-US" altLang="ko-KR" sz="1400" dirty="0" err="1"/>
              <a:t>MasterJig</a:t>
            </a:r>
            <a:r>
              <a:rPr lang="en-US" altLang="ko-KR" sz="1400" dirty="0"/>
              <a:t> Cell size (the optimal width of battery in mm) and Cell Size Tolerance ( the offset percentage of cylinder width), we can estimate acceptable min and max of cylinder width based on formula:</a:t>
            </a:r>
          </a:p>
          <a:p>
            <a:r>
              <a:rPr lang="en-US" sz="1100" dirty="0">
                <a:solidFill>
                  <a:srgbClr val="0000FF"/>
                </a:solidFill>
                <a:latin typeface="Consolas" panose="020B0609020204030204" pitchFamily="49" charset="0"/>
              </a:rPr>
              <a:t>	int</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minRangeWidth</a:t>
            </a:r>
            <a:r>
              <a:rPr lang="en-US" sz="1100" dirty="0">
                <a:solidFill>
                  <a:srgbClr val="000000"/>
                </a:solidFill>
                <a:latin typeface="Consolas" panose="020B0609020204030204" pitchFamily="49" charset="0"/>
              </a:rPr>
              <a:t> = </a:t>
            </a:r>
            <a:r>
              <a:rPr lang="en-US" sz="1100" dirty="0">
                <a:solidFill>
                  <a:srgbClr val="483D8B"/>
                </a:solidFill>
                <a:latin typeface="Consolas" panose="020B0609020204030204" pitchFamily="49" charset="0"/>
              </a:rPr>
              <a:t>round</a:t>
            </a:r>
            <a:r>
              <a:rPr lang="en-US" sz="1100" dirty="0">
                <a:solidFill>
                  <a:srgbClr val="000000"/>
                </a:solidFill>
                <a:latin typeface="Consolas" panose="020B0609020204030204" pitchFamily="49" charset="0"/>
              </a:rPr>
              <a:t>((</a:t>
            </a:r>
            <a:r>
              <a:rPr lang="en-US" sz="1100" dirty="0" err="1">
                <a:solidFill>
                  <a:srgbClr val="808080"/>
                </a:solidFill>
                <a:latin typeface="Consolas" panose="020B0609020204030204" pitchFamily="49" charset="0"/>
              </a:rPr>
              <a:t>BatInsp</a:t>
            </a:r>
            <a:r>
              <a:rPr lang="en-US" sz="1100" dirty="0" err="1">
                <a:solidFill>
                  <a:srgbClr val="000000"/>
                </a:solidFill>
                <a:latin typeface="Consolas" panose="020B0609020204030204" pitchFamily="49" charset="0"/>
              </a:rPr>
              <a:t>.</a:t>
            </a:r>
            <a:r>
              <a:rPr lang="en-US" sz="1100" dirty="0" err="1">
                <a:solidFill>
                  <a:srgbClr val="8B008B"/>
                </a:solidFill>
                <a:latin typeface="Consolas" panose="020B0609020204030204" pitchFamily="49" charset="0"/>
              </a:rPr>
              <a:t>masterJigCellSize</a:t>
            </a:r>
            <a:r>
              <a:rPr lang="en-US" sz="1100" dirty="0">
                <a:solidFill>
                  <a:srgbClr val="000000"/>
                </a:solidFill>
                <a:latin typeface="Consolas" panose="020B0609020204030204" pitchFamily="49" charset="0"/>
              </a:rPr>
              <a:t> / 	</a:t>
            </a:r>
            <a:r>
              <a:rPr lang="en-US" sz="1100" dirty="0" err="1">
                <a:solidFill>
                  <a:srgbClr val="808080"/>
                </a:solidFill>
                <a:latin typeface="Consolas" panose="020B0609020204030204" pitchFamily="49" charset="0"/>
              </a:rPr>
              <a:t>BatInsp</a:t>
            </a:r>
            <a:r>
              <a:rPr lang="en-US" sz="1100" dirty="0" err="1">
                <a:solidFill>
                  <a:srgbClr val="000000"/>
                </a:solidFill>
                <a:latin typeface="Consolas" panose="020B0609020204030204" pitchFamily="49" charset="0"/>
              </a:rPr>
              <a:t>.</a:t>
            </a:r>
            <a:r>
              <a:rPr lang="en-US" sz="1100" dirty="0" err="1">
                <a:solidFill>
                  <a:srgbClr val="8B008B"/>
                </a:solidFill>
                <a:latin typeface="Consolas" panose="020B0609020204030204" pitchFamily="49" charset="0"/>
              </a:rPr>
              <a:t>pixelSize</a:t>
            </a:r>
            <a:r>
              <a:rPr lang="en-US" sz="1100" dirty="0">
                <a:solidFill>
                  <a:srgbClr val="000000"/>
                </a:solidFill>
                <a:latin typeface="Consolas" panose="020B0609020204030204" pitchFamily="49" charset="0"/>
              </a:rPr>
              <a:t>) * (1.0 - </a:t>
            </a:r>
            <a:r>
              <a:rPr lang="en-US" sz="1100" dirty="0" err="1">
                <a:solidFill>
                  <a:srgbClr val="808080"/>
                </a:solidFill>
                <a:latin typeface="Consolas" panose="020B0609020204030204" pitchFamily="49" charset="0"/>
              </a:rPr>
              <a:t>BatInsp</a:t>
            </a:r>
            <a:r>
              <a:rPr lang="en-US" sz="1100" dirty="0" err="1">
                <a:solidFill>
                  <a:srgbClr val="000000"/>
                </a:solidFill>
                <a:latin typeface="Consolas" panose="020B0609020204030204" pitchFamily="49" charset="0"/>
              </a:rPr>
              <a:t>.</a:t>
            </a:r>
            <a:r>
              <a:rPr lang="en-US" sz="1100" dirty="0" err="1">
                <a:solidFill>
                  <a:srgbClr val="8B008B"/>
                </a:solidFill>
                <a:latin typeface="Consolas" panose="020B0609020204030204" pitchFamily="49" charset="0"/>
              </a:rPr>
              <a:t>cellSizeTolerence</a:t>
            </a:r>
            <a:r>
              <a:rPr lang="en-US" sz="1100" dirty="0">
                <a:solidFill>
                  <a:srgbClr val="000000"/>
                </a:solidFill>
                <a:latin typeface="Consolas" panose="020B0609020204030204" pitchFamily="49" charset="0"/>
              </a:rPr>
              <a:t>));</a:t>
            </a:r>
          </a:p>
          <a:p>
            <a:endParaRPr lang="en-US" sz="1100" dirty="0">
              <a:solidFill>
                <a:srgbClr val="000000"/>
              </a:solidFill>
              <a:latin typeface="Consolas" panose="020B0609020204030204" pitchFamily="49" charset="0"/>
            </a:endParaRPr>
          </a:p>
          <a:p>
            <a:r>
              <a:rPr lang="en-US" sz="1100" dirty="0">
                <a:solidFill>
                  <a:srgbClr val="0000FF"/>
                </a:solidFill>
                <a:latin typeface="Consolas" panose="020B0609020204030204" pitchFamily="49" charset="0"/>
              </a:rPr>
              <a:t>	int</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maxRangeWidth</a:t>
            </a:r>
            <a:r>
              <a:rPr lang="en-US" sz="1100" dirty="0">
                <a:solidFill>
                  <a:srgbClr val="000000"/>
                </a:solidFill>
                <a:latin typeface="Consolas" panose="020B0609020204030204" pitchFamily="49" charset="0"/>
              </a:rPr>
              <a:t> = </a:t>
            </a:r>
            <a:r>
              <a:rPr lang="en-US" sz="1100" dirty="0">
                <a:solidFill>
                  <a:srgbClr val="483D8B"/>
                </a:solidFill>
                <a:latin typeface="Consolas" panose="020B0609020204030204" pitchFamily="49" charset="0"/>
              </a:rPr>
              <a:t>round</a:t>
            </a:r>
            <a:r>
              <a:rPr lang="en-US" sz="1100" dirty="0">
                <a:solidFill>
                  <a:srgbClr val="000000"/>
                </a:solidFill>
                <a:latin typeface="Consolas" panose="020B0609020204030204" pitchFamily="49" charset="0"/>
              </a:rPr>
              <a:t>((</a:t>
            </a:r>
            <a:r>
              <a:rPr lang="en-US" sz="1100" dirty="0" err="1">
                <a:solidFill>
                  <a:srgbClr val="808080"/>
                </a:solidFill>
                <a:latin typeface="Consolas" panose="020B0609020204030204" pitchFamily="49" charset="0"/>
              </a:rPr>
              <a:t>BatInsp</a:t>
            </a:r>
            <a:r>
              <a:rPr lang="en-US" sz="1100" dirty="0" err="1">
                <a:solidFill>
                  <a:srgbClr val="000000"/>
                </a:solidFill>
                <a:latin typeface="Consolas" panose="020B0609020204030204" pitchFamily="49" charset="0"/>
              </a:rPr>
              <a:t>.</a:t>
            </a:r>
            <a:r>
              <a:rPr lang="en-US" sz="1100" dirty="0" err="1">
                <a:solidFill>
                  <a:srgbClr val="8B008B"/>
                </a:solidFill>
                <a:latin typeface="Consolas" panose="020B0609020204030204" pitchFamily="49" charset="0"/>
              </a:rPr>
              <a:t>masterJigCellSize</a:t>
            </a:r>
            <a:r>
              <a:rPr lang="en-US" sz="1100" dirty="0">
                <a:solidFill>
                  <a:srgbClr val="000000"/>
                </a:solidFill>
                <a:latin typeface="Consolas" panose="020B0609020204030204" pitchFamily="49" charset="0"/>
              </a:rPr>
              <a:t> / 	</a:t>
            </a:r>
            <a:r>
              <a:rPr lang="en-US" sz="1100" dirty="0" err="1">
                <a:solidFill>
                  <a:srgbClr val="808080"/>
                </a:solidFill>
                <a:latin typeface="Consolas" panose="020B0609020204030204" pitchFamily="49" charset="0"/>
              </a:rPr>
              <a:t>BatInsp</a:t>
            </a:r>
            <a:r>
              <a:rPr lang="en-US" sz="1100" dirty="0" err="1">
                <a:solidFill>
                  <a:srgbClr val="000000"/>
                </a:solidFill>
                <a:latin typeface="Consolas" panose="020B0609020204030204" pitchFamily="49" charset="0"/>
              </a:rPr>
              <a:t>.</a:t>
            </a:r>
            <a:r>
              <a:rPr lang="en-US" sz="1100" dirty="0" err="1">
                <a:solidFill>
                  <a:srgbClr val="8B008B"/>
                </a:solidFill>
                <a:latin typeface="Consolas" panose="020B0609020204030204" pitchFamily="49" charset="0"/>
              </a:rPr>
              <a:t>pixelSize</a:t>
            </a:r>
            <a:r>
              <a:rPr lang="en-US" sz="1100" dirty="0">
                <a:solidFill>
                  <a:srgbClr val="000000"/>
                </a:solidFill>
                <a:latin typeface="Consolas" panose="020B0609020204030204" pitchFamily="49" charset="0"/>
              </a:rPr>
              <a:t>) * (1.0 + </a:t>
            </a:r>
            <a:r>
              <a:rPr lang="en-US" sz="1100" dirty="0" err="1">
                <a:solidFill>
                  <a:srgbClr val="808080"/>
                </a:solidFill>
                <a:latin typeface="Consolas" panose="020B0609020204030204" pitchFamily="49" charset="0"/>
              </a:rPr>
              <a:t>BatInsp</a:t>
            </a:r>
            <a:r>
              <a:rPr lang="en-US" sz="1100" dirty="0" err="1">
                <a:solidFill>
                  <a:srgbClr val="000000"/>
                </a:solidFill>
                <a:latin typeface="Consolas" panose="020B0609020204030204" pitchFamily="49" charset="0"/>
              </a:rPr>
              <a:t>.</a:t>
            </a:r>
            <a:r>
              <a:rPr lang="en-US" sz="1100" dirty="0" err="1">
                <a:solidFill>
                  <a:srgbClr val="8B008B"/>
                </a:solidFill>
                <a:latin typeface="Consolas" panose="020B0609020204030204" pitchFamily="49" charset="0"/>
              </a:rPr>
              <a:t>cellSizeTolerence</a:t>
            </a:r>
            <a:r>
              <a:rPr lang="en-US" sz="1100" dirty="0">
                <a:solidFill>
                  <a:srgbClr val="000000"/>
                </a:solidFill>
                <a:latin typeface="Consolas" panose="020B0609020204030204" pitchFamily="49" charset="0"/>
              </a:rPr>
              <a:t>));</a:t>
            </a:r>
          </a:p>
          <a:p>
            <a:endParaRPr lang="en-US" sz="1100" dirty="0">
              <a:solidFill>
                <a:srgbClr val="000000"/>
              </a:solidFill>
              <a:latin typeface="Consolas" panose="020B0609020204030204" pitchFamily="49" charset="0"/>
            </a:endParaRPr>
          </a:p>
          <a:p>
            <a:pPr marL="171450" indent="-171450">
              <a:buFont typeface="Arial" panose="020B0604020202020204" pitchFamily="34" charset="0"/>
              <a:buChar char="•"/>
            </a:pPr>
            <a:r>
              <a:rPr lang="en-US" sz="1400" dirty="0">
                <a:solidFill>
                  <a:srgbClr val="000000"/>
                </a:solidFill>
              </a:rPr>
              <a:t>If battery width&gt; </a:t>
            </a:r>
            <a:r>
              <a:rPr lang="en-US" sz="1400" dirty="0" err="1">
                <a:solidFill>
                  <a:srgbClr val="000000"/>
                </a:solidFill>
              </a:rPr>
              <a:t>minRangeWidth</a:t>
            </a:r>
            <a:r>
              <a:rPr lang="en-US" sz="1400" dirty="0">
                <a:solidFill>
                  <a:srgbClr val="000000"/>
                </a:solidFill>
              </a:rPr>
              <a:t> or battery width &lt; </a:t>
            </a:r>
            <a:r>
              <a:rPr lang="en-US" sz="1400" dirty="0" err="1">
                <a:solidFill>
                  <a:srgbClr val="000000"/>
                </a:solidFill>
              </a:rPr>
              <a:t>maxRangeWidth</a:t>
            </a:r>
            <a:r>
              <a:rPr lang="en-US" sz="1400" dirty="0">
                <a:solidFill>
                  <a:srgbClr val="000000"/>
                </a:solidFill>
              </a:rPr>
              <a:t> =&gt; OK</a:t>
            </a:r>
          </a:p>
          <a:p>
            <a:pPr marL="171450" indent="-171450">
              <a:buFont typeface="Arial" panose="020B0604020202020204" pitchFamily="34" charset="0"/>
              <a:buChar char="•"/>
            </a:pPr>
            <a:r>
              <a:rPr lang="en-US" sz="1400" dirty="0">
                <a:solidFill>
                  <a:srgbClr val="000000"/>
                </a:solidFill>
              </a:rPr>
              <a:t>Else =&gt; NG</a:t>
            </a:r>
          </a:p>
          <a:p>
            <a:endParaRPr lang="en-US" sz="1100" dirty="0"/>
          </a:p>
        </p:txBody>
      </p:sp>
    </p:spTree>
    <p:extLst>
      <p:ext uri="{BB962C8B-B14F-4D97-AF65-F5344CB8AC3E}">
        <p14:creationId xmlns:p14="http://schemas.microsoft.com/office/powerpoint/2010/main" val="3625084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r>
              <a:rPr lang="en-US" dirty="0"/>
              <a:t>Beading Inspection (Only Upper Case)</a:t>
            </a:r>
          </a:p>
        </p:txBody>
      </p:sp>
      <p:sp>
        <p:nvSpPr>
          <p:cNvPr id="4" name="Chỗ dành sẵn cho Số hiệu Bản chiếu 3"/>
          <p:cNvSpPr>
            <a:spLocks noGrp="1"/>
          </p:cNvSpPr>
          <p:nvPr>
            <p:ph type="sldNum" sz="quarter" idx="12"/>
          </p:nvPr>
        </p:nvSpPr>
        <p:spPr/>
        <p:txBody>
          <a:bodyPr/>
          <a:lstStyle/>
          <a:p>
            <a:fld id="{612001EB-C607-4195-83CD-5AE5F3E4F111}" type="slidenum">
              <a:rPr lang="en-US" smtClean="0"/>
              <a:t>32</a:t>
            </a:fld>
            <a:endParaRPr lang="en-US"/>
          </a:p>
        </p:txBody>
      </p:sp>
      <p:grpSp>
        <p:nvGrpSpPr>
          <p:cNvPr id="5" name="Group 26">
            <a:extLst>
              <a:ext uri="{FF2B5EF4-FFF2-40B4-BE49-F238E27FC236}">
                <a16:creationId xmlns:a16="http://schemas.microsoft.com/office/drawing/2014/main" id="{087A37B2-9639-4D24-9555-EF62FD4A7D2C}"/>
              </a:ext>
            </a:extLst>
          </p:cNvPr>
          <p:cNvGrpSpPr>
            <a:grpSpLocks/>
          </p:cNvGrpSpPr>
          <p:nvPr/>
        </p:nvGrpSpPr>
        <p:grpSpPr bwMode="auto">
          <a:xfrm>
            <a:off x="4607" y="1981390"/>
            <a:ext cx="3541079" cy="2425699"/>
            <a:chOff x="17075" y="774194"/>
            <a:chExt cx="4722097" cy="3235391"/>
          </a:xfrm>
        </p:grpSpPr>
        <p:pic>
          <p:nvPicPr>
            <p:cNvPr id="6" name="Picture 83">
              <a:extLst>
                <a:ext uri="{FF2B5EF4-FFF2-40B4-BE49-F238E27FC236}">
                  <a16:creationId xmlns:a16="http://schemas.microsoft.com/office/drawing/2014/main" id="{73AC25A5-4C60-41BC-8A09-4751CA983F9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5940" t="7204" r="2094" b="42741"/>
            <a:stretch>
              <a:fillRect/>
            </a:stretch>
          </p:blipFill>
          <p:spPr bwMode="auto">
            <a:xfrm>
              <a:off x="1315847" y="1656047"/>
              <a:ext cx="3423325" cy="235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5">
              <a:extLst>
                <a:ext uri="{FF2B5EF4-FFF2-40B4-BE49-F238E27FC236}">
                  <a16:creationId xmlns:a16="http://schemas.microsoft.com/office/drawing/2014/main" id="{60F907CB-AC0D-408F-ADD3-9CA4D885E237}"/>
                </a:ext>
              </a:extLst>
            </p:cNvPr>
            <p:cNvSpPr/>
            <p:nvPr/>
          </p:nvSpPr>
          <p:spPr>
            <a:xfrm>
              <a:off x="1316044" y="1659268"/>
              <a:ext cx="1742260" cy="153723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Rectangle 6">
              <a:extLst>
                <a:ext uri="{FF2B5EF4-FFF2-40B4-BE49-F238E27FC236}">
                  <a16:creationId xmlns:a16="http://schemas.microsoft.com/office/drawing/2014/main" id="{207A0F1A-75EA-4247-9AE5-780F5056CE69}"/>
                </a:ext>
              </a:extLst>
            </p:cNvPr>
            <p:cNvSpPr/>
            <p:nvPr/>
          </p:nvSpPr>
          <p:spPr>
            <a:xfrm>
              <a:off x="3058304" y="1661386"/>
              <a:ext cx="1680868" cy="153511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9">
              <a:extLst>
                <a:ext uri="{FF2B5EF4-FFF2-40B4-BE49-F238E27FC236}">
                  <a16:creationId xmlns:a16="http://schemas.microsoft.com/office/drawing/2014/main" id="{F1CE498D-7260-45AA-8494-20AFEDE3F0C1}"/>
                </a:ext>
              </a:extLst>
            </p:cNvPr>
            <p:cNvSpPr txBox="1">
              <a:spLocks noChangeArrowheads="1"/>
            </p:cNvSpPr>
            <p:nvPr/>
          </p:nvSpPr>
          <p:spPr bwMode="auto">
            <a:xfrm>
              <a:off x="2130126" y="1946969"/>
              <a:ext cx="78446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lr>
                  <a:schemeClr val="folHlink"/>
                </a:buClr>
                <a:buSzPct val="60000"/>
                <a:buFont typeface="Wingdings" panose="05000000000000000000" pitchFamily="2" charset="2"/>
                <a:buChar char="n"/>
                <a:defRPr kumimoji="1" sz="3200">
                  <a:solidFill>
                    <a:schemeClr val="tx1"/>
                  </a:solidFill>
                  <a:latin typeface="굴림" panose="020B0600000101010101" pitchFamily="34" charset="-127"/>
                  <a:ea typeface="굴림" panose="020B0600000101010101" pitchFamily="34" charset="-127"/>
                </a:defRPr>
              </a:lvl1pPr>
              <a:lvl2pPr marL="742950" indent="-285750" latinLnBrk="1">
                <a:spcBef>
                  <a:spcPct val="20000"/>
                </a:spcBef>
                <a:buClr>
                  <a:schemeClr val="hlink"/>
                </a:buClr>
                <a:buSzPct val="55000"/>
                <a:buFont typeface="Wingdings" panose="05000000000000000000" pitchFamily="2" charset="2"/>
                <a:buChar char="n"/>
                <a:defRPr kumimoji="1" sz="1600">
                  <a:solidFill>
                    <a:schemeClr val="tx1"/>
                  </a:solidFill>
                  <a:latin typeface="굴림" panose="020B0600000101010101" pitchFamily="34" charset="-127"/>
                  <a:ea typeface="굴림" panose="020B0600000101010101" pitchFamily="34" charset="-127"/>
                </a:defRPr>
              </a:lvl2pPr>
              <a:lvl3pPr marL="1143000" indent="-228600" latinLnBrk="1">
                <a:spcBef>
                  <a:spcPct val="20000"/>
                </a:spcBef>
                <a:buClr>
                  <a:schemeClr val="folHlink"/>
                </a:buClr>
                <a:buSzPct val="50000"/>
                <a:buFont typeface="Wingdings" panose="05000000000000000000" pitchFamily="2" charset="2"/>
                <a:buChar char="n"/>
                <a:defRPr kumimoji="1" sz="1400">
                  <a:solidFill>
                    <a:schemeClr val="tx1"/>
                  </a:solidFill>
                  <a:latin typeface="굴림" panose="020B0600000101010101" pitchFamily="34" charset="-127"/>
                  <a:ea typeface="굴림" panose="020B0600000101010101" pitchFamily="34" charset="-127"/>
                </a:defRPr>
              </a:lvl3pPr>
              <a:lvl4pPr marL="1600200" indent="-228600" latinLnBrk="1">
                <a:spcBef>
                  <a:spcPct val="20000"/>
                </a:spcBef>
                <a:buClr>
                  <a:schemeClr val="accent2"/>
                </a:buClr>
                <a:buSzPct val="55000"/>
                <a:buFont typeface="Wingdings" panose="05000000000000000000" pitchFamily="2" charset="2"/>
                <a:buChar char="n"/>
                <a:defRPr kumimoji="1" sz="1200">
                  <a:solidFill>
                    <a:schemeClr val="tx1"/>
                  </a:solidFill>
                  <a:latin typeface="굴림" panose="020B0600000101010101" pitchFamily="34" charset="-127"/>
                  <a:ea typeface="굴림" panose="020B0600000101010101" pitchFamily="34" charset="-127"/>
                </a:defRPr>
              </a:lvl4pPr>
              <a:lvl5pPr marL="2057400" indent="-228600" latinLnBrk="1">
                <a:spcBef>
                  <a:spcPct val="20000"/>
                </a:spcBef>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9pPr>
            </a:lstStyle>
            <a:p>
              <a:pPr algn="ctr" latinLnBrk="0">
                <a:spcBef>
                  <a:spcPct val="0"/>
                </a:spcBef>
                <a:buClrTx/>
                <a:buSzTx/>
                <a:buFontTx/>
                <a:buNone/>
              </a:pPr>
              <a:r>
                <a:rPr lang="en-US" altLang="en-US" sz="1200" b="1" dirty="0">
                  <a:solidFill>
                    <a:schemeClr val="bg1"/>
                  </a:solidFill>
                </a:rPr>
                <a:t>ROI 2.1</a:t>
              </a:r>
            </a:p>
          </p:txBody>
        </p:sp>
        <p:sp>
          <p:nvSpPr>
            <p:cNvPr id="10" name="TextBox 14">
              <a:extLst>
                <a:ext uri="{FF2B5EF4-FFF2-40B4-BE49-F238E27FC236}">
                  <a16:creationId xmlns:a16="http://schemas.microsoft.com/office/drawing/2014/main" id="{EFC5778E-BEFE-4635-A2BA-22BFED56AA2A}"/>
                </a:ext>
              </a:extLst>
            </p:cNvPr>
            <p:cNvSpPr txBox="1">
              <a:spLocks noChangeArrowheads="1"/>
            </p:cNvSpPr>
            <p:nvPr/>
          </p:nvSpPr>
          <p:spPr bwMode="auto">
            <a:xfrm>
              <a:off x="3105334" y="1939084"/>
              <a:ext cx="765623"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lr>
                  <a:schemeClr val="folHlink"/>
                </a:buClr>
                <a:buSzPct val="60000"/>
                <a:buFont typeface="Wingdings" panose="05000000000000000000" pitchFamily="2" charset="2"/>
                <a:buChar char="n"/>
                <a:defRPr kumimoji="1" sz="3200">
                  <a:solidFill>
                    <a:schemeClr val="tx1"/>
                  </a:solidFill>
                  <a:latin typeface="굴림" panose="020B0600000101010101" pitchFamily="34" charset="-127"/>
                  <a:ea typeface="굴림" panose="020B0600000101010101" pitchFamily="34" charset="-127"/>
                </a:defRPr>
              </a:lvl1pPr>
              <a:lvl2pPr marL="742950" indent="-285750" latinLnBrk="1">
                <a:spcBef>
                  <a:spcPct val="20000"/>
                </a:spcBef>
                <a:buClr>
                  <a:schemeClr val="hlink"/>
                </a:buClr>
                <a:buSzPct val="55000"/>
                <a:buFont typeface="Wingdings" panose="05000000000000000000" pitchFamily="2" charset="2"/>
                <a:buChar char="n"/>
                <a:defRPr kumimoji="1" sz="1600">
                  <a:solidFill>
                    <a:schemeClr val="tx1"/>
                  </a:solidFill>
                  <a:latin typeface="굴림" panose="020B0600000101010101" pitchFamily="34" charset="-127"/>
                  <a:ea typeface="굴림" panose="020B0600000101010101" pitchFamily="34" charset="-127"/>
                </a:defRPr>
              </a:lvl2pPr>
              <a:lvl3pPr marL="1143000" indent="-228600" latinLnBrk="1">
                <a:spcBef>
                  <a:spcPct val="20000"/>
                </a:spcBef>
                <a:buClr>
                  <a:schemeClr val="folHlink"/>
                </a:buClr>
                <a:buSzPct val="50000"/>
                <a:buFont typeface="Wingdings" panose="05000000000000000000" pitchFamily="2" charset="2"/>
                <a:buChar char="n"/>
                <a:defRPr kumimoji="1" sz="1400">
                  <a:solidFill>
                    <a:schemeClr val="tx1"/>
                  </a:solidFill>
                  <a:latin typeface="굴림" panose="020B0600000101010101" pitchFamily="34" charset="-127"/>
                  <a:ea typeface="굴림" panose="020B0600000101010101" pitchFamily="34" charset="-127"/>
                </a:defRPr>
              </a:lvl3pPr>
              <a:lvl4pPr marL="1600200" indent="-228600" latinLnBrk="1">
                <a:spcBef>
                  <a:spcPct val="20000"/>
                </a:spcBef>
                <a:buClr>
                  <a:schemeClr val="accent2"/>
                </a:buClr>
                <a:buSzPct val="55000"/>
                <a:buFont typeface="Wingdings" panose="05000000000000000000" pitchFamily="2" charset="2"/>
                <a:buChar char="n"/>
                <a:defRPr kumimoji="1" sz="1200">
                  <a:solidFill>
                    <a:schemeClr val="tx1"/>
                  </a:solidFill>
                  <a:latin typeface="굴림" panose="020B0600000101010101" pitchFamily="34" charset="-127"/>
                  <a:ea typeface="굴림" panose="020B0600000101010101" pitchFamily="34" charset="-127"/>
                </a:defRPr>
              </a:lvl4pPr>
              <a:lvl5pPr marL="2057400" indent="-228600" latinLnBrk="1">
                <a:spcBef>
                  <a:spcPct val="20000"/>
                </a:spcBef>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9pPr>
            </a:lstStyle>
            <a:p>
              <a:pPr algn="ctr" latinLnBrk="0">
                <a:spcBef>
                  <a:spcPct val="0"/>
                </a:spcBef>
                <a:buClrTx/>
                <a:buSzTx/>
                <a:buFontTx/>
                <a:buNone/>
              </a:pPr>
              <a:r>
                <a:rPr lang="en-US" altLang="en-US" sz="1200" b="1" dirty="0">
                  <a:solidFill>
                    <a:schemeClr val="bg1"/>
                  </a:solidFill>
                </a:rPr>
                <a:t>ROI 2.2</a:t>
              </a:r>
            </a:p>
          </p:txBody>
        </p:sp>
        <p:grpSp>
          <p:nvGrpSpPr>
            <p:cNvPr id="11" name="Group 56">
              <a:extLst>
                <a:ext uri="{FF2B5EF4-FFF2-40B4-BE49-F238E27FC236}">
                  <a16:creationId xmlns:a16="http://schemas.microsoft.com/office/drawing/2014/main" id="{1DFF346D-BC75-4061-9BC3-B06F8B916278}"/>
                </a:ext>
              </a:extLst>
            </p:cNvPr>
            <p:cNvGrpSpPr>
              <a:grpSpLocks/>
            </p:cNvGrpSpPr>
            <p:nvPr/>
          </p:nvGrpSpPr>
          <p:grpSpPr bwMode="auto">
            <a:xfrm>
              <a:off x="2234806" y="774194"/>
              <a:ext cx="2265835" cy="849080"/>
              <a:chOff x="7067080" y="1699683"/>
              <a:chExt cx="2447533" cy="788162"/>
            </a:xfrm>
          </p:grpSpPr>
          <p:sp>
            <p:nvSpPr>
              <p:cNvPr id="17" name="TextBox 15">
                <a:extLst>
                  <a:ext uri="{FF2B5EF4-FFF2-40B4-BE49-F238E27FC236}">
                    <a16:creationId xmlns:a16="http://schemas.microsoft.com/office/drawing/2014/main" id="{C91CC771-0557-4AD0-8A72-A300EAE4DB99}"/>
                  </a:ext>
                </a:extLst>
              </p:cNvPr>
              <p:cNvSpPr txBox="1"/>
              <p:nvPr/>
            </p:nvSpPr>
            <p:spPr>
              <a:xfrm>
                <a:off x="7067080" y="1699683"/>
                <a:ext cx="2447533" cy="314374"/>
              </a:xfrm>
              <a:prstGeom prst="rect">
                <a:avLst/>
              </a:prstGeom>
              <a:noFill/>
            </p:spPr>
            <p:txBody>
              <a:bodyPr wrap="square">
                <a:spAutoFit/>
              </a:bodyPr>
              <a:lstStyle/>
              <a:p>
                <a:pPr algn="ctr">
                  <a:defRPr/>
                </a:pPr>
                <a:r>
                  <a:rPr lang="en-US" sz="1050" dirty="0"/>
                  <a:t>(Battery Width / 2, 0)</a:t>
                </a:r>
              </a:p>
            </p:txBody>
          </p:sp>
          <p:cxnSp>
            <p:nvCxnSpPr>
              <p:cNvPr id="18" name="Straight Arrow Connector 16">
                <a:extLst>
                  <a:ext uri="{FF2B5EF4-FFF2-40B4-BE49-F238E27FC236}">
                    <a16:creationId xmlns:a16="http://schemas.microsoft.com/office/drawing/2014/main" id="{C9674275-EDBA-42DA-8B5F-F2BFCD5F4E8C}"/>
                  </a:ext>
                </a:extLst>
              </p:cNvPr>
              <p:cNvCxnSpPr>
                <a:cxnSpLocks/>
              </p:cNvCxnSpPr>
              <p:nvPr/>
            </p:nvCxnSpPr>
            <p:spPr>
              <a:xfrm>
                <a:off x="7977195" y="2035782"/>
                <a:ext cx="0" cy="452063"/>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48">
              <a:extLst>
                <a:ext uri="{FF2B5EF4-FFF2-40B4-BE49-F238E27FC236}">
                  <a16:creationId xmlns:a16="http://schemas.microsoft.com/office/drawing/2014/main" id="{D9981D4F-9157-4537-B85C-5D714D15F826}"/>
                </a:ext>
              </a:extLst>
            </p:cNvPr>
            <p:cNvGrpSpPr>
              <a:grpSpLocks/>
            </p:cNvGrpSpPr>
            <p:nvPr/>
          </p:nvGrpSpPr>
          <p:grpSpPr bwMode="auto">
            <a:xfrm>
              <a:off x="345143" y="1508390"/>
              <a:ext cx="975135" cy="1688113"/>
              <a:chOff x="-108693" y="2262620"/>
              <a:chExt cx="1053331" cy="1566998"/>
            </a:xfrm>
          </p:grpSpPr>
          <p:cxnSp>
            <p:nvCxnSpPr>
              <p:cNvPr id="14" name="Straight Arrow Connector 12">
                <a:extLst>
                  <a:ext uri="{FF2B5EF4-FFF2-40B4-BE49-F238E27FC236}">
                    <a16:creationId xmlns:a16="http://schemas.microsoft.com/office/drawing/2014/main" id="{19F56F87-86EB-4A55-B737-21E3CC6F4741}"/>
                  </a:ext>
                </a:extLst>
              </p:cNvPr>
              <p:cNvCxnSpPr>
                <a:cxnSpLocks/>
              </p:cNvCxnSpPr>
              <p:nvPr/>
            </p:nvCxnSpPr>
            <p:spPr>
              <a:xfrm>
                <a:off x="512448" y="2400708"/>
                <a:ext cx="432190" cy="0"/>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36">
                <a:extLst>
                  <a:ext uri="{FF2B5EF4-FFF2-40B4-BE49-F238E27FC236}">
                    <a16:creationId xmlns:a16="http://schemas.microsoft.com/office/drawing/2014/main" id="{CF836ACF-68F1-4405-8B76-7BB6DD35ECD3}"/>
                  </a:ext>
                </a:extLst>
              </p:cNvPr>
              <p:cNvSpPr txBox="1">
                <a:spLocks noChangeArrowheads="1"/>
              </p:cNvSpPr>
              <p:nvPr/>
            </p:nvSpPr>
            <p:spPr bwMode="auto">
              <a:xfrm>
                <a:off x="-108693" y="2262620"/>
                <a:ext cx="902598" cy="285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buClr>
                    <a:schemeClr val="folHlink"/>
                  </a:buClr>
                  <a:buSzPct val="60000"/>
                  <a:buFont typeface="Wingdings" panose="05000000000000000000" pitchFamily="2" charset="2"/>
                  <a:buChar char="n"/>
                  <a:defRPr kumimoji="1" sz="3200">
                    <a:solidFill>
                      <a:schemeClr val="tx1"/>
                    </a:solidFill>
                    <a:latin typeface="굴림" panose="020B0600000101010101" pitchFamily="34" charset="-127"/>
                    <a:ea typeface="굴림" panose="020B0600000101010101" pitchFamily="34" charset="-127"/>
                  </a:defRPr>
                </a:lvl1pPr>
                <a:lvl2pPr marL="742950" indent="-285750" latinLnBrk="1">
                  <a:spcBef>
                    <a:spcPct val="20000"/>
                  </a:spcBef>
                  <a:buClr>
                    <a:schemeClr val="hlink"/>
                  </a:buClr>
                  <a:buSzPct val="55000"/>
                  <a:buFont typeface="Wingdings" panose="05000000000000000000" pitchFamily="2" charset="2"/>
                  <a:buChar char="n"/>
                  <a:defRPr kumimoji="1" sz="1600">
                    <a:solidFill>
                      <a:schemeClr val="tx1"/>
                    </a:solidFill>
                    <a:latin typeface="굴림" panose="020B0600000101010101" pitchFamily="34" charset="-127"/>
                    <a:ea typeface="굴림" panose="020B0600000101010101" pitchFamily="34" charset="-127"/>
                  </a:defRPr>
                </a:lvl2pPr>
                <a:lvl3pPr marL="1143000" indent="-228600" latinLnBrk="1">
                  <a:spcBef>
                    <a:spcPct val="20000"/>
                  </a:spcBef>
                  <a:buClr>
                    <a:schemeClr val="folHlink"/>
                  </a:buClr>
                  <a:buSzPct val="50000"/>
                  <a:buFont typeface="Wingdings" panose="05000000000000000000" pitchFamily="2" charset="2"/>
                  <a:buChar char="n"/>
                  <a:defRPr kumimoji="1" sz="1400">
                    <a:solidFill>
                      <a:schemeClr val="tx1"/>
                    </a:solidFill>
                    <a:latin typeface="굴림" panose="020B0600000101010101" pitchFamily="34" charset="-127"/>
                    <a:ea typeface="굴림" panose="020B0600000101010101" pitchFamily="34" charset="-127"/>
                  </a:defRPr>
                </a:lvl3pPr>
                <a:lvl4pPr marL="1600200" indent="-228600" latinLnBrk="1">
                  <a:spcBef>
                    <a:spcPct val="20000"/>
                  </a:spcBef>
                  <a:buClr>
                    <a:schemeClr val="accent2"/>
                  </a:buClr>
                  <a:buSzPct val="55000"/>
                  <a:buFont typeface="Wingdings" panose="05000000000000000000" pitchFamily="2" charset="2"/>
                  <a:buChar char="n"/>
                  <a:defRPr kumimoji="1" sz="1200">
                    <a:solidFill>
                      <a:schemeClr val="tx1"/>
                    </a:solidFill>
                    <a:latin typeface="굴림" panose="020B0600000101010101" pitchFamily="34" charset="-127"/>
                    <a:ea typeface="굴림" panose="020B0600000101010101" pitchFamily="34" charset="-127"/>
                  </a:defRPr>
                </a:lvl4pPr>
                <a:lvl5pPr marL="2057400" indent="-228600" latinLnBrk="1">
                  <a:spcBef>
                    <a:spcPct val="20000"/>
                  </a:spcBef>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9pPr>
              </a:lstStyle>
              <a:p>
                <a:pPr algn="ctr" latinLnBrk="0">
                  <a:spcBef>
                    <a:spcPct val="0"/>
                  </a:spcBef>
                  <a:buClrTx/>
                  <a:buSzTx/>
                  <a:buFontTx/>
                  <a:buNone/>
                </a:pPr>
                <a:r>
                  <a:rPr lang="en-US" altLang="en-US" sz="900" dirty="0"/>
                  <a:t>O(0, 0)</a:t>
                </a:r>
              </a:p>
            </p:txBody>
          </p:sp>
          <p:cxnSp>
            <p:nvCxnSpPr>
              <p:cNvPr id="16" name="Straight Arrow Connector 14">
                <a:extLst>
                  <a:ext uri="{FF2B5EF4-FFF2-40B4-BE49-F238E27FC236}">
                    <a16:creationId xmlns:a16="http://schemas.microsoft.com/office/drawing/2014/main" id="{36106C00-0D82-4950-A9D7-4EF159B0567F}"/>
                  </a:ext>
                </a:extLst>
              </p:cNvPr>
              <p:cNvCxnSpPr>
                <a:cxnSpLocks/>
              </p:cNvCxnSpPr>
              <p:nvPr/>
            </p:nvCxnSpPr>
            <p:spPr>
              <a:xfrm>
                <a:off x="501014" y="3829618"/>
                <a:ext cx="432191" cy="0"/>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TextBox 38">
              <a:extLst>
                <a:ext uri="{FF2B5EF4-FFF2-40B4-BE49-F238E27FC236}">
                  <a16:creationId xmlns:a16="http://schemas.microsoft.com/office/drawing/2014/main" id="{CA0948FD-8C28-417C-A11E-37E27E70D94F}"/>
                </a:ext>
              </a:extLst>
            </p:cNvPr>
            <p:cNvSpPr txBox="1">
              <a:spLocks noChangeArrowheads="1"/>
            </p:cNvSpPr>
            <p:nvPr/>
          </p:nvSpPr>
          <p:spPr bwMode="auto">
            <a:xfrm>
              <a:off x="17075" y="2877477"/>
              <a:ext cx="1156290" cy="492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buClr>
                  <a:schemeClr val="folHlink"/>
                </a:buClr>
                <a:buSzPct val="60000"/>
                <a:buFont typeface="Wingdings" panose="05000000000000000000" pitchFamily="2" charset="2"/>
                <a:buChar char="n"/>
                <a:defRPr kumimoji="1" sz="3200">
                  <a:solidFill>
                    <a:schemeClr val="tx1"/>
                  </a:solidFill>
                  <a:latin typeface="굴림" panose="020B0600000101010101" pitchFamily="34" charset="-127"/>
                  <a:ea typeface="굴림" panose="020B0600000101010101" pitchFamily="34" charset="-127"/>
                </a:defRPr>
              </a:lvl1pPr>
              <a:lvl2pPr marL="742950" indent="-285750" latinLnBrk="1">
                <a:spcBef>
                  <a:spcPct val="20000"/>
                </a:spcBef>
                <a:buClr>
                  <a:schemeClr val="hlink"/>
                </a:buClr>
                <a:buSzPct val="55000"/>
                <a:buFont typeface="Wingdings" panose="05000000000000000000" pitchFamily="2" charset="2"/>
                <a:buChar char="n"/>
                <a:defRPr kumimoji="1" sz="1600">
                  <a:solidFill>
                    <a:schemeClr val="tx1"/>
                  </a:solidFill>
                  <a:latin typeface="굴림" panose="020B0600000101010101" pitchFamily="34" charset="-127"/>
                  <a:ea typeface="굴림" panose="020B0600000101010101" pitchFamily="34" charset="-127"/>
                </a:defRPr>
              </a:lvl2pPr>
              <a:lvl3pPr marL="1143000" indent="-228600" latinLnBrk="1">
                <a:spcBef>
                  <a:spcPct val="20000"/>
                </a:spcBef>
                <a:buClr>
                  <a:schemeClr val="folHlink"/>
                </a:buClr>
                <a:buSzPct val="50000"/>
                <a:buFont typeface="Wingdings" panose="05000000000000000000" pitchFamily="2" charset="2"/>
                <a:buChar char="n"/>
                <a:defRPr kumimoji="1" sz="1400">
                  <a:solidFill>
                    <a:schemeClr val="tx1"/>
                  </a:solidFill>
                  <a:latin typeface="굴림" panose="020B0600000101010101" pitchFamily="34" charset="-127"/>
                  <a:ea typeface="굴림" panose="020B0600000101010101" pitchFamily="34" charset="-127"/>
                </a:defRPr>
              </a:lvl3pPr>
              <a:lvl4pPr marL="1600200" indent="-228600" latinLnBrk="1">
                <a:spcBef>
                  <a:spcPct val="20000"/>
                </a:spcBef>
                <a:buClr>
                  <a:schemeClr val="accent2"/>
                </a:buClr>
                <a:buSzPct val="55000"/>
                <a:buFont typeface="Wingdings" panose="05000000000000000000" pitchFamily="2" charset="2"/>
                <a:buChar char="n"/>
                <a:defRPr kumimoji="1" sz="1200">
                  <a:solidFill>
                    <a:schemeClr val="tx1"/>
                  </a:solidFill>
                  <a:latin typeface="굴림" panose="020B0600000101010101" pitchFamily="34" charset="-127"/>
                  <a:ea typeface="굴림" panose="020B0600000101010101" pitchFamily="34" charset="-127"/>
                </a:defRPr>
              </a:lvl4pPr>
              <a:lvl5pPr marL="2057400" indent="-228600" latinLnBrk="1">
                <a:spcBef>
                  <a:spcPct val="20000"/>
                </a:spcBef>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9pPr>
            </a:lstStyle>
            <a:p>
              <a:pPr algn="ctr" latinLnBrk="0">
                <a:spcBef>
                  <a:spcPct val="0"/>
                </a:spcBef>
                <a:buClrTx/>
                <a:buSzTx/>
                <a:buFontTx/>
                <a:buNone/>
              </a:pPr>
              <a:r>
                <a:rPr lang="en-US" altLang="en-US" sz="900" dirty="0"/>
                <a:t>(0, Beading Height)</a:t>
              </a:r>
            </a:p>
          </p:txBody>
        </p:sp>
      </p:grpSp>
      <p:pic>
        <p:nvPicPr>
          <p:cNvPr id="19" name="Picture 2">
            <a:extLst>
              <a:ext uri="{FF2B5EF4-FFF2-40B4-BE49-F238E27FC236}">
                <a16:creationId xmlns:a16="http://schemas.microsoft.com/office/drawing/2014/main" id="{B0A3DC74-1657-4BEF-83EF-258207C392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9162" b="32762"/>
          <a:stretch>
            <a:fillRect/>
          </a:stretch>
        </p:blipFill>
        <p:spPr bwMode="auto">
          <a:xfrm>
            <a:off x="4549180" y="1229637"/>
            <a:ext cx="1344416" cy="201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
            <a:extLst>
              <a:ext uri="{FF2B5EF4-FFF2-40B4-BE49-F238E27FC236}">
                <a16:creationId xmlns:a16="http://schemas.microsoft.com/office/drawing/2014/main" id="{C0500647-79BD-47FB-90E4-8CAFC1C72076}"/>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r="13060"/>
          <a:stretch/>
        </p:blipFill>
        <p:spPr bwMode="auto">
          <a:xfrm rot="5400000">
            <a:off x="4069402" y="4018948"/>
            <a:ext cx="2161185" cy="1512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Arrow Connector 20">
            <a:extLst>
              <a:ext uri="{FF2B5EF4-FFF2-40B4-BE49-F238E27FC236}">
                <a16:creationId xmlns:a16="http://schemas.microsoft.com/office/drawing/2014/main" id="{9EF31874-1A5D-4978-AFF0-C2D08BE32DE7}"/>
              </a:ext>
            </a:extLst>
          </p:cNvPr>
          <p:cNvCxnSpPr>
            <a:cxnSpLocks/>
          </p:cNvCxnSpPr>
          <p:nvPr/>
        </p:nvCxnSpPr>
        <p:spPr>
          <a:xfrm>
            <a:off x="3539981" y="3578190"/>
            <a:ext cx="7451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72">
            <a:extLst>
              <a:ext uri="{FF2B5EF4-FFF2-40B4-BE49-F238E27FC236}">
                <a16:creationId xmlns:a16="http://schemas.microsoft.com/office/drawing/2014/main" id="{64F43214-B25A-4C03-9C34-66313112B7D2}"/>
              </a:ext>
            </a:extLst>
          </p:cNvPr>
          <p:cNvCxnSpPr>
            <a:cxnSpLocks/>
          </p:cNvCxnSpPr>
          <p:nvPr/>
        </p:nvCxnSpPr>
        <p:spPr bwMode="auto">
          <a:xfrm flipH="1">
            <a:off x="4630230" y="5126372"/>
            <a:ext cx="134938" cy="171450"/>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74">
            <a:extLst>
              <a:ext uri="{FF2B5EF4-FFF2-40B4-BE49-F238E27FC236}">
                <a16:creationId xmlns:a16="http://schemas.microsoft.com/office/drawing/2014/main" id="{FD84F884-423C-4DA6-A8AA-7497D56480BA}"/>
              </a:ext>
            </a:extLst>
          </p:cNvPr>
          <p:cNvSpPr txBox="1"/>
          <p:nvPr/>
        </p:nvSpPr>
        <p:spPr bwMode="auto">
          <a:xfrm>
            <a:off x="4674452" y="4960019"/>
            <a:ext cx="857250" cy="213585"/>
          </a:xfrm>
          <a:prstGeom prst="rect">
            <a:avLst/>
          </a:prstGeom>
          <a:noFill/>
        </p:spPr>
        <p:txBody>
          <a:bodyPr wrap="square">
            <a:spAutoFit/>
          </a:bodyPr>
          <a:lstStyle/>
          <a:p>
            <a:pPr>
              <a:defRPr/>
            </a:pPr>
            <a:r>
              <a:rPr lang="en-US" sz="788" dirty="0"/>
              <a:t>A (xA,yA)</a:t>
            </a:r>
          </a:p>
        </p:txBody>
      </p:sp>
      <p:pic>
        <p:nvPicPr>
          <p:cNvPr id="24" name="Picture 24">
            <a:extLst>
              <a:ext uri="{FF2B5EF4-FFF2-40B4-BE49-F238E27FC236}">
                <a16:creationId xmlns:a16="http://schemas.microsoft.com/office/drawing/2014/main" id="{0416552F-A408-408B-AB62-630CB60B9344}"/>
              </a:ext>
            </a:extLst>
          </p:cNvPr>
          <p:cNvPicPr>
            <a:picLocks noChangeAspect="1"/>
          </p:cNvPicPr>
          <p:nvPr/>
        </p:nvPicPr>
        <p:blipFill>
          <a:blip r:embed="rId5"/>
          <a:stretch>
            <a:fillRect/>
          </a:stretch>
        </p:blipFill>
        <p:spPr>
          <a:xfrm>
            <a:off x="842807" y="1517344"/>
            <a:ext cx="3048000" cy="209550"/>
          </a:xfrm>
          <a:prstGeom prst="rect">
            <a:avLst/>
          </a:prstGeom>
        </p:spPr>
      </p:pic>
      <p:sp>
        <p:nvSpPr>
          <p:cNvPr id="25" name="TextBox 25">
            <a:extLst>
              <a:ext uri="{FF2B5EF4-FFF2-40B4-BE49-F238E27FC236}">
                <a16:creationId xmlns:a16="http://schemas.microsoft.com/office/drawing/2014/main" id="{73595832-3408-4345-8565-8ACE2552D248}"/>
              </a:ext>
            </a:extLst>
          </p:cNvPr>
          <p:cNvSpPr txBox="1"/>
          <p:nvPr/>
        </p:nvSpPr>
        <p:spPr>
          <a:xfrm>
            <a:off x="6691304" y="775768"/>
            <a:ext cx="5188276" cy="5770811"/>
          </a:xfrm>
          <a:prstGeom prst="rect">
            <a:avLst/>
          </a:prstGeom>
          <a:noFill/>
        </p:spPr>
        <p:txBody>
          <a:bodyPr wrap="square" rtlCol="0">
            <a:spAutoFit/>
          </a:bodyPr>
          <a:lstStyle/>
          <a:p>
            <a:pPr marL="285750" indent="-285750">
              <a:buFont typeface="Arial" panose="020B0604020202020204" pitchFamily="34" charset="0"/>
              <a:buChar char="•"/>
            </a:pPr>
            <a:r>
              <a:rPr lang="en-US" dirty="0"/>
              <a:t>From boundary battery (ROI) we found from Pre-define Beading Rectangle step, we divide this ROI to become two ROI (2.1 and 2.2) based on battery width.</a:t>
            </a:r>
          </a:p>
          <a:p>
            <a:pPr marL="285750" indent="-285750">
              <a:buFont typeface="Arial" panose="020B0604020202020204" pitchFamily="34" charset="0"/>
              <a:buChar char="•"/>
            </a:pPr>
            <a:r>
              <a:rPr lang="en-US" dirty="0"/>
              <a:t>From ROI 2.1, we apply Otsu Threshold and median blur filter then  applying vertical projection from left to right.</a:t>
            </a:r>
          </a:p>
          <a:p>
            <a:pPr marL="285750" indent="-285750">
              <a:buFont typeface="Arial" panose="020B0604020202020204" pitchFamily="34" charset="0"/>
              <a:buChar char="•"/>
            </a:pPr>
            <a:r>
              <a:rPr lang="en-US" dirty="0"/>
              <a:t>Using Tuning Pixel parameter, we can find the turning point A (</a:t>
            </a:r>
            <a:r>
              <a:rPr lang="en-US" dirty="0" err="1"/>
              <a:t>xA,yA</a:t>
            </a:r>
            <a:r>
              <a:rPr lang="en-US" dirty="0"/>
              <a:t>) based on the conditions:</a:t>
            </a:r>
          </a:p>
          <a:p>
            <a:endParaRPr lang="en-US" dirty="0"/>
          </a:p>
          <a:p>
            <a:r>
              <a:rPr lang="en-US" sz="1050" dirty="0">
                <a:solidFill>
                  <a:srgbClr val="0000FF"/>
                </a:solidFill>
                <a:latin typeface="Consolas" panose="020B0609020204030204" pitchFamily="49" charset="0"/>
              </a:rPr>
              <a:t>if</a:t>
            </a:r>
            <a:r>
              <a:rPr lang="en-US" sz="1050" dirty="0">
                <a:solidFill>
                  <a:srgbClr val="000000"/>
                </a:solidFill>
                <a:latin typeface="Consolas" panose="020B0609020204030204" pitchFamily="49" charset="0"/>
              </a:rPr>
              <a:t> ((</a:t>
            </a:r>
            <a:r>
              <a:rPr lang="en-US" sz="1050" dirty="0" err="1">
                <a:solidFill>
                  <a:srgbClr val="000000"/>
                </a:solidFill>
                <a:latin typeface="Consolas" panose="020B0609020204030204" pitchFamily="49" charset="0"/>
              </a:rPr>
              <a:t>bounderContour</a:t>
            </a:r>
            <a:r>
              <a:rPr lang="en-US" sz="1050" dirty="0">
                <a:solidFill>
                  <a:srgbClr val="008B8B"/>
                </a:solidFill>
                <a:latin typeface="Consolas" panose="020B0609020204030204" pitchFamily="49" charset="0"/>
              </a:rPr>
              <a:t>[</a:t>
            </a:r>
            <a:r>
              <a:rPr lang="en-US" sz="1050" dirty="0" err="1">
                <a:solidFill>
                  <a:srgbClr val="000000"/>
                </a:solidFill>
                <a:latin typeface="Consolas" panose="020B0609020204030204" pitchFamily="49" charset="0"/>
              </a:rPr>
              <a:t>i</a:t>
            </a:r>
            <a:r>
              <a:rPr lang="en-US" sz="1050" dirty="0">
                <a:solidFill>
                  <a:srgbClr val="008B8B"/>
                </a:solidFill>
                <a:latin typeface="Consolas" panose="020B0609020204030204" pitchFamily="49" charset="0"/>
              </a:rPr>
              <a:t>]</a:t>
            </a:r>
            <a:r>
              <a:rPr lang="en-US" sz="1050" dirty="0">
                <a:solidFill>
                  <a:srgbClr val="000000"/>
                </a:solidFill>
                <a:latin typeface="Consolas" panose="020B0609020204030204" pitchFamily="49" charset="0"/>
              </a:rPr>
              <a:t>.</a:t>
            </a:r>
            <a:r>
              <a:rPr lang="en-US" sz="1050" dirty="0">
                <a:solidFill>
                  <a:srgbClr val="8B008B"/>
                </a:solidFill>
                <a:latin typeface="Consolas" panose="020B0609020204030204" pitchFamily="49" charset="0"/>
              </a:rPr>
              <a:t>x</a:t>
            </a:r>
            <a:r>
              <a:rPr lang="en-US" sz="1050" dirty="0">
                <a:solidFill>
                  <a:srgbClr val="000000"/>
                </a:solidFill>
                <a:latin typeface="Consolas" panose="020B0609020204030204" pitchFamily="49" charset="0"/>
              </a:rPr>
              <a:t> - </a:t>
            </a:r>
            <a:r>
              <a:rPr lang="en-US" sz="1050" dirty="0" err="1">
                <a:solidFill>
                  <a:srgbClr val="000000"/>
                </a:solidFill>
                <a:latin typeface="Consolas" panose="020B0609020204030204" pitchFamily="49" charset="0"/>
              </a:rPr>
              <a:t>bounderContour</a:t>
            </a:r>
            <a:r>
              <a:rPr lang="en-US" sz="1050" dirty="0">
                <a:solidFill>
                  <a:srgbClr val="008B8B"/>
                </a:solidFill>
                <a:latin typeface="Consolas" panose="020B0609020204030204" pitchFamily="49" charset="0"/>
              </a:rPr>
              <a:t>[</a:t>
            </a:r>
            <a:r>
              <a:rPr lang="en-US" sz="1050" dirty="0" err="1">
                <a:solidFill>
                  <a:srgbClr val="000000"/>
                </a:solidFill>
                <a:latin typeface="Consolas" panose="020B0609020204030204" pitchFamily="49" charset="0"/>
              </a:rPr>
              <a:t>i</a:t>
            </a:r>
            <a:r>
              <a:rPr lang="en-US" sz="1050" dirty="0">
                <a:solidFill>
                  <a:srgbClr val="000000"/>
                </a:solidFill>
                <a:latin typeface="Consolas" panose="020B0609020204030204" pitchFamily="49" charset="0"/>
              </a:rPr>
              <a:t> - 1</a:t>
            </a:r>
            <a:r>
              <a:rPr lang="en-US" sz="1050" dirty="0">
                <a:solidFill>
                  <a:srgbClr val="008B8B"/>
                </a:solidFill>
                <a:latin typeface="Consolas" panose="020B0609020204030204" pitchFamily="49" charset="0"/>
              </a:rPr>
              <a:t>]</a:t>
            </a:r>
            <a:r>
              <a:rPr lang="en-US" sz="1050" dirty="0">
                <a:solidFill>
                  <a:srgbClr val="000000"/>
                </a:solidFill>
                <a:latin typeface="Consolas" panose="020B0609020204030204" pitchFamily="49" charset="0"/>
              </a:rPr>
              <a:t>.</a:t>
            </a:r>
            <a:r>
              <a:rPr lang="en-US" sz="1050" dirty="0">
                <a:solidFill>
                  <a:srgbClr val="8B008B"/>
                </a:solidFill>
                <a:latin typeface="Consolas" panose="020B0609020204030204" pitchFamily="49" charset="0"/>
              </a:rPr>
              <a:t>x</a:t>
            </a:r>
            <a:r>
              <a:rPr lang="en-US" sz="1050" dirty="0">
                <a:solidFill>
                  <a:srgbClr val="000000"/>
                </a:solidFill>
                <a:latin typeface="Consolas" panose="020B0609020204030204" pitchFamily="49" charset="0"/>
              </a:rPr>
              <a:t> &gt; </a:t>
            </a:r>
            <a:r>
              <a:rPr lang="en-US" sz="1050" dirty="0">
                <a:solidFill>
                  <a:srgbClr val="808080"/>
                </a:solidFill>
                <a:latin typeface="Consolas" panose="020B0609020204030204" pitchFamily="49" charset="0"/>
              </a:rPr>
              <a:t>Tuning Pixels</a:t>
            </a:r>
            <a:r>
              <a:rPr lang="en-US" sz="1050" dirty="0">
                <a:solidFill>
                  <a:srgbClr val="000000"/>
                </a:solidFill>
                <a:latin typeface="Consolas" panose="020B0609020204030204" pitchFamily="49" charset="0"/>
              </a:rPr>
              <a:t>)</a:t>
            </a:r>
          </a:p>
          <a:p>
            <a:r>
              <a:rPr lang="en-US" sz="1050" dirty="0">
                <a:solidFill>
                  <a:srgbClr val="000000"/>
                </a:solidFill>
                <a:latin typeface="Consolas" panose="020B0609020204030204" pitchFamily="49" charset="0"/>
              </a:rPr>
              <a:t>&amp;&amp; (</a:t>
            </a:r>
            <a:r>
              <a:rPr lang="en-US" sz="1050" dirty="0" err="1">
                <a:solidFill>
                  <a:srgbClr val="000000"/>
                </a:solidFill>
                <a:latin typeface="Consolas" panose="020B0609020204030204" pitchFamily="49" charset="0"/>
              </a:rPr>
              <a:t>bounderContour</a:t>
            </a:r>
            <a:r>
              <a:rPr lang="en-US" sz="1050" dirty="0">
                <a:solidFill>
                  <a:srgbClr val="008B8B"/>
                </a:solidFill>
                <a:latin typeface="Consolas" panose="020B0609020204030204" pitchFamily="49" charset="0"/>
              </a:rPr>
              <a:t>[</a:t>
            </a:r>
            <a:r>
              <a:rPr lang="en-US" sz="1050" dirty="0" err="1">
                <a:solidFill>
                  <a:srgbClr val="000000"/>
                </a:solidFill>
                <a:latin typeface="Consolas" panose="020B0609020204030204" pitchFamily="49" charset="0"/>
              </a:rPr>
              <a:t>i</a:t>
            </a:r>
            <a:r>
              <a:rPr lang="en-US" sz="1050" dirty="0">
                <a:solidFill>
                  <a:srgbClr val="008B8B"/>
                </a:solidFill>
                <a:latin typeface="Consolas" panose="020B0609020204030204" pitchFamily="49" charset="0"/>
              </a:rPr>
              <a:t>]</a:t>
            </a:r>
            <a:r>
              <a:rPr lang="en-US" sz="1050" dirty="0">
                <a:solidFill>
                  <a:srgbClr val="000000"/>
                </a:solidFill>
                <a:latin typeface="Consolas" panose="020B0609020204030204" pitchFamily="49" charset="0"/>
              </a:rPr>
              <a:t>.</a:t>
            </a:r>
            <a:r>
              <a:rPr lang="en-US" sz="1050" dirty="0">
                <a:solidFill>
                  <a:srgbClr val="8B008B"/>
                </a:solidFill>
                <a:latin typeface="Consolas" panose="020B0609020204030204" pitchFamily="49" charset="0"/>
              </a:rPr>
              <a:t>x</a:t>
            </a:r>
            <a:r>
              <a:rPr lang="en-US" sz="1050" dirty="0">
                <a:solidFill>
                  <a:srgbClr val="000000"/>
                </a:solidFill>
                <a:latin typeface="Consolas" panose="020B0609020204030204" pitchFamily="49" charset="0"/>
              </a:rPr>
              <a:t> - </a:t>
            </a:r>
            <a:r>
              <a:rPr lang="en-US" sz="1050" dirty="0" err="1">
                <a:solidFill>
                  <a:srgbClr val="000000"/>
                </a:solidFill>
                <a:latin typeface="Consolas" panose="020B0609020204030204" pitchFamily="49" charset="0"/>
              </a:rPr>
              <a:t>bounderContour</a:t>
            </a:r>
            <a:r>
              <a:rPr lang="en-US" sz="1050" dirty="0">
                <a:solidFill>
                  <a:srgbClr val="008B8B"/>
                </a:solidFill>
                <a:latin typeface="Consolas" panose="020B0609020204030204" pitchFamily="49" charset="0"/>
              </a:rPr>
              <a:t>[</a:t>
            </a:r>
            <a:r>
              <a:rPr lang="en-US" sz="1050" dirty="0" err="1">
                <a:solidFill>
                  <a:srgbClr val="000000"/>
                </a:solidFill>
                <a:latin typeface="Consolas" panose="020B0609020204030204" pitchFamily="49" charset="0"/>
              </a:rPr>
              <a:t>i</a:t>
            </a:r>
            <a:r>
              <a:rPr lang="en-US" sz="1050" dirty="0">
                <a:solidFill>
                  <a:srgbClr val="000000"/>
                </a:solidFill>
                <a:latin typeface="Consolas" panose="020B0609020204030204" pitchFamily="49" charset="0"/>
              </a:rPr>
              <a:t> - 2</a:t>
            </a:r>
            <a:r>
              <a:rPr lang="en-US" sz="1050" dirty="0">
                <a:solidFill>
                  <a:srgbClr val="008B8B"/>
                </a:solidFill>
                <a:latin typeface="Consolas" panose="020B0609020204030204" pitchFamily="49" charset="0"/>
              </a:rPr>
              <a:t>]</a:t>
            </a:r>
            <a:r>
              <a:rPr lang="en-US" sz="1050" dirty="0">
                <a:solidFill>
                  <a:srgbClr val="000000"/>
                </a:solidFill>
                <a:latin typeface="Consolas" panose="020B0609020204030204" pitchFamily="49" charset="0"/>
              </a:rPr>
              <a:t>.</a:t>
            </a:r>
            <a:r>
              <a:rPr lang="en-US" sz="1050" dirty="0">
                <a:solidFill>
                  <a:srgbClr val="8B008B"/>
                </a:solidFill>
                <a:latin typeface="Consolas" panose="020B0609020204030204" pitchFamily="49" charset="0"/>
              </a:rPr>
              <a:t>x</a:t>
            </a:r>
            <a:r>
              <a:rPr lang="en-US" sz="1050" dirty="0">
                <a:solidFill>
                  <a:srgbClr val="000000"/>
                </a:solidFill>
                <a:latin typeface="Consolas" panose="020B0609020204030204" pitchFamily="49" charset="0"/>
              </a:rPr>
              <a:t> &gt; </a:t>
            </a:r>
            <a:r>
              <a:rPr lang="en-US" sz="1050" dirty="0">
                <a:solidFill>
                  <a:srgbClr val="808080"/>
                </a:solidFill>
                <a:latin typeface="Consolas" panose="020B0609020204030204" pitchFamily="49" charset="0"/>
              </a:rPr>
              <a:t>Tuning Pixels</a:t>
            </a:r>
            <a:r>
              <a:rPr lang="en-US" sz="1050" dirty="0">
                <a:solidFill>
                  <a:srgbClr val="000000"/>
                </a:solidFill>
                <a:latin typeface="Consolas" panose="020B0609020204030204" pitchFamily="49" charset="0"/>
              </a:rPr>
              <a:t>)</a:t>
            </a:r>
          </a:p>
          <a:p>
            <a:r>
              <a:rPr lang="en-US" sz="1050" dirty="0">
                <a:solidFill>
                  <a:srgbClr val="000000"/>
                </a:solidFill>
                <a:latin typeface="Consolas" panose="020B0609020204030204" pitchFamily="49" charset="0"/>
              </a:rPr>
              <a:t>&amp;&amp; (</a:t>
            </a:r>
            <a:r>
              <a:rPr lang="en-US" sz="1050" dirty="0" err="1">
                <a:solidFill>
                  <a:srgbClr val="000000"/>
                </a:solidFill>
                <a:latin typeface="Consolas" panose="020B0609020204030204" pitchFamily="49" charset="0"/>
              </a:rPr>
              <a:t>bounderContour</a:t>
            </a:r>
            <a:r>
              <a:rPr lang="en-US" sz="1050" dirty="0">
                <a:solidFill>
                  <a:srgbClr val="008B8B"/>
                </a:solidFill>
                <a:latin typeface="Consolas" panose="020B0609020204030204" pitchFamily="49" charset="0"/>
              </a:rPr>
              <a:t>[</a:t>
            </a:r>
            <a:r>
              <a:rPr lang="en-US" sz="1050" dirty="0" err="1">
                <a:solidFill>
                  <a:srgbClr val="000000"/>
                </a:solidFill>
                <a:latin typeface="Consolas" panose="020B0609020204030204" pitchFamily="49" charset="0"/>
              </a:rPr>
              <a:t>i</a:t>
            </a:r>
            <a:r>
              <a:rPr lang="en-US" sz="1050" dirty="0">
                <a:solidFill>
                  <a:srgbClr val="008B8B"/>
                </a:solidFill>
                <a:latin typeface="Consolas" panose="020B0609020204030204" pitchFamily="49" charset="0"/>
              </a:rPr>
              <a:t>]</a:t>
            </a:r>
            <a:r>
              <a:rPr lang="en-US" sz="1050" dirty="0">
                <a:solidFill>
                  <a:srgbClr val="000000"/>
                </a:solidFill>
                <a:latin typeface="Consolas" panose="020B0609020204030204" pitchFamily="49" charset="0"/>
              </a:rPr>
              <a:t>.</a:t>
            </a:r>
            <a:r>
              <a:rPr lang="en-US" sz="1050" dirty="0">
                <a:solidFill>
                  <a:srgbClr val="8B008B"/>
                </a:solidFill>
                <a:latin typeface="Consolas" panose="020B0609020204030204" pitchFamily="49" charset="0"/>
              </a:rPr>
              <a:t>y</a:t>
            </a:r>
            <a:r>
              <a:rPr lang="en-US" sz="1050" dirty="0">
                <a:solidFill>
                  <a:srgbClr val="000000"/>
                </a:solidFill>
                <a:latin typeface="Consolas" panose="020B0609020204030204" pitchFamily="49" charset="0"/>
              </a:rPr>
              <a:t> &lt; Roi Height)) </a:t>
            </a:r>
          </a:p>
          <a:p>
            <a:endParaRPr lang="en-US" sz="1050" dirty="0">
              <a:solidFill>
                <a:srgbClr val="000000"/>
              </a:solidFill>
              <a:latin typeface="Consolas" panose="020B0609020204030204" pitchFamily="49" charset="0"/>
            </a:endParaRPr>
          </a:p>
          <a:p>
            <a:pPr marL="171450" indent="-171450">
              <a:buFont typeface="Arial" panose="020B0604020202020204" pitchFamily="34" charset="0"/>
              <a:buChar char="•"/>
            </a:pPr>
            <a:endParaRPr lang="en-US" sz="1050" dirty="0">
              <a:solidFill>
                <a:srgbClr val="000000"/>
              </a:solidFill>
            </a:endParaRPr>
          </a:p>
          <a:p>
            <a:pPr marL="171450" indent="-171450">
              <a:buFont typeface="Arial" panose="020B0604020202020204" pitchFamily="34" charset="0"/>
              <a:buChar char="•"/>
            </a:pPr>
            <a:r>
              <a:rPr lang="en-US" dirty="0">
                <a:solidFill>
                  <a:srgbClr val="000000"/>
                </a:solidFill>
              </a:rPr>
              <a:t>From point A (</a:t>
            </a:r>
            <a:r>
              <a:rPr lang="en-US" dirty="0" err="1">
                <a:solidFill>
                  <a:srgbClr val="000000"/>
                </a:solidFill>
              </a:rPr>
              <a:t>xA,yA</a:t>
            </a:r>
            <a:r>
              <a:rPr lang="en-US" dirty="0">
                <a:solidFill>
                  <a:srgbClr val="000000"/>
                </a:solidFill>
              </a:rPr>
              <a:t>) to the bottom of contours, we find the point which have the largest X position =&gt; It is the P1 (xP1,yP1).</a:t>
            </a:r>
          </a:p>
          <a:p>
            <a:endParaRPr lang="en-US" sz="1050" dirty="0"/>
          </a:p>
          <a:p>
            <a:pPr marL="285750" indent="-285750">
              <a:buFont typeface="Arial" panose="020B0604020202020204" pitchFamily="34" charset="0"/>
              <a:buChar char="•"/>
            </a:pPr>
            <a:r>
              <a:rPr lang="en-US" dirty="0"/>
              <a:t>L1 (</a:t>
            </a:r>
            <a:r>
              <a:rPr lang="en-US" dirty="0" err="1"/>
              <a:t>xL,yL</a:t>
            </a:r>
            <a:r>
              <a:rPr lang="en-US" dirty="0"/>
              <a:t>) is the extreme left point of the contour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From A (</a:t>
            </a:r>
            <a:r>
              <a:rPr lang="en-US" dirty="0" err="1"/>
              <a:t>xA,yA</a:t>
            </a:r>
            <a:r>
              <a:rPr lang="en-US" dirty="0"/>
              <a:t>), </a:t>
            </a:r>
            <a:r>
              <a:rPr lang="en-US" altLang="ko-KR" sz="1800" dirty="0"/>
              <a:t>project perpendicularly up until reach white area  =&gt; B(</a:t>
            </a:r>
            <a:r>
              <a:rPr lang="en-US" altLang="ko-KR" sz="1800" dirty="0" err="1"/>
              <a:t>xB,yB</a:t>
            </a:r>
            <a:r>
              <a:rPr lang="en-US" altLang="ko-KR" sz="1800" dirty="0"/>
              <a:t>)</a:t>
            </a:r>
            <a:endParaRPr lang="en-US" dirty="0"/>
          </a:p>
        </p:txBody>
      </p:sp>
      <p:sp>
        <p:nvSpPr>
          <p:cNvPr id="26" name="TextBox 26">
            <a:extLst>
              <a:ext uri="{FF2B5EF4-FFF2-40B4-BE49-F238E27FC236}">
                <a16:creationId xmlns:a16="http://schemas.microsoft.com/office/drawing/2014/main" id="{80CD4BAB-6A14-4C14-AFBA-74D8A7EAFE9A}"/>
              </a:ext>
            </a:extLst>
          </p:cNvPr>
          <p:cNvSpPr txBox="1"/>
          <p:nvPr/>
        </p:nvSpPr>
        <p:spPr>
          <a:xfrm>
            <a:off x="4800456" y="3340153"/>
            <a:ext cx="841864" cy="369332"/>
          </a:xfrm>
          <a:prstGeom prst="rect">
            <a:avLst/>
          </a:prstGeom>
          <a:noFill/>
        </p:spPr>
        <p:txBody>
          <a:bodyPr wrap="square" rtlCol="0">
            <a:spAutoFit/>
          </a:bodyPr>
          <a:lstStyle/>
          <a:p>
            <a:r>
              <a:rPr lang="en-US" dirty="0"/>
              <a:t>Roi 2.1</a:t>
            </a:r>
          </a:p>
        </p:txBody>
      </p:sp>
      <p:sp>
        <p:nvSpPr>
          <p:cNvPr id="27" name="TextBox 27">
            <a:extLst>
              <a:ext uri="{FF2B5EF4-FFF2-40B4-BE49-F238E27FC236}">
                <a16:creationId xmlns:a16="http://schemas.microsoft.com/office/drawing/2014/main" id="{A2EA4F22-1FEF-4A9F-A52D-F9051DCD3387}"/>
              </a:ext>
            </a:extLst>
          </p:cNvPr>
          <p:cNvSpPr txBox="1"/>
          <p:nvPr/>
        </p:nvSpPr>
        <p:spPr>
          <a:xfrm>
            <a:off x="3917139" y="5992581"/>
            <a:ext cx="2393342" cy="369332"/>
          </a:xfrm>
          <a:prstGeom prst="rect">
            <a:avLst/>
          </a:prstGeom>
          <a:noFill/>
        </p:spPr>
        <p:txBody>
          <a:bodyPr wrap="square" rtlCol="0">
            <a:spAutoFit/>
          </a:bodyPr>
          <a:lstStyle/>
          <a:p>
            <a:r>
              <a:rPr lang="en-US" dirty="0"/>
              <a:t>Vertical projection data</a:t>
            </a:r>
          </a:p>
        </p:txBody>
      </p:sp>
      <p:cxnSp>
        <p:nvCxnSpPr>
          <p:cNvPr id="28" name="Straight Arrow Connector 30">
            <a:extLst>
              <a:ext uri="{FF2B5EF4-FFF2-40B4-BE49-F238E27FC236}">
                <a16:creationId xmlns:a16="http://schemas.microsoft.com/office/drawing/2014/main" id="{ADE5E444-7555-43D0-83EF-7D1EBAA136A1}"/>
              </a:ext>
            </a:extLst>
          </p:cNvPr>
          <p:cNvCxnSpPr>
            <a:cxnSpLocks/>
          </p:cNvCxnSpPr>
          <p:nvPr/>
        </p:nvCxnSpPr>
        <p:spPr bwMode="auto">
          <a:xfrm flipH="1">
            <a:off x="4765367" y="5398633"/>
            <a:ext cx="28831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14">
            <a:extLst>
              <a:ext uri="{FF2B5EF4-FFF2-40B4-BE49-F238E27FC236}">
                <a16:creationId xmlns:a16="http://schemas.microsoft.com/office/drawing/2014/main" id="{35F7ECDD-E2AE-4FF4-9638-9B11FE43E652}"/>
              </a:ext>
            </a:extLst>
          </p:cNvPr>
          <p:cNvSpPr txBox="1">
            <a:spLocks noChangeArrowheads="1"/>
          </p:cNvSpPr>
          <p:nvPr/>
        </p:nvSpPr>
        <p:spPr bwMode="auto">
          <a:xfrm>
            <a:off x="5008360" y="5283217"/>
            <a:ext cx="94124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buClr>
                <a:schemeClr val="folHlink"/>
              </a:buClr>
              <a:buSzPct val="60000"/>
              <a:buFont typeface="Wingdings" panose="05000000000000000000" pitchFamily="2" charset="2"/>
              <a:buChar char="n"/>
              <a:defRPr kumimoji="1" sz="3200">
                <a:solidFill>
                  <a:schemeClr val="tx1"/>
                </a:solidFill>
                <a:latin typeface="굴림" panose="020B0600000101010101" pitchFamily="34" charset="-127"/>
                <a:ea typeface="굴림" panose="020B0600000101010101" pitchFamily="34" charset="-127"/>
              </a:defRPr>
            </a:lvl1pPr>
            <a:lvl2pPr marL="742950" indent="-285750" latinLnBrk="1">
              <a:spcBef>
                <a:spcPct val="20000"/>
              </a:spcBef>
              <a:buClr>
                <a:schemeClr val="hlink"/>
              </a:buClr>
              <a:buSzPct val="55000"/>
              <a:buFont typeface="Wingdings" panose="05000000000000000000" pitchFamily="2" charset="2"/>
              <a:buChar char="n"/>
              <a:defRPr kumimoji="1" sz="1600">
                <a:solidFill>
                  <a:schemeClr val="tx1"/>
                </a:solidFill>
                <a:latin typeface="굴림" panose="020B0600000101010101" pitchFamily="34" charset="-127"/>
                <a:ea typeface="굴림" panose="020B0600000101010101" pitchFamily="34" charset="-127"/>
              </a:defRPr>
            </a:lvl2pPr>
            <a:lvl3pPr marL="1143000" indent="-228600" latinLnBrk="1">
              <a:spcBef>
                <a:spcPct val="20000"/>
              </a:spcBef>
              <a:buClr>
                <a:schemeClr val="folHlink"/>
              </a:buClr>
              <a:buSzPct val="50000"/>
              <a:buFont typeface="Wingdings" panose="05000000000000000000" pitchFamily="2" charset="2"/>
              <a:buChar char="n"/>
              <a:defRPr kumimoji="1" sz="1400">
                <a:solidFill>
                  <a:schemeClr val="tx1"/>
                </a:solidFill>
                <a:latin typeface="굴림" panose="020B0600000101010101" pitchFamily="34" charset="-127"/>
                <a:ea typeface="굴림" panose="020B0600000101010101" pitchFamily="34" charset="-127"/>
              </a:defRPr>
            </a:lvl3pPr>
            <a:lvl4pPr marL="1600200" indent="-228600" latinLnBrk="1">
              <a:spcBef>
                <a:spcPct val="20000"/>
              </a:spcBef>
              <a:buClr>
                <a:schemeClr val="accent2"/>
              </a:buClr>
              <a:buSzPct val="55000"/>
              <a:buFont typeface="Wingdings" panose="05000000000000000000" pitchFamily="2" charset="2"/>
              <a:buChar char="n"/>
              <a:defRPr kumimoji="1" sz="1200">
                <a:solidFill>
                  <a:schemeClr val="tx1"/>
                </a:solidFill>
                <a:latin typeface="굴림" panose="020B0600000101010101" pitchFamily="34" charset="-127"/>
                <a:ea typeface="굴림" panose="020B0600000101010101" pitchFamily="34" charset="-127"/>
              </a:defRPr>
            </a:lvl4pPr>
            <a:lvl5pPr marL="2057400" indent="-228600" latinLnBrk="1">
              <a:spcBef>
                <a:spcPct val="20000"/>
              </a:spcBef>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9pPr>
          </a:lstStyle>
          <a:p>
            <a:pPr latinLnBrk="0">
              <a:spcBef>
                <a:spcPct val="0"/>
              </a:spcBef>
              <a:buClrTx/>
              <a:buSzTx/>
              <a:buFontTx/>
              <a:buNone/>
            </a:pPr>
            <a:r>
              <a:rPr lang="en-US" altLang="en-US" sz="900" dirty="0"/>
              <a:t>P1(xP1,yP1)</a:t>
            </a:r>
          </a:p>
        </p:txBody>
      </p:sp>
      <p:sp>
        <p:nvSpPr>
          <p:cNvPr id="30" name="TextBox 74">
            <a:extLst>
              <a:ext uri="{FF2B5EF4-FFF2-40B4-BE49-F238E27FC236}">
                <a16:creationId xmlns:a16="http://schemas.microsoft.com/office/drawing/2014/main" id="{E9DB22F7-8BF9-40E3-A5E0-840C7F0C1689}"/>
              </a:ext>
            </a:extLst>
          </p:cNvPr>
          <p:cNvSpPr txBox="1"/>
          <p:nvPr/>
        </p:nvSpPr>
        <p:spPr bwMode="auto">
          <a:xfrm>
            <a:off x="4014949" y="4685932"/>
            <a:ext cx="857250" cy="213585"/>
          </a:xfrm>
          <a:prstGeom prst="rect">
            <a:avLst/>
          </a:prstGeom>
          <a:noFill/>
        </p:spPr>
        <p:txBody>
          <a:bodyPr wrap="square">
            <a:spAutoFit/>
          </a:bodyPr>
          <a:lstStyle/>
          <a:p>
            <a:pPr>
              <a:defRPr/>
            </a:pPr>
            <a:r>
              <a:rPr lang="en-US" sz="800" dirty="0"/>
              <a:t>L1 (</a:t>
            </a:r>
            <a:r>
              <a:rPr lang="en-US" sz="800" dirty="0" err="1"/>
              <a:t>xL</a:t>
            </a:r>
            <a:r>
              <a:rPr lang="en-US" sz="800" dirty="0"/>
              <a:t>, </a:t>
            </a:r>
            <a:r>
              <a:rPr lang="en-US" sz="800" dirty="0" err="1"/>
              <a:t>yL</a:t>
            </a:r>
            <a:r>
              <a:rPr lang="en-US" sz="800" dirty="0"/>
              <a:t>)</a:t>
            </a:r>
          </a:p>
        </p:txBody>
      </p:sp>
      <p:cxnSp>
        <p:nvCxnSpPr>
          <p:cNvPr id="31" name="Straight Connector 35">
            <a:extLst>
              <a:ext uri="{FF2B5EF4-FFF2-40B4-BE49-F238E27FC236}">
                <a16:creationId xmlns:a16="http://schemas.microsoft.com/office/drawing/2014/main" id="{2F440D1B-2119-419F-A75C-8F029B1BD8A0}"/>
              </a:ext>
            </a:extLst>
          </p:cNvPr>
          <p:cNvCxnSpPr/>
          <p:nvPr/>
        </p:nvCxnSpPr>
        <p:spPr>
          <a:xfrm flipV="1">
            <a:off x="4630230" y="4264323"/>
            <a:ext cx="0" cy="1018894"/>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2" name="TextBox 37">
            <a:extLst>
              <a:ext uri="{FF2B5EF4-FFF2-40B4-BE49-F238E27FC236}">
                <a16:creationId xmlns:a16="http://schemas.microsoft.com/office/drawing/2014/main" id="{E1E2F36C-1940-43EA-8514-9E3D4DB182EC}"/>
              </a:ext>
            </a:extLst>
          </p:cNvPr>
          <p:cNvSpPr txBox="1"/>
          <p:nvPr/>
        </p:nvSpPr>
        <p:spPr bwMode="auto">
          <a:xfrm>
            <a:off x="4564392" y="4100607"/>
            <a:ext cx="687166" cy="213585"/>
          </a:xfrm>
          <a:prstGeom prst="rect">
            <a:avLst/>
          </a:prstGeom>
          <a:noFill/>
        </p:spPr>
        <p:txBody>
          <a:bodyPr wrap="square">
            <a:spAutoFit/>
          </a:bodyPr>
          <a:lstStyle/>
          <a:p>
            <a:pPr>
              <a:defRPr/>
            </a:pPr>
            <a:r>
              <a:rPr lang="en-US" sz="788" dirty="0"/>
              <a:t>B(</a:t>
            </a:r>
            <a:r>
              <a:rPr lang="en-US" sz="788" dirty="0" err="1"/>
              <a:t>xB,yB</a:t>
            </a:r>
            <a:r>
              <a:rPr lang="en-US" sz="788" dirty="0"/>
              <a:t>)</a:t>
            </a:r>
          </a:p>
        </p:txBody>
      </p:sp>
    </p:spTree>
    <p:extLst>
      <p:ext uri="{BB962C8B-B14F-4D97-AF65-F5344CB8AC3E}">
        <p14:creationId xmlns:p14="http://schemas.microsoft.com/office/powerpoint/2010/main" val="12141401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r>
              <a:rPr lang="en-US" dirty="0"/>
              <a:t>Beading Inspection (Only Upper Case)</a:t>
            </a:r>
          </a:p>
        </p:txBody>
      </p:sp>
      <p:sp>
        <p:nvSpPr>
          <p:cNvPr id="4" name="Chỗ dành sẵn cho Số hiệu Bản chiếu 3"/>
          <p:cNvSpPr>
            <a:spLocks noGrp="1"/>
          </p:cNvSpPr>
          <p:nvPr>
            <p:ph type="sldNum" sz="quarter" idx="12"/>
          </p:nvPr>
        </p:nvSpPr>
        <p:spPr/>
        <p:txBody>
          <a:bodyPr/>
          <a:lstStyle/>
          <a:p>
            <a:fld id="{612001EB-C607-4195-83CD-5AE5F3E4F111}" type="slidenum">
              <a:rPr lang="en-US" smtClean="0"/>
              <a:t>33</a:t>
            </a:fld>
            <a:endParaRPr lang="en-US"/>
          </a:p>
        </p:txBody>
      </p:sp>
      <p:sp>
        <p:nvSpPr>
          <p:cNvPr id="5" name="TextBox 55">
            <a:extLst>
              <a:ext uri="{FF2B5EF4-FFF2-40B4-BE49-F238E27FC236}">
                <a16:creationId xmlns:a16="http://schemas.microsoft.com/office/drawing/2014/main" id="{CF571E31-633B-4274-A45D-2792D0C1760E}"/>
              </a:ext>
            </a:extLst>
          </p:cNvPr>
          <p:cNvSpPr txBox="1"/>
          <p:nvPr/>
        </p:nvSpPr>
        <p:spPr>
          <a:xfrm>
            <a:off x="5961628" y="1390404"/>
            <a:ext cx="5188276" cy="3139321"/>
          </a:xfrm>
          <a:prstGeom prst="rect">
            <a:avLst/>
          </a:prstGeom>
          <a:noFill/>
        </p:spPr>
        <p:txBody>
          <a:bodyPr wrap="square" rtlCol="0">
            <a:spAutoFit/>
          </a:bodyPr>
          <a:lstStyle/>
          <a:p>
            <a:pPr marL="285750" indent="-285750">
              <a:buFont typeface="Arial" panose="020B0604020202020204" pitchFamily="34" charset="0"/>
              <a:buChar char="•"/>
            </a:pPr>
            <a:r>
              <a:rPr lang="en-US" dirty="0"/>
              <a:t>Apply similar process as we did in ROI 2.1 for ROI 2.2, we also can find P2 (xP2,yP2)</a:t>
            </a:r>
          </a:p>
          <a:p>
            <a:pPr marL="285750" indent="-285750">
              <a:buFont typeface="Arial" panose="020B0604020202020204" pitchFamily="34" charset="0"/>
              <a:buChar char="•"/>
            </a:pPr>
            <a:r>
              <a:rPr lang="en-US" dirty="0"/>
              <a:t>Then we calculate the distance (X) between P1 and P2 based on:</a:t>
            </a:r>
          </a:p>
          <a:p>
            <a:r>
              <a:rPr lang="en-US" dirty="0">
                <a:solidFill>
                  <a:srgbClr val="FF0000"/>
                </a:solidFill>
              </a:rPr>
              <a:t>	</a:t>
            </a:r>
            <a:r>
              <a:rPr lang="en-US" altLang="en-US" sz="1800" dirty="0">
                <a:solidFill>
                  <a:srgbClr val="FF0000"/>
                </a:solidFill>
              </a:rPr>
              <a:t> Distance D2 = xP2 – xP1;</a:t>
            </a:r>
            <a:endParaRPr lang="en-US" dirty="0">
              <a:solidFill>
                <a:srgbClr val="FF0000"/>
              </a:solidFill>
            </a:endParaRPr>
          </a:p>
          <a:p>
            <a:pPr marL="285750" indent="-285750">
              <a:buFont typeface="Arial" panose="020B0604020202020204" pitchFamily="34" charset="0"/>
              <a:buChar char="•"/>
            </a:pPr>
            <a:r>
              <a:rPr lang="en-US" dirty="0"/>
              <a:t>From L1 and P1 points,  we calculate the X distance between L1 and P1:</a:t>
            </a:r>
          </a:p>
          <a:p>
            <a:r>
              <a:rPr lang="en-US" dirty="0">
                <a:solidFill>
                  <a:srgbClr val="FF0000"/>
                </a:solidFill>
              </a:rPr>
              <a:t>	</a:t>
            </a:r>
            <a:r>
              <a:rPr lang="en-US" altLang="ko-KR" dirty="0">
                <a:solidFill>
                  <a:srgbClr val="FF0000"/>
                </a:solidFill>
              </a:rPr>
              <a:t> Distance D7 = </a:t>
            </a:r>
            <a:r>
              <a:rPr lang="en-US" altLang="ko-KR" dirty="0" err="1">
                <a:solidFill>
                  <a:srgbClr val="FF0000"/>
                </a:solidFill>
              </a:rPr>
              <a:t>xL</a:t>
            </a:r>
            <a:r>
              <a:rPr lang="en-US" altLang="ko-KR" dirty="0">
                <a:solidFill>
                  <a:srgbClr val="FF0000"/>
                </a:solidFill>
              </a:rPr>
              <a:t> – xP1</a:t>
            </a:r>
          </a:p>
          <a:p>
            <a:pPr marL="285750" indent="-285750">
              <a:buFont typeface="Arial" panose="020B0604020202020204" pitchFamily="34" charset="0"/>
              <a:buChar char="•"/>
            </a:pPr>
            <a:r>
              <a:rPr lang="en-US" dirty="0"/>
              <a:t>From B and A1, we calculate the Y distance between B and A1:</a:t>
            </a:r>
          </a:p>
          <a:p>
            <a:r>
              <a:rPr lang="en-US" dirty="0">
                <a:solidFill>
                  <a:srgbClr val="FF0000"/>
                </a:solidFill>
              </a:rPr>
              <a:t>	</a:t>
            </a:r>
            <a:r>
              <a:rPr lang="en-US" altLang="ko-KR" sz="1800" dirty="0">
                <a:solidFill>
                  <a:srgbClr val="FF0000"/>
                </a:solidFill>
                <a:latin typeface="맑은 고딕" panose="020B0503020000020004" pitchFamily="34" charset="-127"/>
              </a:rPr>
              <a:t> Distance D1 = yA1 – </a:t>
            </a:r>
            <a:r>
              <a:rPr lang="en-US" altLang="ko-KR" sz="1800" dirty="0" err="1">
                <a:solidFill>
                  <a:srgbClr val="FF0000"/>
                </a:solidFill>
                <a:latin typeface="맑은 고딕" panose="020B0503020000020004" pitchFamily="34" charset="-127"/>
              </a:rPr>
              <a:t>yB</a:t>
            </a:r>
            <a:r>
              <a:rPr lang="en-US" altLang="ko-KR" sz="1800" dirty="0">
                <a:solidFill>
                  <a:srgbClr val="FF0000"/>
                </a:solidFill>
                <a:latin typeface="맑은 고딕" panose="020B0503020000020004" pitchFamily="34" charset="-127"/>
              </a:rPr>
              <a:t>. </a:t>
            </a:r>
            <a:endParaRPr lang="en-US" dirty="0">
              <a:solidFill>
                <a:srgbClr val="FF0000"/>
              </a:solidFill>
            </a:endParaRPr>
          </a:p>
        </p:txBody>
      </p:sp>
      <p:grpSp>
        <p:nvGrpSpPr>
          <p:cNvPr id="6" name="Group 84">
            <a:extLst>
              <a:ext uri="{FF2B5EF4-FFF2-40B4-BE49-F238E27FC236}">
                <a16:creationId xmlns:a16="http://schemas.microsoft.com/office/drawing/2014/main" id="{23702D66-2A27-4C4D-84BF-80BAC9E1275F}"/>
              </a:ext>
            </a:extLst>
          </p:cNvPr>
          <p:cNvGrpSpPr>
            <a:grpSpLocks/>
          </p:cNvGrpSpPr>
          <p:nvPr/>
        </p:nvGrpSpPr>
        <p:grpSpPr bwMode="auto">
          <a:xfrm>
            <a:off x="1230510" y="1390404"/>
            <a:ext cx="3882008" cy="4613275"/>
            <a:chOff x="-144690" y="628960"/>
            <a:chExt cx="5175880" cy="6150374"/>
          </a:xfrm>
        </p:grpSpPr>
        <p:pic>
          <p:nvPicPr>
            <p:cNvPr id="7" name="Picture 83">
              <a:extLst>
                <a:ext uri="{FF2B5EF4-FFF2-40B4-BE49-F238E27FC236}">
                  <a16:creationId xmlns:a16="http://schemas.microsoft.com/office/drawing/2014/main" id="{4B9FF6BC-7FB5-4D54-B8C7-8A55605301A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5940" t="7204" r="2094" b="82"/>
            <a:stretch>
              <a:fillRect/>
            </a:stretch>
          </p:blipFill>
          <p:spPr bwMode="auto">
            <a:xfrm>
              <a:off x="1313282" y="1653500"/>
              <a:ext cx="3697843" cy="4535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64">
              <a:extLst>
                <a:ext uri="{FF2B5EF4-FFF2-40B4-BE49-F238E27FC236}">
                  <a16:creationId xmlns:a16="http://schemas.microsoft.com/office/drawing/2014/main" id="{504ECA91-34F6-4D15-9D68-73922D3A0AAC}"/>
                </a:ext>
              </a:extLst>
            </p:cNvPr>
            <p:cNvGrpSpPr>
              <a:grpSpLocks/>
            </p:cNvGrpSpPr>
            <p:nvPr/>
          </p:nvGrpSpPr>
          <p:grpSpPr bwMode="auto">
            <a:xfrm>
              <a:off x="-144690" y="628960"/>
              <a:ext cx="5175880" cy="6150374"/>
              <a:chOff x="-144690" y="333685"/>
              <a:chExt cx="5175880" cy="5487614"/>
            </a:xfrm>
          </p:grpSpPr>
          <p:grpSp>
            <p:nvGrpSpPr>
              <p:cNvPr id="12" name="Group 15">
                <a:extLst>
                  <a:ext uri="{FF2B5EF4-FFF2-40B4-BE49-F238E27FC236}">
                    <a16:creationId xmlns:a16="http://schemas.microsoft.com/office/drawing/2014/main" id="{8A898462-277B-4710-BF1E-DAF878B1472C}"/>
                  </a:ext>
                </a:extLst>
              </p:cNvPr>
              <p:cNvGrpSpPr>
                <a:grpSpLocks/>
              </p:cNvGrpSpPr>
              <p:nvPr/>
            </p:nvGrpSpPr>
            <p:grpSpPr bwMode="auto">
              <a:xfrm>
                <a:off x="0" y="333685"/>
                <a:ext cx="983111" cy="1292470"/>
                <a:chOff x="8441443" y="4355865"/>
                <a:chExt cx="983111" cy="1292470"/>
              </a:xfrm>
            </p:grpSpPr>
            <p:cxnSp>
              <p:nvCxnSpPr>
                <p:cNvPr id="31" name="직선 화살표 연결선 6">
                  <a:extLst>
                    <a:ext uri="{FF2B5EF4-FFF2-40B4-BE49-F238E27FC236}">
                      <a16:creationId xmlns:a16="http://schemas.microsoft.com/office/drawing/2014/main" id="{DDF50F98-B889-402E-AD63-E9AD215B8ED9}"/>
                    </a:ext>
                  </a:extLst>
                </p:cNvPr>
                <p:cNvCxnSpPr>
                  <a:cxnSpLocks/>
                </p:cNvCxnSpPr>
                <p:nvPr/>
              </p:nvCxnSpPr>
              <p:spPr>
                <a:xfrm>
                  <a:off x="8600190" y="4752424"/>
                  <a:ext cx="7090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20">
                  <a:extLst>
                    <a:ext uri="{FF2B5EF4-FFF2-40B4-BE49-F238E27FC236}">
                      <a16:creationId xmlns:a16="http://schemas.microsoft.com/office/drawing/2014/main" id="{57540FC0-7EF0-44DC-8AF5-4573ABBE1EB4}"/>
                    </a:ext>
                  </a:extLst>
                </p:cNvPr>
                <p:cNvCxnSpPr>
                  <a:cxnSpLocks/>
                </p:cNvCxnSpPr>
                <p:nvPr/>
              </p:nvCxnSpPr>
              <p:spPr>
                <a:xfrm>
                  <a:off x="8600190" y="4750535"/>
                  <a:ext cx="0" cy="487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18">
                  <a:extLst>
                    <a:ext uri="{FF2B5EF4-FFF2-40B4-BE49-F238E27FC236}">
                      <a16:creationId xmlns:a16="http://schemas.microsoft.com/office/drawing/2014/main" id="{0686215B-97D3-47BA-AD0A-988DA1A387AB}"/>
                    </a:ext>
                  </a:extLst>
                </p:cNvPr>
                <p:cNvSpPr txBox="1">
                  <a:spLocks noChangeArrowheads="1"/>
                </p:cNvSpPr>
                <p:nvPr/>
              </p:nvSpPr>
              <p:spPr bwMode="auto">
                <a:xfrm>
                  <a:off x="8441443" y="5208958"/>
                  <a:ext cx="417325" cy="439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lr>
                      <a:schemeClr val="folHlink"/>
                    </a:buClr>
                    <a:buSzPct val="60000"/>
                    <a:buFont typeface="Wingdings" panose="05000000000000000000" pitchFamily="2" charset="2"/>
                    <a:buChar char="n"/>
                    <a:defRPr kumimoji="1" sz="3200">
                      <a:solidFill>
                        <a:schemeClr val="tx1"/>
                      </a:solidFill>
                      <a:latin typeface="굴림" panose="020B0600000101010101" pitchFamily="34" charset="-127"/>
                      <a:ea typeface="굴림" panose="020B0600000101010101" pitchFamily="34" charset="-127"/>
                    </a:defRPr>
                  </a:lvl1pPr>
                  <a:lvl2pPr marL="742950" indent="-285750" latinLnBrk="1">
                    <a:spcBef>
                      <a:spcPct val="20000"/>
                    </a:spcBef>
                    <a:buClr>
                      <a:schemeClr val="hlink"/>
                    </a:buClr>
                    <a:buSzPct val="55000"/>
                    <a:buFont typeface="Wingdings" panose="05000000000000000000" pitchFamily="2" charset="2"/>
                    <a:buChar char="n"/>
                    <a:defRPr kumimoji="1" sz="1600">
                      <a:solidFill>
                        <a:schemeClr val="tx1"/>
                      </a:solidFill>
                      <a:latin typeface="굴림" panose="020B0600000101010101" pitchFamily="34" charset="-127"/>
                      <a:ea typeface="굴림" panose="020B0600000101010101" pitchFamily="34" charset="-127"/>
                    </a:defRPr>
                  </a:lvl2pPr>
                  <a:lvl3pPr marL="1143000" indent="-228600" latinLnBrk="1">
                    <a:spcBef>
                      <a:spcPct val="20000"/>
                    </a:spcBef>
                    <a:buClr>
                      <a:schemeClr val="folHlink"/>
                    </a:buClr>
                    <a:buSzPct val="50000"/>
                    <a:buFont typeface="Wingdings" panose="05000000000000000000" pitchFamily="2" charset="2"/>
                    <a:buChar char="n"/>
                    <a:defRPr kumimoji="1" sz="1400">
                      <a:solidFill>
                        <a:schemeClr val="tx1"/>
                      </a:solidFill>
                      <a:latin typeface="굴림" panose="020B0600000101010101" pitchFamily="34" charset="-127"/>
                      <a:ea typeface="굴림" panose="020B0600000101010101" pitchFamily="34" charset="-127"/>
                    </a:defRPr>
                  </a:lvl3pPr>
                  <a:lvl4pPr marL="1600200" indent="-228600" latinLnBrk="1">
                    <a:spcBef>
                      <a:spcPct val="20000"/>
                    </a:spcBef>
                    <a:buClr>
                      <a:schemeClr val="accent2"/>
                    </a:buClr>
                    <a:buSzPct val="55000"/>
                    <a:buFont typeface="Wingdings" panose="05000000000000000000" pitchFamily="2" charset="2"/>
                    <a:buChar char="n"/>
                    <a:defRPr kumimoji="1" sz="1200">
                      <a:solidFill>
                        <a:schemeClr val="tx1"/>
                      </a:solidFill>
                      <a:latin typeface="굴림" panose="020B0600000101010101" pitchFamily="34" charset="-127"/>
                      <a:ea typeface="굴림" panose="020B0600000101010101" pitchFamily="34" charset="-127"/>
                    </a:defRPr>
                  </a:lvl4pPr>
                  <a:lvl5pPr marL="2057400" indent="-228600" latinLnBrk="1">
                    <a:spcBef>
                      <a:spcPct val="20000"/>
                    </a:spcBef>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9pPr>
                </a:lstStyle>
                <a:p>
                  <a:pPr latinLnBrk="0">
                    <a:spcBef>
                      <a:spcPct val="0"/>
                    </a:spcBef>
                    <a:buClrTx/>
                    <a:buSzTx/>
                    <a:buFontTx/>
                    <a:buNone/>
                  </a:pPr>
                  <a:r>
                    <a:rPr lang="en-US" altLang="ko-KR" sz="1800"/>
                    <a:t>y</a:t>
                  </a:r>
                  <a:endParaRPr lang="ko-KR" altLang="en-US" sz="1800"/>
                </a:p>
              </p:txBody>
            </p:sp>
            <p:sp>
              <p:nvSpPr>
                <p:cNvPr id="34" name="TextBox 19">
                  <a:extLst>
                    <a:ext uri="{FF2B5EF4-FFF2-40B4-BE49-F238E27FC236}">
                      <a16:creationId xmlns:a16="http://schemas.microsoft.com/office/drawing/2014/main" id="{83D21A45-22A3-4631-8929-2375BF6A7DAC}"/>
                    </a:ext>
                  </a:extLst>
                </p:cNvPr>
                <p:cNvSpPr txBox="1">
                  <a:spLocks noChangeArrowheads="1"/>
                </p:cNvSpPr>
                <p:nvPr/>
              </p:nvSpPr>
              <p:spPr bwMode="auto">
                <a:xfrm>
                  <a:off x="9007229" y="4355865"/>
                  <a:ext cx="417325" cy="439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lr>
                      <a:schemeClr val="folHlink"/>
                    </a:buClr>
                    <a:buSzPct val="60000"/>
                    <a:buFont typeface="Wingdings" panose="05000000000000000000" pitchFamily="2" charset="2"/>
                    <a:buChar char="n"/>
                    <a:defRPr kumimoji="1" sz="3200">
                      <a:solidFill>
                        <a:schemeClr val="tx1"/>
                      </a:solidFill>
                      <a:latin typeface="굴림" panose="020B0600000101010101" pitchFamily="34" charset="-127"/>
                      <a:ea typeface="굴림" panose="020B0600000101010101" pitchFamily="34" charset="-127"/>
                    </a:defRPr>
                  </a:lvl1pPr>
                  <a:lvl2pPr marL="742950" indent="-285750" latinLnBrk="1">
                    <a:spcBef>
                      <a:spcPct val="20000"/>
                    </a:spcBef>
                    <a:buClr>
                      <a:schemeClr val="hlink"/>
                    </a:buClr>
                    <a:buSzPct val="55000"/>
                    <a:buFont typeface="Wingdings" panose="05000000000000000000" pitchFamily="2" charset="2"/>
                    <a:buChar char="n"/>
                    <a:defRPr kumimoji="1" sz="1600">
                      <a:solidFill>
                        <a:schemeClr val="tx1"/>
                      </a:solidFill>
                      <a:latin typeface="굴림" panose="020B0600000101010101" pitchFamily="34" charset="-127"/>
                      <a:ea typeface="굴림" panose="020B0600000101010101" pitchFamily="34" charset="-127"/>
                    </a:defRPr>
                  </a:lvl2pPr>
                  <a:lvl3pPr marL="1143000" indent="-228600" latinLnBrk="1">
                    <a:spcBef>
                      <a:spcPct val="20000"/>
                    </a:spcBef>
                    <a:buClr>
                      <a:schemeClr val="folHlink"/>
                    </a:buClr>
                    <a:buSzPct val="50000"/>
                    <a:buFont typeface="Wingdings" panose="05000000000000000000" pitchFamily="2" charset="2"/>
                    <a:buChar char="n"/>
                    <a:defRPr kumimoji="1" sz="1400">
                      <a:solidFill>
                        <a:schemeClr val="tx1"/>
                      </a:solidFill>
                      <a:latin typeface="굴림" panose="020B0600000101010101" pitchFamily="34" charset="-127"/>
                      <a:ea typeface="굴림" panose="020B0600000101010101" pitchFamily="34" charset="-127"/>
                    </a:defRPr>
                  </a:lvl3pPr>
                  <a:lvl4pPr marL="1600200" indent="-228600" latinLnBrk="1">
                    <a:spcBef>
                      <a:spcPct val="20000"/>
                    </a:spcBef>
                    <a:buClr>
                      <a:schemeClr val="accent2"/>
                    </a:buClr>
                    <a:buSzPct val="55000"/>
                    <a:buFont typeface="Wingdings" panose="05000000000000000000" pitchFamily="2" charset="2"/>
                    <a:buChar char="n"/>
                    <a:defRPr kumimoji="1" sz="1200">
                      <a:solidFill>
                        <a:schemeClr val="tx1"/>
                      </a:solidFill>
                      <a:latin typeface="굴림" panose="020B0600000101010101" pitchFamily="34" charset="-127"/>
                      <a:ea typeface="굴림" panose="020B0600000101010101" pitchFamily="34" charset="-127"/>
                    </a:defRPr>
                  </a:lvl4pPr>
                  <a:lvl5pPr marL="2057400" indent="-228600" latinLnBrk="1">
                    <a:spcBef>
                      <a:spcPct val="20000"/>
                    </a:spcBef>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9pPr>
                </a:lstStyle>
                <a:p>
                  <a:pPr latinLnBrk="0">
                    <a:spcBef>
                      <a:spcPct val="0"/>
                    </a:spcBef>
                    <a:buClrTx/>
                    <a:buSzTx/>
                    <a:buFontTx/>
                    <a:buNone/>
                  </a:pPr>
                  <a:r>
                    <a:rPr lang="en-US" altLang="ko-KR" sz="1800"/>
                    <a:t>x</a:t>
                  </a:r>
                  <a:endParaRPr lang="ko-KR" altLang="en-US" sz="1800"/>
                </a:p>
              </p:txBody>
            </p:sp>
          </p:grpSp>
          <p:sp>
            <p:nvSpPr>
              <p:cNvPr id="13" name="Rectangle 68">
                <a:extLst>
                  <a:ext uri="{FF2B5EF4-FFF2-40B4-BE49-F238E27FC236}">
                    <a16:creationId xmlns:a16="http://schemas.microsoft.com/office/drawing/2014/main" id="{BA610886-B3D3-4AF0-8638-B6524F49F500}"/>
                  </a:ext>
                </a:extLst>
              </p:cNvPr>
              <p:cNvSpPr/>
              <p:nvPr/>
            </p:nvSpPr>
            <p:spPr>
              <a:xfrm>
                <a:off x="1312300" y="1251435"/>
                <a:ext cx="3697724" cy="40505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Rectangle 69">
                <a:extLst>
                  <a:ext uri="{FF2B5EF4-FFF2-40B4-BE49-F238E27FC236}">
                    <a16:creationId xmlns:a16="http://schemas.microsoft.com/office/drawing/2014/main" id="{0B439FD1-CEFE-410E-9EB6-E19F1C278B14}"/>
                  </a:ext>
                </a:extLst>
              </p:cNvPr>
              <p:cNvSpPr/>
              <p:nvPr/>
            </p:nvSpPr>
            <p:spPr>
              <a:xfrm>
                <a:off x="1312300" y="1251435"/>
                <a:ext cx="1881670" cy="134641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Rectangle 70">
                <a:extLst>
                  <a:ext uri="{FF2B5EF4-FFF2-40B4-BE49-F238E27FC236}">
                    <a16:creationId xmlns:a16="http://schemas.microsoft.com/office/drawing/2014/main" id="{F43EC19F-B269-4143-8AE3-056A68B2B095}"/>
                  </a:ext>
                </a:extLst>
              </p:cNvPr>
              <p:cNvSpPr/>
              <p:nvPr/>
            </p:nvSpPr>
            <p:spPr>
              <a:xfrm>
                <a:off x="3193970" y="1251435"/>
                <a:ext cx="1816054" cy="13482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TextBox 9">
                <a:extLst>
                  <a:ext uri="{FF2B5EF4-FFF2-40B4-BE49-F238E27FC236}">
                    <a16:creationId xmlns:a16="http://schemas.microsoft.com/office/drawing/2014/main" id="{5FCE1C19-BC9C-40F1-9E91-D1F7B0703838}"/>
                  </a:ext>
                </a:extLst>
              </p:cNvPr>
              <p:cNvSpPr txBox="1">
                <a:spLocks noChangeArrowheads="1"/>
              </p:cNvSpPr>
              <p:nvPr/>
            </p:nvSpPr>
            <p:spPr bwMode="auto">
              <a:xfrm>
                <a:off x="2380668" y="1517353"/>
                <a:ext cx="819086" cy="549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buClr>
                    <a:schemeClr val="folHlink"/>
                  </a:buClr>
                  <a:buSzPct val="60000"/>
                  <a:buFont typeface="Wingdings" panose="05000000000000000000" pitchFamily="2" charset="2"/>
                  <a:buChar char="n"/>
                  <a:defRPr kumimoji="1" sz="3200">
                    <a:solidFill>
                      <a:schemeClr val="tx1"/>
                    </a:solidFill>
                    <a:latin typeface="굴림" panose="020B0600000101010101" pitchFamily="34" charset="-127"/>
                    <a:ea typeface="굴림" panose="020B0600000101010101" pitchFamily="34" charset="-127"/>
                  </a:defRPr>
                </a:lvl1pPr>
                <a:lvl2pPr marL="742950" indent="-285750" latinLnBrk="1">
                  <a:spcBef>
                    <a:spcPct val="20000"/>
                  </a:spcBef>
                  <a:buClr>
                    <a:schemeClr val="hlink"/>
                  </a:buClr>
                  <a:buSzPct val="55000"/>
                  <a:buFont typeface="Wingdings" panose="05000000000000000000" pitchFamily="2" charset="2"/>
                  <a:buChar char="n"/>
                  <a:defRPr kumimoji="1" sz="1600">
                    <a:solidFill>
                      <a:schemeClr val="tx1"/>
                    </a:solidFill>
                    <a:latin typeface="굴림" panose="020B0600000101010101" pitchFamily="34" charset="-127"/>
                    <a:ea typeface="굴림" panose="020B0600000101010101" pitchFamily="34" charset="-127"/>
                  </a:defRPr>
                </a:lvl2pPr>
                <a:lvl3pPr marL="1143000" indent="-228600" latinLnBrk="1">
                  <a:spcBef>
                    <a:spcPct val="20000"/>
                  </a:spcBef>
                  <a:buClr>
                    <a:schemeClr val="folHlink"/>
                  </a:buClr>
                  <a:buSzPct val="50000"/>
                  <a:buFont typeface="Wingdings" panose="05000000000000000000" pitchFamily="2" charset="2"/>
                  <a:buChar char="n"/>
                  <a:defRPr kumimoji="1" sz="1400">
                    <a:solidFill>
                      <a:schemeClr val="tx1"/>
                    </a:solidFill>
                    <a:latin typeface="굴림" panose="020B0600000101010101" pitchFamily="34" charset="-127"/>
                    <a:ea typeface="굴림" panose="020B0600000101010101" pitchFamily="34" charset="-127"/>
                  </a:defRPr>
                </a:lvl3pPr>
                <a:lvl4pPr marL="1600200" indent="-228600" latinLnBrk="1">
                  <a:spcBef>
                    <a:spcPct val="20000"/>
                  </a:spcBef>
                  <a:buClr>
                    <a:schemeClr val="accent2"/>
                  </a:buClr>
                  <a:buSzPct val="55000"/>
                  <a:buFont typeface="Wingdings" panose="05000000000000000000" pitchFamily="2" charset="2"/>
                  <a:buChar char="n"/>
                  <a:defRPr kumimoji="1" sz="1200">
                    <a:solidFill>
                      <a:schemeClr val="tx1"/>
                    </a:solidFill>
                    <a:latin typeface="굴림" panose="020B0600000101010101" pitchFamily="34" charset="-127"/>
                    <a:ea typeface="굴림" panose="020B0600000101010101" pitchFamily="34" charset="-127"/>
                  </a:defRPr>
                </a:lvl4pPr>
                <a:lvl5pPr marL="2057400" indent="-228600" latinLnBrk="1">
                  <a:spcBef>
                    <a:spcPct val="20000"/>
                  </a:spcBef>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9pPr>
              </a:lstStyle>
              <a:p>
                <a:pPr algn="ctr" latinLnBrk="0">
                  <a:spcBef>
                    <a:spcPct val="0"/>
                  </a:spcBef>
                  <a:buClrTx/>
                  <a:buSzTx/>
                  <a:buFontTx/>
                  <a:buNone/>
                </a:pPr>
                <a:r>
                  <a:rPr lang="en-US" altLang="en-US" sz="1200" b="1" dirty="0">
                    <a:solidFill>
                      <a:schemeClr val="bg1"/>
                    </a:solidFill>
                  </a:rPr>
                  <a:t>ROI 2.1</a:t>
                </a:r>
              </a:p>
            </p:txBody>
          </p:sp>
          <p:sp>
            <p:nvSpPr>
              <p:cNvPr id="17" name="TextBox 14">
                <a:extLst>
                  <a:ext uri="{FF2B5EF4-FFF2-40B4-BE49-F238E27FC236}">
                    <a16:creationId xmlns:a16="http://schemas.microsoft.com/office/drawing/2014/main" id="{0DFF644C-5ABC-42EE-889B-4AA3B58B4D5E}"/>
                  </a:ext>
                </a:extLst>
              </p:cNvPr>
              <p:cNvSpPr txBox="1">
                <a:spLocks noChangeArrowheads="1"/>
              </p:cNvSpPr>
              <p:nvPr/>
            </p:nvSpPr>
            <p:spPr bwMode="auto">
              <a:xfrm>
                <a:off x="3246268" y="1510552"/>
                <a:ext cx="827019" cy="549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lr>
                    <a:schemeClr val="folHlink"/>
                  </a:buClr>
                  <a:buSzPct val="60000"/>
                  <a:buFont typeface="Wingdings" panose="05000000000000000000" pitchFamily="2" charset="2"/>
                  <a:buChar char="n"/>
                  <a:defRPr kumimoji="1" sz="3200">
                    <a:solidFill>
                      <a:schemeClr val="tx1"/>
                    </a:solidFill>
                    <a:latin typeface="굴림" panose="020B0600000101010101" pitchFamily="34" charset="-127"/>
                    <a:ea typeface="굴림" panose="020B0600000101010101" pitchFamily="34" charset="-127"/>
                  </a:defRPr>
                </a:lvl1pPr>
                <a:lvl2pPr marL="742950" indent="-285750" latinLnBrk="1">
                  <a:spcBef>
                    <a:spcPct val="20000"/>
                  </a:spcBef>
                  <a:buClr>
                    <a:schemeClr val="hlink"/>
                  </a:buClr>
                  <a:buSzPct val="55000"/>
                  <a:buFont typeface="Wingdings" panose="05000000000000000000" pitchFamily="2" charset="2"/>
                  <a:buChar char="n"/>
                  <a:defRPr kumimoji="1" sz="1600">
                    <a:solidFill>
                      <a:schemeClr val="tx1"/>
                    </a:solidFill>
                    <a:latin typeface="굴림" panose="020B0600000101010101" pitchFamily="34" charset="-127"/>
                    <a:ea typeface="굴림" panose="020B0600000101010101" pitchFamily="34" charset="-127"/>
                  </a:defRPr>
                </a:lvl2pPr>
                <a:lvl3pPr marL="1143000" indent="-228600" latinLnBrk="1">
                  <a:spcBef>
                    <a:spcPct val="20000"/>
                  </a:spcBef>
                  <a:buClr>
                    <a:schemeClr val="folHlink"/>
                  </a:buClr>
                  <a:buSzPct val="50000"/>
                  <a:buFont typeface="Wingdings" panose="05000000000000000000" pitchFamily="2" charset="2"/>
                  <a:buChar char="n"/>
                  <a:defRPr kumimoji="1" sz="1400">
                    <a:solidFill>
                      <a:schemeClr val="tx1"/>
                    </a:solidFill>
                    <a:latin typeface="굴림" panose="020B0600000101010101" pitchFamily="34" charset="-127"/>
                    <a:ea typeface="굴림" panose="020B0600000101010101" pitchFamily="34" charset="-127"/>
                  </a:defRPr>
                </a:lvl3pPr>
                <a:lvl4pPr marL="1600200" indent="-228600" latinLnBrk="1">
                  <a:spcBef>
                    <a:spcPct val="20000"/>
                  </a:spcBef>
                  <a:buClr>
                    <a:schemeClr val="accent2"/>
                  </a:buClr>
                  <a:buSzPct val="55000"/>
                  <a:buFont typeface="Wingdings" panose="05000000000000000000" pitchFamily="2" charset="2"/>
                  <a:buChar char="n"/>
                  <a:defRPr kumimoji="1" sz="1200">
                    <a:solidFill>
                      <a:schemeClr val="tx1"/>
                    </a:solidFill>
                    <a:latin typeface="굴림" panose="020B0600000101010101" pitchFamily="34" charset="-127"/>
                    <a:ea typeface="굴림" panose="020B0600000101010101" pitchFamily="34" charset="-127"/>
                  </a:defRPr>
                </a:lvl4pPr>
                <a:lvl5pPr marL="2057400" indent="-228600" latinLnBrk="1">
                  <a:spcBef>
                    <a:spcPct val="20000"/>
                  </a:spcBef>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9pPr>
              </a:lstStyle>
              <a:p>
                <a:pPr algn="ctr" latinLnBrk="0">
                  <a:spcBef>
                    <a:spcPct val="0"/>
                  </a:spcBef>
                  <a:buClrTx/>
                  <a:buSzTx/>
                  <a:buFontTx/>
                  <a:buNone/>
                </a:pPr>
                <a:r>
                  <a:rPr lang="en-US" altLang="en-US" sz="1200" b="1" dirty="0">
                    <a:solidFill>
                      <a:schemeClr val="bg1"/>
                    </a:solidFill>
                  </a:rPr>
                  <a:t>ROI 2.2</a:t>
                </a:r>
              </a:p>
            </p:txBody>
          </p:sp>
          <p:grpSp>
            <p:nvGrpSpPr>
              <p:cNvPr id="18" name="Group 61">
                <a:extLst>
                  <a:ext uri="{FF2B5EF4-FFF2-40B4-BE49-F238E27FC236}">
                    <a16:creationId xmlns:a16="http://schemas.microsoft.com/office/drawing/2014/main" id="{62F3980B-897B-4E1C-AB87-BCF9503456CC}"/>
                  </a:ext>
                </a:extLst>
              </p:cNvPr>
              <p:cNvGrpSpPr>
                <a:grpSpLocks/>
              </p:cNvGrpSpPr>
              <p:nvPr/>
            </p:nvGrpSpPr>
            <p:grpSpPr bwMode="auto">
              <a:xfrm>
                <a:off x="1312301" y="5324657"/>
                <a:ext cx="3718889" cy="496642"/>
                <a:chOff x="6095019" y="1498859"/>
                <a:chExt cx="3718889" cy="496642"/>
              </a:xfrm>
            </p:grpSpPr>
            <p:sp>
              <p:nvSpPr>
                <p:cNvPr id="27" name="TextBox 82">
                  <a:extLst>
                    <a:ext uri="{FF2B5EF4-FFF2-40B4-BE49-F238E27FC236}">
                      <a16:creationId xmlns:a16="http://schemas.microsoft.com/office/drawing/2014/main" id="{DB65874D-9468-4E80-97B7-7DCB9486BF45}"/>
                    </a:ext>
                  </a:extLst>
                </p:cNvPr>
                <p:cNvSpPr txBox="1"/>
                <p:nvPr/>
              </p:nvSpPr>
              <p:spPr>
                <a:xfrm>
                  <a:off x="7525849" y="1528706"/>
                  <a:ext cx="944010" cy="302139"/>
                </a:xfrm>
                <a:prstGeom prst="rect">
                  <a:avLst/>
                </a:prstGeom>
                <a:noFill/>
              </p:spPr>
              <p:txBody>
                <a:bodyPr>
                  <a:spAutoFit/>
                </a:bodyPr>
                <a:lstStyle/>
                <a:p>
                  <a:pPr algn="ctr">
                    <a:defRPr/>
                  </a:pPr>
                  <a:r>
                    <a:rPr lang="en-US" sz="1050" dirty="0"/>
                    <a:t>D6</a:t>
                  </a:r>
                </a:p>
              </p:txBody>
            </p:sp>
            <p:cxnSp>
              <p:nvCxnSpPr>
                <p:cNvPr id="28" name="Straight Arrow Connector 83">
                  <a:extLst>
                    <a:ext uri="{FF2B5EF4-FFF2-40B4-BE49-F238E27FC236}">
                      <a16:creationId xmlns:a16="http://schemas.microsoft.com/office/drawing/2014/main" id="{32E33497-D2A2-4E06-B6D3-37CFFEB6CF41}"/>
                    </a:ext>
                  </a:extLst>
                </p:cNvPr>
                <p:cNvCxnSpPr>
                  <a:cxnSpLocks/>
                </p:cNvCxnSpPr>
                <p:nvPr/>
              </p:nvCxnSpPr>
              <p:spPr>
                <a:xfrm>
                  <a:off x="6105603" y="1828956"/>
                  <a:ext cx="3697722" cy="0"/>
                </a:xfrm>
                <a:prstGeom prst="straightConnector1">
                  <a:avLst/>
                </a:prstGeom>
                <a:ln>
                  <a:solidFill>
                    <a:srgbClr val="00B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84">
                  <a:extLst>
                    <a:ext uri="{FF2B5EF4-FFF2-40B4-BE49-F238E27FC236}">
                      <a16:creationId xmlns:a16="http://schemas.microsoft.com/office/drawing/2014/main" id="{F6F8AD85-20AF-436F-9F6F-F8B875EC8101}"/>
                    </a:ext>
                  </a:extLst>
                </p:cNvPr>
                <p:cNvCxnSpPr>
                  <a:cxnSpLocks/>
                </p:cNvCxnSpPr>
                <p:nvPr/>
              </p:nvCxnSpPr>
              <p:spPr>
                <a:xfrm flipV="1">
                  <a:off x="6095019" y="1498859"/>
                  <a:ext cx="0" cy="496642"/>
                </a:xfrm>
                <a:prstGeom prst="line">
                  <a:avLst/>
                </a:prstGeom>
                <a:ln w="12700">
                  <a:solidFill>
                    <a:srgbClr val="00B050"/>
                  </a:solidFill>
                  <a:prstDash val="sysDash"/>
                </a:ln>
              </p:spPr>
              <p:style>
                <a:lnRef idx="1">
                  <a:schemeClr val="accent6"/>
                </a:lnRef>
                <a:fillRef idx="0">
                  <a:schemeClr val="accent6"/>
                </a:fillRef>
                <a:effectRef idx="0">
                  <a:schemeClr val="accent6"/>
                </a:effectRef>
                <a:fontRef idx="minor">
                  <a:schemeClr val="tx1"/>
                </a:fontRef>
              </p:style>
            </p:cxnSp>
            <p:cxnSp>
              <p:nvCxnSpPr>
                <p:cNvPr id="30" name="Straight Connector 85">
                  <a:extLst>
                    <a:ext uri="{FF2B5EF4-FFF2-40B4-BE49-F238E27FC236}">
                      <a16:creationId xmlns:a16="http://schemas.microsoft.com/office/drawing/2014/main" id="{03E4AE01-0CD3-480A-BEF9-5300288E2CB9}"/>
                    </a:ext>
                  </a:extLst>
                </p:cNvPr>
                <p:cNvCxnSpPr>
                  <a:cxnSpLocks/>
                </p:cNvCxnSpPr>
                <p:nvPr/>
              </p:nvCxnSpPr>
              <p:spPr>
                <a:xfrm flipV="1">
                  <a:off x="9803324" y="1498859"/>
                  <a:ext cx="10584" cy="496642"/>
                </a:xfrm>
                <a:prstGeom prst="line">
                  <a:avLst/>
                </a:prstGeom>
                <a:ln w="12700">
                  <a:solidFill>
                    <a:srgbClr val="00B050"/>
                  </a:solidFill>
                  <a:prstDash val="sysDash"/>
                </a:ln>
              </p:spPr>
              <p:style>
                <a:lnRef idx="1">
                  <a:schemeClr val="accent6"/>
                </a:lnRef>
                <a:fillRef idx="0">
                  <a:schemeClr val="accent6"/>
                </a:fillRef>
                <a:effectRef idx="0">
                  <a:schemeClr val="accent6"/>
                </a:effectRef>
                <a:fontRef idx="minor">
                  <a:schemeClr val="tx1"/>
                </a:fontRef>
              </p:style>
            </p:cxnSp>
          </p:grpSp>
          <p:grpSp>
            <p:nvGrpSpPr>
              <p:cNvPr id="19" name="Group 56">
                <a:extLst>
                  <a:ext uri="{FF2B5EF4-FFF2-40B4-BE49-F238E27FC236}">
                    <a16:creationId xmlns:a16="http://schemas.microsoft.com/office/drawing/2014/main" id="{1A9115F0-2EC2-42BF-A968-804DD14FD2D6}"/>
                  </a:ext>
                </a:extLst>
              </p:cNvPr>
              <p:cNvGrpSpPr>
                <a:grpSpLocks/>
              </p:cNvGrpSpPr>
              <p:nvPr/>
            </p:nvGrpSpPr>
            <p:grpSpPr bwMode="auto">
              <a:xfrm>
                <a:off x="2304983" y="429237"/>
                <a:ext cx="1820812" cy="787350"/>
                <a:chOff x="7066131" y="1699683"/>
                <a:chExt cx="1820812" cy="787350"/>
              </a:xfrm>
            </p:grpSpPr>
            <p:sp>
              <p:nvSpPr>
                <p:cNvPr id="25" name="TextBox 80">
                  <a:extLst>
                    <a:ext uri="{FF2B5EF4-FFF2-40B4-BE49-F238E27FC236}">
                      <a16:creationId xmlns:a16="http://schemas.microsoft.com/office/drawing/2014/main" id="{C1DDF6CA-B0CD-4E4E-B995-3EE115EF303C}"/>
                    </a:ext>
                  </a:extLst>
                </p:cNvPr>
                <p:cNvSpPr txBox="1"/>
                <p:nvPr/>
              </p:nvSpPr>
              <p:spPr>
                <a:xfrm>
                  <a:off x="7066140" y="1700437"/>
                  <a:ext cx="1820287" cy="302140"/>
                </a:xfrm>
                <a:prstGeom prst="rect">
                  <a:avLst/>
                </a:prstGeom>
                <a:noFill/>
              </p:spPr>
              <p:txBody>
                <a:bodyPr>
                  <a:spAutoFit/>
                </a:bodyPr>
                <a:lstStyle/>
                <a:p>
                  <a:pPr algn="ctr">
                    <a:defRPr/>
                  </a:pPr>
                  <a:r>
                    <a:rPr lang="en-US" sz="1050" dirty="0"/>
                    <a:t>(D6 / 2, 0)</a:t>
                  </a:r>
                </a:p>
              </p:txBody>
            </p:sp>
            <p:cxnSp>
              <p:nvCxnSpPr>
                <p:cNvPr id="26" name="Straight Arrow Connector 81">
                  <a:extLst>
                    <a:ext uri="{FF2B5EF4-FFF2-40B4-BE49-F238E27FC236}">
                      <a16:creationId xmlns:a16="http://schemas.microsoft.com/office/drawing/2014/main" id="{B098CB0E-E40B-4C62-8667-BE743D500982}"/>
                    </a:ext>
                  </a:extLst>
                </p:cNvPr>
                <p:cNvCxnSpPr>
                  <a:cxnSpLocks/>
                </p:cNvCxnSpPr>
                <p:nvPr/>
              </p:nvCxnSpPr>
              <p:spPr>
                <a:xfrm>
                  <a:off x="7976284" y="2036568"/>
                  <a:ext cx="0" cy="451322"/>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48">
                <a:extLst>
                  <a:ext uri="{FF2B5EF4-FFF2-40B4-BE49-F238E27FC236}">
                    <a16:creationId xmlns:a16="http://schemas.microsoft.com/office/drawing/2014/main" id="{E9EEA4BC-10E0-456B-925A-8E1CF41C8686}"/>
                  </a:ext>
                </a:extLst>
              </p:cNvPr>
              <p:cNvGrpSpPr>
                <a:grpSpLocks/>
              </p:cNvGrpSpPr>
              <p:nvPr/>
            </p:nvGrpSpPr>
            <p:grpSpPr bwMode="auto">
              <a:xfrm>
                <a:off x="264736" y="1110758"/>
                <a:ext cx="1053915" cy="1488976"/>
                <a:chOff x="-108693" y="2262620"/>
                <a:chExt cx="1053915" cy="1488976"/>
              </a:xfrm>
            </p:grpSpPr>
            <p:cxnSp>
              <p:nvCxnSpPr>
                <p:cNvPr id="22" name="Straight Arrow Connector 77">
                  <a:extLst>
                    <a:ext uri="{FF2B5EF4-FFF2-40B4-BE49-F238E27FC236}">
                      <a16:creationId xmlns:a16="http://schemas.microsoft.com/office/drawing/2014/main" id="{32CC3445-F66A-4F9E-B41B-66CC223EA3EA}"/>
                    </a:ext>
                  </a:extLst>
                </p:cNvPr>
                <p:cNvCxnSpPr>
                  <a:cxnSpLocks/>
                </p:cNvCxnSpPr>
                <p:nvPr/>
              </p:nvCxnSpPr>
              <p:spPr>
                <a:xfrm>
                  <a:off x="513433" y="2401408"/>
                  <a:ext cx="431789" cy="0"/>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36">
                  <a:extLst>
                    <a:ext uri="{FF2B5EF4-FFF2-40B4-BE49-F238E27FC236}">
                      <a16:creationId xmlns:a16="http://schemas.microsoft.com/office/drawing/2014/main" id="{E2B83CD5-C637-44C9-8FE5-341B7DD88913}"/>
                    </a:ext>
                  </a:extLst>
                </p:cNvPr>
                <p:cNvSpPr txBox="1">
                  <a:spLocks noChangeArrowheads="1"/>
                </p:cNvSpPr>
                <p:nvPr/>
              </p:nvSpPr>
              <p:spPr bwMode="auto">
                <a:xfrm>
                  <a:off x="-108693" y="2262620"/>
                  <a:ext cx="841504" cy="274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buClr>
                      <a:schemeClr val="folHlink"/>
                    </a:buClr>
                    <a:buSzPct val="60000"/>
                    <a:buFont typeface="Wingdings" panose="05000000000000000000" pitchFamily="2" charset="2"/>
                    <a:buChar char="n"/>
                    <a:defRPr kumimoji="1" sz="3200">
                      <a:solidFill>
                        <a:schemeClr val="tx1"/>
                      </a:solidFill>
                      <a:latin typeface="굴림" panose="020B0600000101010101" pitchFamily="34" charset="-127"/>
                      <a:ea typeface="굴림" panose="020B0600000101010101" pitchFamily="34" charset="-127"/>
                    </a:defRPr>
                  </a:lvl1pPr>
                  <a:lvl2pPr marL="742950" indent="-285750" latinLnBrk="1">
                    <a:spcBef>
                      <a:spcPct val="20000"/>
                    </a:spcBef>
                    <a:buClr>
                      <a:schemeClr val="hlink"/>
                    </a:buClr>
                    <a:buSzPct val="55000"/>
                    <a:buFont typeface="Wingdings" panose="05000000000000000000" pitchFamily="2" charset="2"/>
                    <a:buChar char="n"/>
                    <a:defRPr kumimoji="1" sz="1600">
                      <a:solidFill>
                        <a:schemeClr val="tx1"/>
                      </a:solidFill>
                      <a:latin typeface="굴림" panose="020B0600000101010101" pitchFamily="34" charset="-127"/>
                      <a:ea typeface="굴림" panose="020B0600000101010101" pitchFamily="34" charset="-127"/>
                    </a:defRPr>
                  </a:lvl2pPr>
                  <a:lvl3pPr marL="1143000" indent="-228600" latinLnBrk="1">
                    <a:spcBef>
                      <a:spcPct val="20000"/>
                    </a:spcBef>
                    <a:buClr>
                      <a:schemeClr val="folHlink"/>
                    </a:buClr>
                    <a:buSzPct val="50000"/>
                    <a:buFont typeface="Wingdings" panose="05000000000000000000" pitchFamily="2" charset="2"/>
                    <a:buChar char="n"/>
                    <a:defRPr kumimoji="1" sz="1400">
                      <a:solidFill>
                        <a:schemeClr val="tx1"/>
                      </a:solidFill>
                      <a:latin typeface="굴림" panose="020B0600000101010101" pitchFamily="34" charset="-127"/>
                      <a:ea typeface="굴림" panose="020B0600000101010101" pitchFamily="34" charset="-127"/>
                    </a:defRPr>
                  </a:lvl3pPr>
                  <a:lvl4pPr marL="1600200" indent="-228600" latinLnBrk="1">
                    <a:spcBef>
                      <a:spcPct val="20000"/>
                    </a:spcBef>
                    <a:buClr>
                      <a:schemeClr val="accent2"/>
                    </a:buClr>
                    <a:buSzPct val="55000"/>
                    <a:buFont typeface="Wingdings" panose="05000000000000000000" pitchFamily="2" charset="2"/>
                    <a:buChar char="n"/>
                    <a:defRPr kumimoji="1" sz="1200">
                      <a:solidFill>
                        <a:schemeClr val="tx1"/>
                      </a:solidFill>
                      <a:latin typeface="굴림" panose="020B0600000101010101" pitchFamily="34" charset="-127"/>
                      <a:ea typeface="굴림" panose="020B0600000101010101" pitchFamily="34" charset="-127"/>
                    </a:defRPr>
                  </a:lvl4pPr>
                  <a:lvl5pPr marL="2057400" indent="-228600" latinLnBrk="1">
                    <a:spcBef>
                      <a:spcPct val="20000"/>
                    </a:spcBef>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9pPr>
                </a:lstStyle>
                <a:p>
                  <a:pPr algn="ctr" latinLnBrk="0">
                    <a:spcBef>
                      <a:spcPct val="0"/>
                    </a:spcBef>
                    <a:buClrTx/>
                    <a:buSzTx/>
                    <a:buFontTx/>
                    <a:buNone/>
                  </a:pPr>
                  <a:r>
                    <a:rPr lang="en-US" altLang="en-US" sz="900" dirty="0"/>
                    <a:t>O(0, 0)</a:t>
                  </a:r>
                </a:p>
              </p:txBody>
            </p:sp>
            <p:cxnSp>
              <p:nvCxnSpPr>
                <p:cNvPr id="24" name="Straight Arrow Connector 79">
                  <a:extLst>
                    <a:ext uri="{FF2B5EF4-FFF2-40B4-BE49-F238E27FC236}">
                      <a16:creationId xmlns:a16="http://schemas.microsoft.com/office/drawing/2014/main" id="{84A8C829-9343-4A72-84A2-FABB96A64170}"/>
                    </a:ext>
                  </a:extLst>
                </p:cNvPr>
                <p:cNvCxnSpPr>
                  <a:cxnSpLocks/>
                </p:cNvCxnSpPr>
                <p:nvPr/>
              </p:nvCxnSpPr>
              <p:spPr>
                <a:xfrm>
                  <a:off x="500733" y="3751596"/>
                  <a:ext cx="431789" cy="0"/>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38">
                <a:extLst>
                  <a:ext uri="{FF2B5EF4-FFF2-40B4-BE49-F238E27FC236}">
                    <a16:creationId xmlns:a16="http://schemas.microsoft.com/office/drawing/2014/main" id="{6679053C-46D3-4259-8FE0-AC5045584DE8}"/>
                  </a:ext>
                </a:extLst>
              </p:cNvPr>
              <p:cNvSpPr txBox="1">
                <a:spLocks noChangeArrowheads="1"/>
              </p:cNvSpPr>
              <p:nvPr/>
            </p:nvSpPr>
            <p:spPr bwMode="auto">
              <a:xfrm>
                <a:off x="-144690" y="2401325"/>
                <a:ext cx="1592453" cy="439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buClr>
                    <a:schemeClr val="folHlink"/>
                  </a:buClr>
                  <a:buSzPct val="60000"/>
                  <a:buFont typeface="Wingdings" panose="05000000000000000000" pitchFamily="2" charset="2"/>
                  <a:buChar char="n"/>
                  <a:defRPr kumimoji="1" sz="3200">
                    <a:solidFill>
                      <a:schemeClr val="tx1"/>
                    </a:solidFill>
                    <a:latin typeface="굴림" panose="020B0600000101010101" pitchFamily="34" charset="-127"/>
                    <a:ea typeface="굴림" panose="020B0600000101010101" pitchFamily="34" charset="-127"/>
                  </a:defRPr>
                </a:lvl1pPr>
                <a:lvl2pPr marL="742950" indent="-285750" latinLnBrk="1">
                  <a:spcBef>
                    <a:spcPct val="20000"/>
                  </a:spcBef>
                  <a:buClr>
                    <a:schemeClr val="hlink"/>
                  </a:buClr>
                  <a:buSzPct val="55000"/>
                  <a:buFont typeface="Wingdings" panose="05000000000000000000" pitchFamily="2" charset="2"/>
                  <a:buChar char="n"/>
                  <a:defRPr kumimoji="1" sz="1600">
                    <a:solidFill>
                      <a:schemeClr val="tx1"/>
                    </a:solidFill>
                    <a:latin typeface="굴림" panose="020B0600000101010101" pitchFamily="34" charset="-127"/>
                    <a:ea typeface="굴림" panose="020B0600000101010101" pitchFamily="34" charset="-127"/>
                  </a:defRPr>
                </a:lvl2pPr>
                <a:lvl3pPr marL="1143000" indent="-228600" latinLnBrk="1">
                  <a:spcBef>
                    <a:spcPct val="20000"/>
                  </a:spcBef>
                  <a:buClr>
                    <a:schemeClr val="folHlink"/>
                  </a:buClr>
                  <a:buSzPct val="50000"/>
                  <a:buFont typeface="Wingdings" panose="05000000000000000000" pitchFamily="2" charset="2"/>
                  <a:buChar char="n"/>
                  <a:defRPr kumimoji="1" sz="1400">
                    <a:solidFill>
                      <a:schemeClr val="tx1"/>
                    </a:solidFill>
                    <a:latin typeface="굴림" panose="020B0600000101010101" pitchFamily="34" charset="-127"/>
                    <a:ea typeface="굴림" panose="020B0600000101010101" pitchFamily="34" charset="-127"/>
                  </a:defRPr>
                </a:lvl3pPr>
                <a:lvl4pPr marL="1600200" indent="-228600" latinLnBrk="1">
                  <a:spcBef>
                    <a:spcPct val="20000"/>
                  </a:spcBef>
                  <a:buClr>
                    <a:schemeClr val="accent2"/>
                  </a:buClr>
                  <a:buSzPct val="55000"/>
                  <a:buFont typeface="Wingdings" panose="05000000000000000000" pitchFamily="2" charset="2"/>
                  <a:buChar char="n"/>
                  <a:defRPr kumimoji="1" sz="1200">
                    <a:solidFill>
                      <a:schemeClr val="tx1"/>
                    </a:solidFill>
                    <a:latin typeface="굴림" panose="020B0600000101010101" pitchFamily="34" charset="-127"/>
                    <a:ea typeface="굴림" panose="020B0600000101010101" pitchFamily="34" charset="-127"/>
                  </a:defRPr>
                </a:lvl4pPr>
                <a:lvl5pPr marL="2057400" indent="-228600" latinLnBrk="1">
                  <a:spcBef>
                    <a:spcPct val="20000"/>
                  </a:spcBef>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9pPr>
              </a:lstStyle>
              <a:p>
                <a:pPr algn="ctr" latinLnBrk="0">
                  <a:spcBef>
                    <a:spcPct val="0"/>
                  </a:spcBef>
                  <a:buClrTx/>
                  <a:buSzTx/>
                  <a:buFontTx/>
                  <a:buNone/>
                </a:pPr>
                <a:r>
                  <a:rPr lang="en-US" altLang="en-US" sz="900" dirty="0"/>
                  <a:t>(0, Beading Height)</a:t>
                </a:r>
              </a:p>
            </p:txBody>
          </p:sp>
        </p:grpSp>
        <p:cxnSp>
          <p:nvCxnSpPr>
            <p:cNvPr id="9" name="Straight Arrow Connector 62">
              <a:extLst>
                <a:ext uri="{FF2B5EF4-FFF2-40B4-BE49-F238E27FC236}">
                  <a16:creationId xmlns:a16="http://schemas.microsoft.com/office/drawing/2014/main" id="{FB3B8E61-0126-45A5-91D8-0327683DF447}"/>
                </a:ext>
              </a:extLst>
            </p:cNvPr>
            <p:cNvCxnSpPr>
              <a:cxnSpLocks/>
            </p:cNvCxnSpPr>
            <p:nvPr/>
          </p:nvCxnSpPr>
          <p:spPr>
            <a:xfrm flipH="1">
              <a:off x="1447763" y="2586666"/>
              <a:ext cx="179913" cy="228575"/>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63">
              <a:extLst>
                <a:ext uri="{FF2B5EF4-FFF2-40B4-BE49-F238E27FC236}">
                  <a16:creationId xmlns:a16="http://schemas.microsoft.com/office/drawing/2014/main" id="{6796FC1A-691F-4D47-A1F4-3BC87DA2CAB2}"/>
                </a:ext>
              </a:extLst>
            </p:cNvPr>
            <p:cNvSpPr txBox="1"/>
            <p:nvPr/>
          </p:nvSpPr>
          <p:spPr>
            <a:xfrm>
              <a:off x="1600161" y="2459680"/>
              <a:ext cx="1142971" cy="284749"/>
            </a:xfrm>
            <a:prstGeom prst="rect">
              <a:avLst/>
            </a:prstGeom>
            <a:noFill/>
          </p:spPr>
          <p:txBody>
            <a:bodyPr wrap="square">
              <a:spAutoFit/>
            </a:bodyPr>
            <a:lstStyle/>
            <a:p>
              <a:pPr>
                <a:defRPr/>
              </a:pPr>
              <a:r>
                <a:rPr lang="en-US" sz="788" dirty="0">
                  <a:solidFill>
                    <a:schemeClr val="bg1"/>
                  </a:solidFill>
                </a:rPr>
                <a:t>A1(xA1,yA1)</a:t>
              </a:r>
            </a:p>
          </p:txBody>
        </p:sp>
        <p:sp>
          <p:nvSpPr>
            <p:cNvPr id="11" name="TextBox 66">
              <a:extLst>
                <a:ext uri="{FF2B5EF4-FFF2-40B4-BE49-F238E27FC236}">
                  <a16:creationId xmlns:a16="http://schemas.microsoft.com/office/drawing/2014/main" id="{CCA46A98-C451-4286-B14B-25D05B746967}"/>
                </a:ext>
              </a:extLst>
            </p:cNvPr>
            <p:cNvSpPr txBox="1"/>
            <p:nvPr/>
          </p:nvSpPr>
          <p:spPr>
            <a:xfrm>
              <a:off x="1627676" y="2043763"/>
              <a:ext cx="916198" cy="284749"/>
            </a:xfrm>
            <a:prstGeom prst="rect">
              <a:avLst/>
            </a:prstGeom>
            <a:noFill/>
          </p:spPr>
          <p:txBody>
            <a:bodyPr wrap="square">
              <a:spAutoFit/>
            </a:bodyPr>
            <a:lstStyle/>
            <a:p>
              <a:pPr>
                <a:defRPr/>
              </a:pPr>
              <a:r>
                <a:rPr lang="en-US" sz="788" dirty="0">
                  <a:solidFill>
                    <a:schemeClr val="bg1"/>
                  </a:solidFill>
                </a:rPr>
                <a:t>B(</a:t>
              </a:r>
              <a:r>
                <a:rPr lang="en-US" sz="788" dirty="0" err="1">
                  <a:solidFill>
                    <a:schemeClr val="bg1"/>
                  </a:solidFill>
                </a:rPr>
                <a:t>xB,yB</a:t>
              </a:r>
              <a:r>
                <a:rPr lang="en-US" sz="788" dirty="0">
                  <a:solidFill>
                    <a:schemeClr val="bg1"/>
                  </a:solidFill>
                </a:rPr>
                <a:t>)</a:t>
              </a:r>
            </a:p>
          </p:txBody>
        </p:sp>
      </p:grpSp>
      <p:cxnSp>
        <p:nvCxnSpPr>
          <p:cNvPr id="35" name="Straight Arrow Connector 90">
            <a:extLst>
              <a:ext uri="{FF2B5EF4-FFF2-40B4-BE49-F238E27FC236}">
                <a16:creationId xmlns:a16="http://schemas.microsoft.com/office/drawing/2014/main" id="{7F599CFE-1579-4A76-909E-404FC7874845}"/>
              </a:ext>
            </a:extLst>
          </p:cNvPr>
          <p:cNvCxnSpPr>
            <a:cxnSpLocks/>
            <a:stCxn id="11" idx="1"/>
          </p:cNvCxnSpPr>
          <p:nvPr/>
        </p:nvCxnSpPr>
        <p:spPr>
          <a:xfrm flipH="1" flipV="1">
            <a:off x="2423534" y="2458672"/>
            <a:ext cx="136284" cy="9974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6" name="Straight Connector 91">
            <a:extLst>
              <a:ext uri="{FF2B5EF4-FFF2-40B4-BE49-F238E27FC236}">
                <a16:creationId xmlns:a16="http://schemas.microsoft.com/office/drawing/2014/main" id="{00BE7FD2-4D2E-4AC2-A8F9-07B740E6614B}"/>
              </a:ext>
            </a:extLst>
          </p:cNvPr>
          <p:cNvCxnSpPr>
            <a:cxnSpLocks/>
          </p:cNvCxnSpPr>
          <p:nvPr/>
        </p:nvCxnSpPr>
        <p:spPr>
          <a:xfrm flipV="1">
            <a:off x="2416943" y="2385766"/>
            <a:ext cx="0" cy="646113"/>
          </a:xfrm>
          <a:prstGeom prst="line">
            <a:avLst/>
          </a:prstGeom>
          <a:ln>
            <a:solidFill>
              <a:srgbClr val="FFC000"/>
            </a:solidFill>
            <a:prstDash val="lgDashDot"/>
          </a:ln>
        </p:spPr>
        <p:style>
          <a:lnRef idx="1">
            <a:schemeClr val="accent1"/>
          </a:lnRef>
          <a:fillRef idx="0">
            <a:schemeClr val="accent1"/>
          </a:fillRef>
          <a:effectRef idx="0">
            <a:schemeClr val="accent1"/>
          </a:effectRef>
          <a:fontRef idx="minor">
            <a:schemeClr val="tx1"/>
          </a:fontRef>
        </p:style>
      </p:cxnSp>
      <p:sp>
        <p:nvSpPr>
          <p:cNvPr id="37" name="TextBox 76">
            <a:extLst>
              <a:ext uri="{FF2B5EF4-FFF2-40B4-BE49-F238E27FC236}">
                <a16:creationId xmlns:a16="http://schemas.microsoft.com/office/drawing/2014/main" id="{3F52CF59-DBA4-42C0-937E-5BA52434006B}"/>
              </a:ext>
            </a:extLst>
          </p:cNvPr>
          <p:cNvSpPr txBox="1"/>
          <p:nvPr/>
        </p:nvSpPr>
        <p:spPr bwMode="auto">
          <a:xfrm>
            <a:off x="2877318" y="2992191"/>
            <a:ext cx="850071" cy="213585"/>
          </a:xfrm>
          <a:prstGeom prst="rect">
            <a:avLst/>
          </a:prstGeom>
          <a:noFill/>
        </p:spPr>
        <p:txBody>
          <a:bodyPr wrap="square">
            <a:spAutoFit/>
          </a:bodyPr>
          <a:lstStyle/>
          <a:p>
            <a:pPr>
              <a:defRPr/>
            </a:pPr>
            <a:r>
              <a:rPr lang="en-US" sz="788" dirty="0">
                <a:solidFill>
                  <a:schemeClr val="bg1"/>
                </a:solidFill>
              </a:rPr>
              <a:t>P1(xP1,yP1)</a:t>
            </a:r>
          </a:p>
        </p:txBody>
      </p:sp>
      <p:cxnSp>
        <p:nvCxnSpPr>
          <p:cNvPr id="38" name="Straight Arrow Connector 77">
            <a:extLst>
              <a:ext uri="{FF2B5EF4-FFF2-40B4-BE49-F238E27FC236}">
                <a16:creationId xmlns:a16="http://schemas.microsoft.com/office/drawing/2014/main" id="{32C819EE-4035-480F-935E-2420DCD81193}"/>
              </a:ext>
            </a:extLst>
          </p:cNvPr>
          <p:cNvCxnSpPr>
            <a:cxnSpLocks/>
            <a:stCxn id="37" idx="1"/>
          </p:cNvCxnSpPr>
          <p:nvPr/>
        </p:nvCxnSpPr>
        <p:spPr bwMode="auto">
          <a:xfrm flipH="1" flipV="1">
            <a:off x="2586806" y="3089031"/>
            <a:ext cx="290512" cy="9953"/>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Đường nối Thẳng 2">
            <a:extLst>
              <a:ext uri="{FF2B5EF4-FFF2-40B4-BE49-F238E27FC236}">
                <a16:creationId xmlns:a16="http://schemas.microsoft.com/office/drawing/2014/main" id="{8B55D1CC-C65E-4CF0-B107-18A57EE42871}"/>
              </a:ext>
            </a:extLst>
          </p:cNvPr>
          <p:cNvCxnSpPr/>
          <p:nvPr/>
        </p:nvCxnSpPr>
        <p:spPr bwMode="auto">
          <a:xfrm flipH="1">
            <a:off x="2004193" y="2379761"/>
            <a:ext cx="411387" cy="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Đường nối Thẳng 5">
            <a:extLst>
              <a:ext uri="{FF2B5EF4-FFF2-40B4-BE49-F238E27FC236}">
                <a16:creationId xmlns:a16="http://schemas.microsoft.com/office/drawing/2014/main" id="{387FF47A-5BED-4343-8BF4-DBB5D7C50072}"/>
              </a:ext>
            </a:extLst>
          </p:cNvPr>
          <p:cNvCxnSpPr/>
          <p:nvPr/>
        </p:nvCxnSpPr>
        <p:spPr bwMode="auto">
          <a:xfrm flipH="1">
            <a:off x="1989905" y="3030291"/>
            <a:ext cx="425675" cy="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Đường kết nối Mũi tên Thẳng 9">
            <a:extLst>
              <a:ext uri="{FF2B5EF4-FFF2-40B4-BE49-F238E27FC236}">
                <a16:creationId xmlns:a16="http://schemas.microsoft.com/office/drawing/2014/main" id="{DF58169F-8444-4E13-98E7-21028A3BDA63}"/>
              </a:ext>
            </a:extLst>
          </p:cNvPr>
          <p:cNvCxnSpPr/>
          <p:nvPr/>
        </p:nvCxnSpPr>
        <p:spPr bwMode="auto">
          <a:xfrm>
            <a:off x="2076382" y="2379761"/>
            <a:ext cx="0" cy="650530"/>
          </a:xfrm>
          <a:prstGeom prst="straightConnector1">
            <a:avLst/>
          </a:prstGeom>
          <a:ln w="9525" cap="flat" cmpd="sng" algn="ctr">
            <a:solidFill>
              <a:schemeClr val="accent2"/>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2" name="Hình chữ nhật 10">
            <a:extLst>
              <a:ext uri="{FF2B5EF4-FFF2-40B4-BE49-F238E27FC236}">
                <a16:creationId xmlns:a16="http://schemas.microsoft.com/office/drawing/2014/main" id="{11B37A89-F879-4F07-A93E-70FFA8AB0C6B}"/>
              </a:ext>
            </a:extLst>
          </p:cNvPr>
          <p:cNvSpPr/>
          <p:nvPr/>
        </p:nvSpPr>
        <p:spPr>
          <a:xfrm>
            <a:off x="1773978" y="2558413"/>
            <a:ext cx="380232" cy="276999"/>
          </a:xfrm>
          <a:prstGeom prst="rect">
            <a:avLst/>
          </a:prstGeom>
        </p:spPr>
        <p:txBody>
          <a:bodyPr wrap="none">
            <a:spAutoFit/>
          </a:bodyPr>
          <a:lstStyle/>
          <a:p>
            <a:r>
              <a:rPr lang="en-US" altLang="ko-KR" sz="1200" dirty="0">
                <a:latin typeface="맑은 고딕" panose="020B0503020000020004" pitchFamily="34" charset="-127"/>
              </a:rPr>
              <a:t>D1</a:t>
            </a:r>
            <a:endParaRPr lang="en-US" sz="1200" dirty="0"/>
          </a:p>
        </p:txBody>
      </p:sp>
      <p:sp>
        <p:nvSpPr>
          <p:cNvPr id="43" name="TextBox 98">
            <a:extLst>
              <a:ext uri="{FF2B5EF4-FFF2-40B4-BE49-F238E27FC236}">
                <a16:creationId xmlns:a16="http://schemas.microsoft.com/office/drawing/2014/main" id="{C5405E47-CEFD-4717-B22D-93936777A5DE}"/>
              </a:ext>
            </a:extLst>
          </p:cNvPr>
          <p:cNvSpPr txBox="1"/>
          <p:nvPr/>
        </p:nvSpPr>
        <p:spPr bwMode="auto">
          <a:xfrm>
            <a:off x="3849908" y="2984552"/>
            <a:ext cx="842963" cy="213585"/>
          </a:xfrm>
          <a:prstGeom prst="rect">
            <a:avLst/>
          </a:prstGeom>
          <a:noFill/>
        </p:spPr>
        <p:txBody>
          <a:bodyPr wrap="square">
            <a:spAutoFit/>
          </a:bodyPr>
          <a:lstStyle/>
          <a:p>
            <a:pPr>
              <a:defRPr/>
            </a:pPr>
            <a:r>
              <a:rPr lang="en-US" sz="788" dirty="0">
                <a:solidFill>
                  <a:schemeClr val="bg1"/>
                </a:solidFill>
              </a:rPr>
              <a:t>P2(xP2,yP2)</a:t>
            </a:r>
          </a:p>
        </p:txBody>
      </p:sp>
      <p:cxnSp>
        <p:nvCxnSpPr>
          <p:cNvPr id="44" name="Straight Arrow Connector 99">
            <a:extLst>
              <a:ext uri="{FF2B5EF4-FFF2-40B4-BE49-F238E27FC236}">
                <a16:creationId xmlns:a16="http://schemas.microsoft.com/office/drawing/2014/main" id="{3ABA77E8-FAC5-4FD5-B4BD-74993113446D}"/>
              </a:ext>
            </a:extLst>
          </p:cNvPr>
          <p:cNvCxnSpPr>
            <a:cxnSpLocks/>
          </p:cNvCxnSpPr>
          <p:nvPr/>
        </p:nvCxnSpPr>
        <p:spPr bwMode="auto">
          <a:xfrm>
            <a:off x="4596139" y="3118330"/>
            <a:ext cx="214313" cy="0"/>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100">
            <a:extLst>
              <a:ext uri="{FF2B5EF4-FFF2-40B4-BE49-F238E27FC236}">
                <a16:creationId xmlns:a16="http://schemas.microsoft.com/office/drawing/2014/main" id="{CD1BFFDC-B79E-4E36-8383-9AC5F2A0771A}"/>
              </a:ext>
            </a:extLst>
          </p:cNvPr>
          <p:cNvCxnSpPr>
            <a:cxnSpLocks/>
          </p:cNvCxnSpPr>
          <p:nvPr/>
        </p:nvCxnSpPr>
        <p:spPr>
          <a:xfrm>
            <a:off x="1671699" y="2852686"/>
            <a:ext cx="620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101">
            <a:extLst>
              <a:ext uri="{FF2B5EF4-FFF2-40B4-BE49-F238E27FC236}">
                <a16:creationId xmlns:a16="http://schemas.microsoft.com/office/drawing/2014/main" id="{CAD5335C-D931-4E27-99FB-C6719BA18480}"/>
              </a:ext>
            </a:extLst>
          </p:cNvPr>
          <p:cNvSpPr txBox="1"/>
          <p:nvPr/>
        </p:nvSpPr>
        <p:spPr>
          <a:xfrm>
            <a:off x="1030132" y="2723260"/>
            <a:ext cx="712814" cy="253916"/>
          </a:xfrm>
          <a:prstGeom prst="rect">
            <a:avLst/>
          </a:prstGeom>
          <a:noFill/>
        </p:spPr>
        <p:txBody>
          <a:bodyPr wrap="square">
            <a:spAutoFit/>
          </a:bodyPr>
          <a:lstStyle/>
          <a:p>
            <a:pPr>
              <a:defRPr/>
            </a:pPr>
            <a:r>
              <a:rPr lang="en-US" sz="1050" dirty="0"/>
              <a:t>L1 (xL, yL)</a:t>
            </a:r>
          </a:p>
        </p:txBody>
      </p:sp>
    </p:spTree>
    <p:extLst>
      <p:ext uri="{BB962C8B-B14F-4D97-AF65-F5344CB8AC3E}">
        <p14:creationId xmlns:p14="http://schemas.microsoft.com/office/powerpoint/2010/main" val="20454800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r>
              <a:rPr lang="en-US" dirty="0"/>
              <a:t>Beading Inspection (Only Upper Case)</a:t>
            </a:r>
          </a:p>
        </p:txBody>
      </p:sp>
      <p:sp>
        <p:nvSpPr>
          <p:cNvPr id="4" name="Chỗ dành sẵn cho Số hiệu Bản chiếu 3"/>
          <p:cNvSpPr>
            <a:spLocks noGrp="1"/>
          </p:cNvSpPr>
          <p:nvPr>
            <p:ph type="sldNum" sz="quarter" idx="12"/>
          </p:nvPr>
        </p:nvSpPr>
        <p:spPr/>
        <p:txBody>
          <a:bodyPr/>
          <a:lstStyle/>
          <a:p>
            <a:fld id="{612001EB-C607-4195-83CD-5AE5F3E4F111}" type="slidenum">
              <a:rPr lang="en-US" smtClean="0"/>
              <a:t>34</a:t>
            </a:fld>
            <a:endParaRPr lang="en-US"/>
          </a:p>
        </p:txBody>
      </p:sp>
      <p:grpSp>
        <p:nvGrpSpPr>
          <p:cNvPr id="5" name="Group 78">
            <a:extLst>
              <a:ext uri="{FF2B5EF4-FFF2-40B4-BE49-F238E27FC236}">
                <a16:creationId xmlns:a16="http://schemas.microsoft.com/office/drawing/2014/main" id="{0264BCB6-5FF9-4EFE-B2DC-2BE7C0C21CCB}"/>
              </a:ext>
            </a:extLst>
          </p:cNvPr>
          <p:cNvGrpSpPr/>
          <p:nvPr/>
        </p:nvGrpSpPr>
        <p:grpSpPr>
          <a:xfrm>
            <a:off x="1372967" y="3652424"/>
            <a:ext cx="5731985" cy="2463077"/>
            <a:chOff x="4633861" y="3119923"/>
            <a:chExt cx="7547491" cy="3243213"/>
          </a:xfrm>
        </p:grpSpPr>
        <p:grpSp>
          <p:nvGrpSpPr>
            <p:cNvPr id="6" name="Group 25">
              <a:extLst>
                <a:ext uri="{FF2B5EF4-FFF2-40B4-BE49-F238E27FC236}">
                  <a16:creationId xmlns:a16="http://schemas.microsoft.com/office/drawing/2014/main" id="{4A109131-32B8-4479-A2DD-7575A53E4F5E}"/>
                </a:ext>
              </a:extLst>
            </p:cNvPr>
            <p:cNvGrpSpPr/>
            <p:nvPr/>
          </p:nvGrpSpPr>
          <p:grpSpPr>
            <a:xfrm>
              <a:off x="4633861" y="3119923"/>
              <a:ext cx="7547491" cy="3243213"/>
              <a:chOff x="2725026" y="3249884"/>
              <a:chExt cx="7547491" cy="3243213"/>
            </a:xfrm>
          </p:grpSpPr>
          <p:sp>
            <p:nvSpPr>
              <p:cNvPr id="8" name="TextBox 8">
                <a:extLst>
                  <a:ext uri="{FF2B5EF4-FFF2-40B4-BE49-F238E27FC236}">
                    <a16:creationId xmlns:a16="http://schemas.microsoft.com/office/drawing/2014/main" id="{69DAC6BC-3237-48FE-812D-70FE7AAB81CD}"/>
                  </a:ext>
                </a:extLst>
              </p:cNvPr>
              <p:cNvSpPr txBox="1"/>
              <p:nvPr/>
            </p:nvSpPr>
            <p:spPr>
              <a:xfrm>
                <a:off x="2884695" y="3249884"/>
                <a:ext cx="2211089" cy="339919"/>
              </a:xfrm>
              <a:prstGeom prst="rect">
                <a:avLst/>
              </a:prstGeom>
              <a:noFill/>
            </p:spPr>
            <p:txBody>
              <a:bodyPr wrap="square" rtlCol="0">
                <a:spAutoFit/>
              </a:bodyPr>
              <a:lstStyle/>
              <a:p>
                <a:r>
                  <a:rPr lang="en-US" sz="900" dirty="0">
                    <a:solidFill>
                      <a:srgbClr val="002060"/>
                    </a:solidFill>
                  </a:rPr>
                  <a:t>Border contour</a:t>
                </a:r>
              </a:p>
            </p:txBody>
          </p:sp>
          <p:grpSp>
            <p:nvGrpSpPr>
              <p:cNvPr id="9" name="Group 24">
                <a:extLst>
                  <a:ext uri="{FF2B5EF4-FFF2-40B4-BE49-F238E27FC236}">
                    <a16:creationId xmlns:a16="http://schemas.microsoft.com/office/drawing/2014/main" id="{60639523-C14B-48E0-A067-37E0DFAF9EFD}"/>
                  </a:ext>
                </a:extLst>
              </p:cNvPr>
              <p:cNvGrpSpPr/>
              <p:nvPr/>
            </p:nvGrpSpPr>
            <p:grpSpPr>
              <a:xfrm>
                <a:off x="2725026" y="3356012"/>
                <a:ext cx="7547491" cy="3137085"/>
                <a:chOff x="2725026" y="3356012"/>
                <a:chExt cx="7547491" cy="3137085"/>
              </a:xfrm>
            </p:grpSpPr>
            <p:pic>
              <p:nvPicPr>
                <p:cNvPr id="10" name="Picture 4">
                  <a:extLst>
                    <a:ext uri="{FF2B5EF4-FFF2-40B4-BE49-F238E27FC236}">
                      <a16:creationId xmlns:a16="http://schemas.microsoft.com/office/drawing/2014/main" id="{3C640EA3-02AA-4E26-BB3D-5B0FFA9E3C48}"/>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14508" t="31237" r="9570" b="23019"/>
                <a:stretch/>
              </p:blipFill>
              <p:spPr>
                <a:xfrm>
                  <a:off x="4863006" y="3356012"/>
                  <a:ext cx="5206805" cy="3137085"/>
                </a:xfrm>
                <a:prstGeom prst="rect">
                  <a:avLst/>
                </a:prstGeom>
              </p:spPr>
            </p:pic>
            <p:cxnSp>
              <p:nvCxnSpPr>
                <p:cNvPr id="11" name="Straight Arrow Connector 39">
                  <a:extLst>
                    <a:ext uri="{FF2B5EF4-FFF2-40B4-BE49-F238E27FC236}">
                      <a16:creationId xmlns:a16="http://schemas.microsoft.com/office/drawing/2014/main" id="{F6EB1680-6943-4EE6-99E9-25D4F8F4CE95}"/>
                    </a:ext>
                  </a:extLst>
                </p:cNvPr>
                <p:cNvCxnSpPr>
                  <a:cxnSpLocks/>
                  <a:stCxn id="12" idx="1"/>
                </p:cNvCxnSpPr>
                <p:nvPr/>
              </p:nvCxnSpPr>
              <p:spPr>
                <a:xfrm flipH="1" flipV="1">
                  <a:off x="5285037" y="5036932"/>
                  <a:ext cx="166157" cy="1415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42">
                  <a:extLst>
                    <a:ext uri="{FF2B5EF4-FFF2-40B4-BE49-F238E27FC236}">
                      <a16:creationId xmlns:a16="http://schemas.microsoft.com/office/drawing/2014/main" id="{C7E844C6-48AA-43B1-8269-261CFB83304E}"/>
                    </a:ext>
                  </a:extLst>
                </p:cNvPr>
                <p:cNvSpPr txBox="1"/>
                <p:nvPr/>
              </p:nvSpPr>
              <p:spPr>
                <a:xfrm>
                  <a:off x="5451195" y="5008476"/>
                  <a:ext cx="580557" cy="339919"/>
                </a:xfrm>
                <a:prstGeom prst="rect">
                  <a:avLst/>
                </a:prstGeom>
                <a:noFill/>
              </p:spPr>
              <p:txBody>
                <a:bodyPr wrap="square" rtlCol="0">
                  <a:spAutoFit/>
                </a:bodyPr>
                <a:lstStyle/>
                <a:p>
                  <a:r>
                    <a:rPr lang="en-US" sz="900" dirty="0">
                      <a:solidFill>
                        <a:srgbClr val="FF0000"/>
                      </a:solidFill>
                    </a:rPr>
                    <a:t>A2</a:t>
                  </a:r>
                </a:p>
              </p:txBody>
            </p:sp>
            <p:cxnSp>
              <p:nvCxnSpPr>
                <p:cNvPr id="13" name="Straight Arrow Connector 11">
                  <a:extLst>
                    <a:ext uri="{FF2B5EF4-FFF2-40B4-BE49-F238E27FC236}">
                      <a16:creationId xmlns:a16="http://schemas.microsoft.com/office/drawing/2014/main" id="{80B2C2E0-0812-4FD2-A49B-A9F673DEDD4F}"/>
                    </a:ext>
                  </a:extLst>
                </p:cNvPr>
                <p:cNvCxnSpPr/>
                <p:nvPr/>
              </p:nvCxnSpPr>
              <p:spPr>
                <a:xfrm>
                  <a:off x="5282244" y="3705929"/>
                  <a:ext cx="0" cy="1031863"/>
                </a:xfrm>
                <a:prstGeom prst="straightConnector1">
                  <a:avLst/>
                </a:prstGeom>
                <a:ln w="1905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44">
                  <a:extLst>
                    <a:ext uri="{FF2B5EF4-FFF2-40B4-BE49-F238E27FC236}">
                      <a16:creationId xmlns:a16="http://schemas.microsoft.com/office/drawing/2014/main" id="{D58FA976-4ABD-4D15-A5A0-C77F7EFB4C27}"/>
                    </a:ext>
                  </a:extLst>
                </p:cNvPr>
                <p:cNvCxnSpPr>
                  <a:cxnSpLocks/>
                </p:cNvCxnSpPr>
                <p:nvPr/>
              </p:nvCxnSpPr>
              <p:spPr>
                <a:xfrm>
                  <a:off x="5282244" y="4757749"/>
                  <a:ext cx="0" cy="250727"/>
                </a:xfrm>
                <a:prstGeom prst="straightConnector1">
                  <a:avLst/>
                </a:prstGeom>
                <a:ln w="190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Rectangle 27">
                  <a:extLst>
                    <a:ext uri="{FF2B5EF4-FFF2-40B4-BE49-F238E27FC236}">
                      <a16:creationId xmlns:a16="http://schemas.microsoft.com/office/drawing/2014/main" id="{888CC960-B606-472D-9CC9-2A4376F6E6E9}"/>
                    </a:ext>
                  </a:extLst>
                </p:cNvPr>
                <p:cNvSpPr/>
                <p:nvPr/>
              </p:nvSpPr>
              <p:spPr bwMode="auto">
                <a:xfrm>
                  <a:off x="4983907" y="3665044"/>
                  <a:ext cx="4942885" cy="1640658"/>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900"/>
                </a:p>
              </p:txBody>
            </p:sp>
            <p:cxnSp>
              <p:nvCxnSpPr>
                <p:cNvPr id="16" name="Straight Connector 28">
                  <a:extLst>
                    <a:ext uri="{FF2B5EF4-FFF2-40B4-BE49-F238E27FC236}">
                      <a16:creationId xmlns:a16="http://schemas.microsoft.com/office/drawing/2014/main" id="{807C685D-09B7-4E72-ACF7-DA7D95977548}"/>
                    </a:ext>
                  </a:extLst>
                </p:cNvPr>
                <p:cNvCxnSpPr>
                  <a:cxnSpLocks/>
                </p:cNvCxnSpPr>
                <p:nvPr/>
              </p:nvCxnSpPr>
              <p:spPr>
                <a:xfrm flipH="1" flipV="1">
                  <a:off x="9731694" y="3654458"/>
                  <a:ext cx="522014" cy="7534"/>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29">
                  <a:extLst>
                    <a:ext uri="{FF2B5EF4-FFF2-40B4-BE49-F238E27FC236}">
                      <a16:creationId xmlns:a16="http://schemas.microsoft.com/office/drawing/2014/main" id="{D21DA2AE-D594-4977-ACE3-63E3B5E4ACA1}"/>
                    </a:ext>
                  </a:extLst>
                </p:cNvPr>
                <p:cNvCxnSpPr>
                  <a:cxnSpLocks/>
                </p:cNvCxnSpPr>
                <p:nvPr/>
              </p:nvCxnSpPr>
              <p:spPr>
                <a:xfrm flipH="1">
                  <a:off x="9800701" y="5296626"/>
                  <a:ext cx="453007" cy="9076"/>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8" name="Straight Arrow Connector 32">
                  <a:extLst>
                    <a:ext uri="{FF2B5EF4-FFF2-40B4-BE49-F238E27FC236}">
                      <a16:creationId xmlns:a16="http://schemas.microsoft.com/office/drawing/2014/main" id="{F7CD9D6F-CA6A-4310-975D-9772FDCB8088}"/>
                    </a:ext>
                  </a:extLst>
                </p:cNvPr>
                <p:cNvCxnSpPr>
                  <a:cxnSpLocks/>
                </p:cNvCxnSpPr>
                <p:nvPr/>
              </p:nvCxnSpPr>
              <p:spPr>
                <a:xfrm flipH="1">
                  <a:off x="10244170" y="3681906"/>
                  <a:ext cx="1" cy="1623994"/>
                </a:xfrm>
                <a:prstGeom prst="straightConnector1">
                  <a:avLst/>
                </a:prstGeom>
                <a:ln w="19050">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33">
                  <a:extLst>
                    <a:ext uri="{FF2B5EF4-FFF2-40B4-BE49-F238E27FC236}">
                      <a16:creationId xmlns:a16="http://schemas.microsoft.com/office/drawing/2014/main" id="{A91D3497-0E85-481A-995E-41021D0ACD03}"/>
                    </a:ext>
                  </a:extLst>
                </p:cNvPr>
                <p:cNvSpPr txBox="1"/>
                <p:nvPr/>
              </p:nvSpPr>
              <p:spPr>
                <a:xfrm rot="5400000">
                  <a:off x="9354847" y="4369681"/>
                  <a:ext cx="1518081" cy="317259"/>
                </a:xfrm>
                <a:prstGeom prst="rect">
                  <a:avLst/>
                </a:prstGeom>
                <a:noFill/>
              </p:spPr>
              <p:txBody>
                <a:bodyPr wrap="square">
                  <a:spAutoFit/>
                </a:bodyPr>
                <a:lstStyle/>
                <a:p>
                  <a:r>
                    <a:rPr lang="en-US" sz="800" dirty="0"/>
                    <a:t>Beading Height</a:t>
                  </a:r>
                </a:p>
              </p:txBody>
            </p:sp>
            <p:sp>
              <p:nvSpPr>
                <p:cNvPr id="20" name="TextBox 48">
                  <a:extLst>
                    <a:ext uri="{FF2B5EF4-FFF2-40B4-BE49-F238E27FC236}">
                      <a16:creationId xmlns:a16="http://schemas.microsoft.com/office/drawing/2014/main" id="{81212607-29DE-4C0A-B5B5-C84B5AC366B3}"/>
                    </a:ext>
                  </a:extLst>
                </p:cNvPr>
                <p:cNvSpPr txBox="1"/>
                <p:nvPr/>
              </p:nvSpPr>
              <p:spPr>
                <a:xfrm>
                  <a:off x="5745882" y="4305344"/>
                  <a:ext cx="513179" cy="339919"/>
                </a:xfrm>
                <a:prstGeom prst="rect">
                  <a:avLst/>
                </a:prstGeom>
                <a:noFill/>
              </p:spPr>
              <p:txBody>
                <a:bodyPr wrap="square" rtlCol="0">
                  <a:spAutoFit/>
                </a:bodyPr>
                <a:lstStyle/>
                <a:p>
                  <a:r>
                    <a:rPr lang="en-US" sz="900" dirty="0">
                      <a:solidFill>
                        <a:srgbClr val="00B050"/>
                      </a:solidFill>
                    </a:rPr>
                    <a:t>P1</a:t>
                  </a:r>
                </a:p>
              </p:txBody>
            </p:sp>
            <p:cxnSp>
              <p:nvCxnSpPr>
                <p:cNvPr id="21" name="Straight Arrow Connector 51">
                  <a:extLst>
                    <a:ext uri="{FF2B5EF4-FFF2-40B4-BE49-F238E27FC236}">
                      <a16:creationId xmlns:a16="http://schemas.microsoft.com/office/drawing/2014/main" id="{0F412179-9FC5-4873-8EF3-857E99780CA4}"/>
                    </a:ext>
                  </a:extLst>
                </p:cNvPr>
                <p:cNvCxnSpPr>
                  <a:cxnSpLocks/>
                </p:cNvCxnSpPr>
                <p:nvPr/>
              </p:nvCxnSpPr>
              <p:spPr>
                <a:xfrm flipH="1">
                  <a:off x="5444200" y="4534927"/>
                  <a:ext cx="354568" cy="33308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34">
                  <a:extLst>
                    <a:ext uri="{FF2B5EF4-FFF2-40B4-BE49-F238E27FC236}">
                      <a16:creationId xmlns:a16="http://schemas.microsoft.com/office/drawing/2014/main" id="{713097B6-3EB6-4C26-AEE1-0F6A78E5B468}"/>
                    </a:ext>
                  </a:extLst>
                </p:cNvPr>
                <p:cNvSpPr txBox="1"/>
                <p:nvPr/>
              </p:nvSpPr>
              <p:spPr>
                <a:xfrm>
                  <a:off x="8647096" y="4296473"/>
                  <a:ext cx="532133" cy="339919"/>
                </a:xfrm>
                <a:prstGeom prst="rect">
                  <a:avLst/>
                </a:prstGeom>
                <a:noFill/>
              </p:spPr>
              <p:txBody>
                <a:bodyPr wrap="square" rtlCol="0">
                  <a:spAutoFit/>
                </a:bodyPr>
                <a:lstStyle/>
                <a:p>
                  <a:r>
                    <a:rPr lang="en-US" sz="900" dirty="0">
                      <a:solidFill>
                        <a:srgbClr val="00B050"/>
                      </a:solidFill>
                    </a:rPr>
                    <a:t>P2</a:t>
                  </a:r>
                </a:p>
              </p:txBody>
            </p:sp>
            <p:cxnSp>
              <p:nvCxnSpPr>
                <p:cNvPr id="23" name="Straight Arrow Connector 51">
                  <a:extLst>
                    <a:ext uri="{FF2B5EF4-FFF2-40B4-BE49-F238E27FC236}">
                      <a16:creationId xmlns:a16="http://schemas.microsoft.com/office/drawing/2014/main" id="{B162F98E-8CBD-4430-94D2-CF27CF1EABD3}"/>
                    </a:ext>
                  </a:extLst>
                </p:cNvPr>
                <p:cNvCxnSpPr>
                  <a:cxnSpLocks/>
                </p:cNvCxnSpPr>
                <p:nvPr/>
              </p:nvCxnSpPr>
              <p:spPr>
                <a:xfrm>
                  <a:off x="9014398" y="4534927"/>
                  <a:ext cx="426129" cy="33308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D2AC8512-6A68-4AF1-AC41-8382B6A736AF}"/>
                    </a:ext>
                  </a:extLst>
                </p:cNvPr>
                <p:cNvGrpSpPr/>
                <p:nvPr/>
              </p:nvGrpSpPr>
              <p:grpSpPr>
                <a:xfrm>
                  <a:off x="2725026" y="3546786"/>
                  <a:ext cx="1970775" cy="2946311"/>
                  <a:chOff x="2609923" y="3546786"/>
                  <a:chExt cx="1970775" cy="2946311"/>
                </a:xfrm>
              </p:grpSpPr>
              <p:pic>
                <p:nvPicPr>
                  <p:cNvPr id="25" name="Picture 5">
                    <a:extLst>
                      <a:ext uri="{FF2B5EF4-FFF2-40B4-BE49-F238E27FC236}">
                        <a16:creationId xmlns:a16="http://schemas.microsoft.com/office/drawing/2014/main" id="{012E18E5-5312-47F2-B5DA-E1F229C86BA8}"/>
                      </a:ext>
                    </a:extLst>
                  </p:cNvPr>
                  <p:cNvPicPr>
                    <a:picLocks noChangeAspect="1"/>
                  </p:cNvPicPr>
                  <p:nvPr/>
                </p:nvPicPr>
                <p:blipFill>
                  <a:blip r:embed="rId3"/>
                  <a:stretch>
                    <a:fillRect/>
                  </a:stretch>
                </p:blipFill>
                <p:spPr>
                  <a:xfrm>
                    <a:off x="2609923" y="3546786"/>
                    <a:ext cx="1970775" cy="2946311"/>
                  </a:xfrm>
                  <a:prstGeom prst="rect">
                    <a:avLst/>
                  </a:prstGeom>
                </p:spPr>
              </p:pic>
              <p:cxnSp>
                <p:nvCxnSpPr>
                  <p:cNvPr id="26" name="Straight Arrow Connector 52">
                    <a:extLst>
                      <a:ext uri="{FF2B5EF4-FFF2-40B4-BE49-F238E27FC236}">
                        <a16:creationId xmlns:a16="http://schemas.microsoft.com/office/drawing/2014/main" id="{DA740187-A0AE-41EB-B8F1-1F62CB619F8D}"/>
                      </a:ext>
                    </a:extLst>
                  </p:cNvPr>
                  <p:cNvCxnSpPr>
                    <a:cxnSpLocks/>
                    <a:stCxn id="27" idx="3"/>
                    <a:endCxn id="30" idx="1"/>
                  </p:cNvCxnSpPr>
                  <p:nvPr/>
                </p:nvCxnSpPr>
                <p:spPr>
                  <a:xfrm>
                    <a:off x="3190292" y="5416359"/>
                    <a:ext cx="102209" cy="2468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53">
                    <a:extLst>
                      <a:ext uri="{FF2B5EF4-FFF2-40B4-BE49-F238E27FC236}">
                        <a16:creationId xmlns:a16="http://schemas.microsoft.com/office/drawing/2014/main" id="{41F1F27A-B18A-43A1-A147-FB45C0A2984B}"/>
                      </a:ext>
                    </a:extLst>
                  </p:cNvPr>
                  <p:cNvSpPr txBox="1"/>
                  <p:nvPr/>
                </p:nvSpPr>
                <p:spPr>
                  <a:xfrm>
                    <a:off x="2692183" y="5246399"/>
                    <a:ext cx="498109" cy="339919"/>
                  </a:xfrm>
                  <a:prstGeom prst="rect">
                    <a:avLst/>
                  </a:prstGeom>
                  <a:noFill/>
                </p:spPr>
                <p:txBody>
                  <a:bodyPr wrap="square" rtlCol="0">
                    <a:spAutoFit/>
                  </a:bodyPr>
                  <a:lstStyle/>
                  <a:p>
                    <a:r>
                      <a:rPr lang="en-US" sz="900" dirty="0">
                        <a:solidFill>
                          <a:srgbClr val="FF0000"/>
                        </a:solidFill>
                      </a:rPr>
                      <a:t>A2</a:t>
                    </a:r>
                  </a:p>
                </p:txBody>
              </p:sp>
              <p:sp>
                <p:nvSpPr>
                  <p:cNvPr id="28" name="TextBox 55">
                    <a:extLst>
                      <a:ext uri="{FF2B5EF4-FFF2-40B4-BE49-F238E27FC236}">
                        <a16:creationId xmlns:a16="http://schemas.microsoft.com/office/drawing/2014/main" id="{246944C7-6EE2-4238-96F0-C5EFA331B1B2}"/>
                      </a:ext>
                    </a:extLst>
                  </p:cNvPr>
                  <p:cNvSpPr txBox="1"/>
                  <p:nvPr/>
                </p:nvSpPr>
                <p:spPr>
                  <a:xfrm>
                    <a:off x="3945875" y="4906480"/>
                    <a:ext cx="618132" cy="339919"/>
                  </a:xfrm>
                  <a:prstGeom prst="rect">
                    <a:avLst/>
                  </a:prstGeom>
                  <a:noFill/>
                </p:spPr>
                <p:txBody>
                  <a:bodyPr wrap="square" rtlCol="0">
                    <a:spAutoFit/>
                  </a:bodyPr>
                  <a:lstStyle/>
                  <a:p>
                    <a:r>
                      <a:rPr lang="en-US" sz="900" dirty="0">
                        <a:solidFill>
                          <a:srgbClr val="00B050"/>
                        </a:solidFill>
                      </a:rPr>
                      <a:t>P1</a:t>
                    </a:r>
                  </a:p>
                </p:txBody>
              </p:sp>
              <p:sp>
                <p:nvSpPr>
                  <p:cNvPr id="29" name="Oval 21">
                    <a:extLst>
                      <a:ext uri="{FF2B5EF4-FFF2-40B4-BE49-F238E27FC236}">
                        <a16:creationId xmlns:a16="http://schemas.microsoft.com/office/drawing/2014/main" id="{50344998-D7C1-41F8-9739-E8C2A0A3AD8F}"/>
                      </a:ext>
                    </a:extLst>
                  </p:cNvPr>
                  <p:cNvSpPr/>
                  <p:nvPr/>
                </p:nvSpPr>
                <p:spPr>
                  <a:xfrm>
                    <a:off x="3981387" y="5184264"/>
                    <a:ext cx="72211" cy="45719"/>
                  </a:xfrm>
                  <a:prstGeom prst="ellipse">
                    <a:avLst/>
                  </a:prstGeom>
                  <a:ln>
                    <a:solidFill>
                      <a:srgbClr val="CD3B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0" name="Oval 56">
                    <a:extLst>
                      <a:ext uri="{FF2B5EF4-FFF2-40B4-BE49-F238E27FC236}">
                        <a16:creationId xmlns:a16="http://schemas.microsoft.com/office/drawing/2014/main" id="{C7A75807-921E-41BA-937C-89584D3D5EB2}"/>
                      </a:ext>
                    </a:extLst>
                  </p:cNvPr>
                  <p:cNvSpPr/>
                  <p:nvPr/>
                </p:nvSpPr>
                <p:spPr>
                  <a:xfrm>
                    <a:off x="3281927" y="5656527"/>
                    <a:ext cx="72211" cy="45719"/>
                  </a:xfrm>
                  <a:prstGeom prst="ellipse">
                    <a:avLst/>
                  </a:prstGeom>
                  <a:ln>
                    <a:solidFill>
                      <a:srgbClr val="CD3B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grpSp>
        <p:cxnSp>
          <p:nvCxnSpPr>
            <p:cNvPr id="7" name="Straight Connector 65">
              <a:extLst>
                <a:ext uri="{FF2B5EF4-FFF2-40B4-BE49-F238E27FC236}">
                  <a16:creationId xmlns:a16="http://schemas.microsoft.com/office/drawing/2014/main" id="{C7EC92A3-670F-445F-804B-82D0447E61DE}"/>
                </a:ext>
              </a:extLst>
            </p:cNvPr>
            <p:cNvCxnSpPr>
              <a:cxnSpLocks/>
            </p:cNvCxnSpPr>
            <p:nvPr/>
          </p:nvCxnSpPr>
          <p:spPr>
            <a:xfrm>
              <a:off x="7368908" y="4745615"/>
              <a:ext cx="3980454"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pic>
        <p:nvPicPr>
          <p:cNvPr id="31" name="Hình ảnh 10">
            <a:extLst>
              <a:ext uri="{FF2B5EF4-FFF2-40B4-BE49-F238E27FC236}">
                <a16:creationId xmlns:a16="http://schemas.microsoft.com/office/drawing/2014/main" id="{678491ED-A7B2-47AF-9B8A-CA8FD4C9ADAF}"/>
              </a:ext>
            </a:extLst>
          </p:cNvPr>
          <p:cNvPicPr>
            <a:picLocks noChangeAspect="1"/>
          </p:cNvPicPr>
          <p:nvPr/>
        </p:nvPicPr>
        <p:blipFill>
          <a:blip r:embed="rId4"/>
          <a:stretch>
            <a:fillRect/>
          </a:stretch>
        </p:blipFill>
        <p:spPr>
          <a:xfrm>
            <a:off x="1265802" y="1052014"/>
            <a:ext cx="1121761" cy="2383642"/>
          </a:xfrm>
          <a:prstGeom prst="rect">
            <a:avLst/>
          </a:prstGeom>
        </p:spPr>
      </p:pic>
      <p:pic>
        <p:nvPicPr>
          <p:cNvPr id="32" name="Picture 32">
            <a:extLst>
              <a:ext uri="{FF2B5EF4-FFF2-40B4-BE49-F238E27FC236}">
                <a16:creationId xmlns:a16="http://schemas.microsoft.com/office/drawing/2014/main" id="{61A33853-63DA-4853-B07D-084EE5F2AE58}"/>
              </a:ext>
            </a:extLst>
          </p:cNvPr>
          <p:cNvPicPr>
            <a:picLocks noChangeAspect="1"/>
          </p:cNvPicPr>
          <p:nvPr/>
        </p:nvPicPr>
        <p:blipFill>
          <a:blip r:embed="rId5"/>
          <a:stretch>
            <a:fillRect/>
          </a:stretch>
        </p:blipFill>
        <p:spPr>
          <a:xfrm>
            <a:off x="3173453" y="2129535"/>
            <a:ext cx="3152775" cy="228600"/>
          </a:xfrm>
          <a:prstGeom prst="rect">
            <a:avLst/>
          </a:prstGeom>
        </p:spPr>
      </p:pic>
      <p:sp>
        <p:nvSpPr>
          <p:cNvPr id="33" name="Rectangle 65">
            <a:extLst>
              <a:ext uri="{FF2B5EF4-FFF2-40B4-BE49-F238E27FC236}">
                <a16:creationId xmlns:a16="http://schemas.microsoft.com/office/drawing/2014/main" id="{EE9E1F5F-758E-4181-8797-C7306E186BDB}"/>
              </a:ext>
            </a:extLst>
          </p:cNvPr>
          <p:cNvSpPr>
            <a:spLocks noChangeArrowheads="1"/>
          </p:cNvSpPr>
          <p:nvPr/>
        </p:nvSpPr>
        <p:spPr bwMode="auto">
          <a:xfrm>
            <a:off x="7450841" y="1052014"/>
            <a:ext cx="3830036" cy="301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buClr>
                <a:schemeClr val="folHlink"/>
              </a:buClr>
              <a:buSzPct val="60000"/>
              <a:buFont typeface="Wingdings" panose="05000000000000000000" pitchFamily="2" charset="2"/>
              <a:buChar char="n"/>
              <a:defRPr kumimoji="1" sz="3200">
                <a:solidFill>
                  <a:schemeClr val="tx1"/>
                </a:solidFill>
                <a:latin typeface="굴림" panose="020B0600000101010101" pitchFamily="34" charset="-127"/>
                <a:ea typeface="굴림" panose="020B0600000101010101" pitchFamily="34" charset="-127"/>
              </a:defRPr>
            </a:lvl1pPr>
            <a:lvl2pPr marL="742950" indent="-285750" latinLnBrk="1">
              <a:spcBef>
                <a:spcPct val="20000"/>
              </a:spcBef>
              <a:buClr>
                <a:schemeClr val="hlink"/>
              </a:buClr>
              <a:buSzPct val="55000"/>
              <a:buFont typeface="Wingdings" panose="05000000000000000000" pitchFamily="2" charset="2"/>
              <a:buChar char="n"/>
              <a:defRPr kumimoji="1" sz="1600">
                <a:solidFill>
                  <a:schemeClr val="tx1"/>
                </a:solidFill>
                <a:latin typeface="굴림" panose="020B0600000101010101" pitchFamily="34" charset="-127"/>
                <a:ea typeface="굴림" panose="020B0600000101010101" pitchFamily="34" charset="-127"/>
              </a:defRPr>
            </a:lvl2pPr>
            <a:lvl3pPr marL="1143000" indent="-228600" latinLnBrk="1">
              <a:spcBef>
                <a:spcPct val="20000"/>
              </a:spcBef>
              <a:buClr>
                <a:schemeClr val="folHlink"/>
              </a:buClr>
              <a:buSzPct val="50000"/>
              <a:buFont typeface="Wingdings" panose="05000000000000000000" pitchFamily="2" charset="2"/>
              <a:buChar char="n"/>
              <a:defRPr kumimoji="1" sz="1400">
                <a:solidFill>
                  <a:schemeClr val="tx1"/>
                </a:solidFill>
                <a:latin typeface="굴림" panose="020B0600000101010101" pitchFamily="34" charset="-127"/>
                <a:ea typeface="굴림" panose="020B0600000101010101" pitchFamily="34" charset="-127"/>
              </a:defRPr>
            </a:lvl3pPr>
            <a:lvl4pPr marL="1600200" indent="-228600" latinLnBrk="1">
              <a:spcBef>
                <a:spcPct val="20000"/>
              </a:spcBef>
              <a:buClr>
                <a:schemeClr val="accent2"/>
              </a:buClr>
              <a:buSzPct val="55000"/>
              <a:buFont typeface="Wingdings" panose="05000000000000000000" pitchFamily="2" charset="2"/>
              <a:buChar char="n"/>
              <a:defRPr kumimoji="1" sz="1200">
                <a:solidFill>
                  <a:schemeClr val="tx1"/>
                </a:solidFill>
                <a:latin typeface="굴림" panose="020B0600000101010101" pitchFamily="34" charset="-127"/>
                <a:ea typeface="굴림" panose="020B0600000101010101" pitchFamily="34" charset="-127"/>
              </a:defRPr>
            </a:lvl4pPr>
            <a:lvl5pPr marL="2057400" indent="-228600" latinLnBrk="1">
              <a:spcBef>
                <a:spcPct val="20000"/>
              </a:spcBef>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9pPr>
          </a:lstStyle>
          <a:p>
            <a:pPr latinLnBrk="0">
              <a:spcBef>
                <a:spcPct val="0"/>
              </a:spcBef>
              <a:buClrTx/>
              <a:buSzTx/>
              <a:buFontTx/>
              <a:buNone/>
            </a:pPr>
            <a:r>
              <a:rPr lang="en-US" altLang="ko-KR" sz="1200" dirty="0">
                <a:latin typeface="+mn-lt"/>
              </a:rPr>
              <a:t>Measuring distance </a:t>
            </a:r>
            <a:r>
              <a:rPr lang="en-US" altLang="ko-KR" sz="1200" b="1" dirty="0">
                <a:latin typeface="+mn-lt"/>
              </a:rPr>
              <a:t>D8</a:t>
            </a:r>
            <a:r>
              <a:rPr lang="en-US" altLang="ko-KR" sz="1200" dirty="0">
                <a:latin typeface="+mn-lt"/>
              </a:rPr>
              <a:t> in </a:t>
            </a:r>
            <a:r>
              <a:rPr lang="en-US" altLang="ko-KR" sz="1200" b="1" dirty="0">
                <a:solidFill>
                  <a:schemeClr val="tx2"/>
                </a:solidFill>
                <a:latin typeface="+mn-lt"/>
              </a:rPr>
              <a:t>Item 8</a:t>
            </a:r>
          </a:p>
          <a:p>
            <a:pPr marL="171450" indent="-171450" latinLnBrk="0">
              <a:spcBef>
                <a:spcPct val="0"/>
              </a:spcBef>
              <a:buClrTx/>
              <a:buSzTx/>
              <a:buFont typeface="Arial" panose="020B0604020202020204" pitchFamily="34" charset="0"/>
              <a:buChar char="•"/>
            </a:pPr>
            <a:r>
              <a:rPr lang="en-US" altLang="en-US" sz="1200" dirty="0">
                <a:latin typeface="+mn-lt"/>
              </a:rPr>
              <a:t>To determine position (point A2) of measuring D8 distance: </a:t>
            </a:r>
          </a:p>
          <a:p>
            <a:pPr latinLnBrk="0">
              <a:spcBef>
                <a:spcPct val="0"/>
              </a:spcBef>
              <a:buClrTx/>
              <a:buSzTx/>
              <a:buNone/>
            </a:pPr>
            <a:r>
              <a:rPr kumimoji="0" lang="en-US" sz="1200" dirty="0">
                <a:solidFill>
                  <a:prstClr val="black"/>
                </a:solidFill>
                <a:latin typeface="+mn-lt"/>
                <a:cs typeface="Arial" panose="020B0604020202020204" pitchFamily="34" charset="0"/>
              </a:rPr>
              <a:t>	xA2 = x0 + </a:t>
            </a:r>
            <a:r>
              <a:rPr kumimoji="0" lang="en-US" sz="1200" b="1" i="1" dirty="0">
                <a:solidFill>
                  <a:srgbClr val="FFC000"/>
                </a:solidFill>
                <a:latin typeface="+mn-lt"/>
                <a:cs typeface="Arial" panose="020B0604020202020204" pitchFamily="34" charset="0"/>
              </a:rPr>
              <a:t>D1 </a:t>
            </a:r>
            <a:r>
              <a:rPr kumimoji="0" lang="en-US" sz="1200" b="1" dirty="0">
                <a:latin typeface="+mn-lt"/>
                <a:cs typeface="Arial" panose="020B0604020202020204" pitchFamily="34" charset="0"/>
              </a:rPr>
              <a:t>*</a:t>
            </a:r>
            <a:r>
              <a:rPr kumimoji="0" lang="en-US" sz="1200" b="1" dirty="0">
                <a:solidFill>
                  <a:srgbClr val="FF0000"/>
                </a:solidFill>
                <a:latin typeface="+mn-lt"/>
                <a:cs typeface="Arial" panose="020B0604020202020204" pitchFamily="34" charset="0"/>
              </a:rPr>
              <a:t> </a:t>
            </a:r>
            <a:r>
              <a:rPr lang="en-US" altLang="ko-KR" sz="1200" dirty="0">
                <a:solidFill>
                  <a:srgbClr val="00B050"/>
                </a:solidFill>
                <a:latin typeface="+mn-lt"/>
              </a:rPr>
              <a:t>D7</a:t>
            </a:r>
            <a:r>
              <a:rPr kumimoji="0" lang="en-US" sz="1200" b="1" dirty="0">
                <a:solidFill>
                  <a:srgbClr val="FF0000"/>
                </a:solidFill>
                <a:latin typeface="+mn-lt"/>
                <a:cs typeface="Arial" panose="020B0604020202020204" pitchFamily="34" charset="0"/>
              </a:rPr>
              <a:t> </a:t>
            </a:r>
            <a:endParaRPr lang="en-US" altLang="en-US" sz="1200" dirty="0">
              <a:latin typeface="+mn-lt"/>
            </a:endParaRPr>
          </a:p>
          <a:p>
            <a:pPr marL="285750" lvl="0" indent="-285750" eaLnBrk="1" fontAlgn="auto" latinLnBrk="0" hangingPunct="1">
              <a:spcBef>
                <a:spcPts val="0"/>
              </a:spcBef>
              <a:spcAft>
                <a:spcPts val="0"/>
              </a:spcAft>
              <a:buClrTx/>
              <a:buSzTx/>
              <a:buFont typeface="Arial" panose="020B0604020202020204" pitchFamily="34" charset="0"/>
              <a:buChar char="•"/>
            </a:pPr>
            <a:r>
              <a:rPr kumimoji="0" lang="en-US" sz="1200" b="1" i="1" dirty="0">
                <a:solidFill>
                  <a:srgbClr val="FFC000"/>
                </a:solidFill>
                <a:latin typeface="+mn-lt"/>
                <a:ea typeface="+mn-ea"/>
                <a:cs typeface="Arial" panose="020B0604020202020204" pitchFamily="34" charset="0"/>
              </a:rPr>
              <a:t>D1 Starting Index = 0.5 </a:t>
            </a:r>
            <a:r>
              <a:rPr kumimoji="0" lang="en-US" sz="1200" dirty="0">
                <a:solidFill>
                  <a:prstClr val="black"/>
                </a:solidFill>
                <a:latin typeface="+mn-lt"/>
                <a:ea typeface="+mn-ea"/>
                <a:cs typeface="Arial" panose="020B0604020202020204" pitchFamily="34" charset="0"/>
              </a:rPr>
              <a:t>mean D8 will be measure at position which have xA2 = x0 + </a:t>
            </a:r>
            <a:r>
              <a:rPr kumimoji="0" lang="en-US" sz="1200" b="1" dirty="0">
                <a:solidFill>
                  <a:srgbClr val="FF0000"/>
                </a:solidFill>
                <a:latin typeface="+mn-lt"/>
                <a:ea typeface="+mn-ea"/>
                <a:cs typeface="Arial" panose="020B0604020202020204" pitchFamily="34" charset="0"/>
              </a:rPr>
              <a:t>0.5 * D7 </a:t>
            </a:r>
            <a:r>
              <a:rPr kumimoji="0" lang="en-US" sz="1200" dirty="0">
                <a:solidFill>
                  <a:prstClr val="black"/>
                </a:solidFill>
                <a:latin typeface="+mn-lt"/>
                <a:ea typeface="+mn-ea"/>
                <a:cs typeface="Arial" panose="020B0604020202020204" pitchFamily="34" charset="0"/>
              </a:rPr>
              <a:t>(from the left)</a:t>
            </a:r>
          </a:p>
          <a:p>
            <a:pPr marL="285750" lvl="0" indent="-285750" eaLnBrk="1" fontAlgn="auto" latinLnBrk="0" hangingPunct="1">
              <a:spcBef>
                <a:spcPts val="0"/>
              </a:spcBef>
              <a:spcAft>
                <a:spcPts val="0"/>
              </a:spcAft>
              <a:buClrTx/>
              <a:buSzTx/>
              <a:buFont typeface="Arial" panose="020B0604020202020204" pitchFamily="34" charset="0"/>
              <a:buChar char="•"/>
            </a:pPr>
            <a:r>
              <a:rPr lang="en-US" altLang="ko-KR" sz="1200" dirty="0">
                <a:latin typeface="+mn-lt"/>
              </a:rPr>
              <a:t>From P1() -&gt; </a:t>
            </a:r>
            <a:r>
              <a:rPr lang="en-US" altLang="ko-KR" sz="1200" dirty="0">
                <a:solidFill>
                  <a:srgbClr val="00B050"/>
                </a:solidFill>
                <a:latin typeface="+mn-lt"/>
              </a:rPr>
              <a:t>D7</a:t>
            </a:r>
            <a:r>
              <a:rPr lang="en-US" altLang="ko-KR" sz="1200" dirty="0">
                <a:latin typeface="+mn-lt"/>
              </a:rPr>
              <a:t> is measured.</a:t>
            </a:r>
          </a:p>
          <a:p>
            <a:pPr marL="285750" lvl="0" indent="-285750" eaLnBrk="1" fontAlgn="auto" latinLnBrk="0" hangingPunct="1">
              <a:spcBef>
                <a:spcPts val="0"/>
              </a:spcBef>
              <a:spcAft>
                <a:spcPts val="0"/>
              </a:spcAft>
              <a:buClrTx/>
              <a:buSzTx/>
              <a:buFont typeface="Arial" panose="020B0604020202020204" pitchFamily="34" charset="0"/>
              <a:buChar char="•"/>
            </a:pPr>
            <a:r>
              <a:rPr lang="en-US" altLang="ko-KR" sz="1200" dirty="0">
                <a:solidFill>
                  <a:srgbClr val="7030A0"/>
                </a:solidFill>
                <a:latin typeface="+mn-lt"/>
              </a:rPr>
              <a:t>D8</a:t>
            </a:r>
            <a:r>
              <a:rPr lang="en-US" altLang="ko-KR" sz="1200" dirty="0">
                <a:latin typeface="+mn-lt"/>
              </a:rPr>
              <a:t> : Height of groove at A2.</a:t>
            </a:r>
            <a:endParaRPr kumimoji="0" lang="en-US" sz="1200" dirty="0">
              <a:solidFill>
                <a:srgbClr val="FFC000"/>
              </a:solidFill>
              <a:latin typeface="+mn-lt"/>
              <a:ea typeface="+mn-ea"/>
              <a:cs typeface="Arial" panose="020B0604020202020204" pitchFamily="34" charset="0"/>
            </a:endParaRPr>
          </a:p>
          <a:p>
            <a:pPr marL="171450" indent="-171450" latinLnBrk="0">
              <a:spcBef>
                <a:spcPct val="0"/>
              </a:spcBef>
              <a:buClrTx/>
              <a:buSzTx/>
              <a:buFont typeface="Arial" panose="020B0604020202020204" pitchFamily="34" charset="0"/>
              <a:buChar char="•"/>
            </a:pPr>
            <a:r>
              <a:rPr lang="en-US" altLang="ko-KR" sz="1200" dirty="0">
                <a:latin typeface="+mn-lt"/>
              </a:rPr>
              <a:t>From accumulation graph, </a:t>
            </a:r>
            <a:r>
              <a:rPr lang="en-US" altLang="en-US" sz="1200" dirty="0">
                <a:latin typeface="+mn-lt"/>
              </a:rPr>
              <a:t>select points have </a:t>
            </a:r>
            <a:r>
              <a:rPr kumimoji="0" lang="en-US" sz="1200" dirty="0">
                <a:solidFill>
                  <a:prstClr val="black"/>
                </a:solidFill>
                <a:latin typeface="+mn-lt"/>
                <a:cs typeface="Arial" panose="020B0604020202020204" pitchFamily="34" charset="0"/>
              </a:rPr>
              <a:t>y</a:t>
            </a:r>
            <a:r>
              <a:rPr lang="en-US" altLang="en-US" sz="1200" dirty="0">
                <a:latin typeface="+mn-lt"/>
              </a:rPr>
              <a:t> value in range (yP2 to Beading Height) , then find point which have x value equal xA2</a:t>
            </a:r>
          </a:p>
          <a:p>
            <a:pPr latinLnBrk="0">
              <a:spcBef>
                <a:spcPct val="0"/>
              </a:spcBef>
              <a:buClrTx/>
              <a:buSzTx/>
              <a:buFontTx/>
              <a:buNone/>
            </a:pPr>
            <a:r>
              <a:rPr lang="en-US" altLang="en-US" sz="1200" dirty="0">
                <a:latin typeface="+mn-lt"/>
              </a:rPr>
              <a:t>-&gt; get</a:t>
            </a:r>
            <a:r>
              <a:rPr lang="en-US" altLang="ko-KR" sz="1200" dirty="0">
                <a:latin typeface="+mn-lt"/>
              </a:rPr>
              <a:t> Point </a:t>
            </a:r>
            <a:r>
              <a:rPr lang="en-US" altLang="ko-KR" sz="1200" dirty="0">
                <a:solidFill>
                  <a:srgbClr val="FF0000"/>
                </a:solidFill>
                <a:latin typeface="+mn-lt"/>
              </a:rPr>
              <a:t>A2 (xA2,yA2)</a:t>
            </a:r>
          </a:p>
          <a:p>
            <a:pPr marL="171450" indent="-171450" latinLnBrk="0">
              <a:spcBef>
                <a:spcPct val="0"/>
              </a:spcBef>
              <a:buClrTx/>
              <a:buSzTx/>
              <a:buFont typeface="Arial" panose="020B0604020202020204" pitchFamily="34" charset="0"/>
              <a:buChar char="•"/>
            </a:pPr>
            <a:r>
              <a:rPr lang="en-US" altLang="ko-KR" sz="1200" dirty="0">
                <a:latin typeface="+mn-lt"/>
              </a:rPr>
              <a:t>We check the condition for point A2:</a:t>
            </a:r>
          </a:p>
          <a:p>
            <a:pPr>
              <a:buNone/>
            </a:pPr>
            <a:r>
              <a:rPr lang="en-US" sz="900" dirty="0">
                <a:solidFill>
                  <a:srgbClr val="0000FF"/>
                </a:solidFill>
                <a:latin typeface="Consolas" panose="020B0609020204030204" pitchFamily="49" charset="0"/>
              </a:rPr>
              <a:t>if</a:t>
            </a:r>
            <a:r>
              <a:rPr lang="en-US" sz="900" dirty="0">
                <a:solidFill>
                  <a:srgbClr val="000000"/>
                </a:solidFill>
                <a:latin typeface="Consolas" panose="020B0609020204030204" pitchFamily="49" charset="0"/>
              </a:rPr>
              <a:t>(yA2 - </a:t>
            </a:r>
            <a:r>
              <a:rPr lang="en-US" sz="900" dirty="0" err="1">
                <a:solidFill>
                  <a:srgbClr val="000000"/>
                </a:solidFill>
                <a:latin typeface="Consolas" panose="020B0609020204030204" pitchFamily="49" charset="0"/>
              </a:rPr>
              <a:t>batteryROI.</a:t>
            </a:r>
            <a:r>
              <a:rPr lang="en-US" sz="900" dirty="0" err="1">
                <a:solidFill>
                  <a:srgbClr val="8B008B"/>
                </a:solidFill>
                <a:latin typeface="Consolas" panose="020B0609020204030204" pitchFamily="49" charset="0"/>
              </a:rPr>
              <a:t>y</a:t>
            </a:r>
            <a:r>
              <a:rPr lang="en-US" sz="900" dirty="0">
                <a:solidFill>
                  <a:srgbClr val="000000"/>
                </a:solidFill>
                <a:latin typeface="Consolas" panose="020B0609020204030204" pitchFamily="49" charset="0"/>
              </a:rPr>
              <a:t> &lt; </a:t>
            </a:r>
            <a:r>
              <a:rPr lang="en-US" sz="900" dirty="0" err="1">
                <a:solidFill>
                  <a:srgbClr val="808080"/>
                </a:solidFill>
                <a:latin typeface="Consolas" panose="020B0609020204030204" pitchFamily="49" charset="0"/>
              </a:rPr>
              <a:t>BatInsp</a:t>
            </a:r>
            <a:r>
              <a:rPr lang="en-US" sz="900" dirty="0" err="1">
                <a:solidFill>
                  <a:srgbClr val="000000"/>
                </a:solidFill>
                <a:latin typeface="Consolas" panose="020B0609020204030204" pitchFamily="49" charset="0"/>
              </a:rPr>
              <a:t>.</a:t>
            </a:r>
            <a:r>
              <a:rPr lang="en-US" sz="900" dirty="0" err="1">
                <a:solidFill>
                  <a:srgbClr val="8B008B"/>
                </a:solidFill>
                <a:latin typeface="Consolas" panose="020B0609020204030204" pitchFamily="49" charset="0"/>
              </a:rPr>
              <a:t>minBeadingHeight</a:t>
            </a:r>
            <a:r>
              <a:rPr lang="en-US" sz="900" dirty="0">
                <a:solidFill>
                  <a:srgbClr val="000000"/>
                </a:solidFill>
                <a:latin typeface="Consolas" panose="020B0609020204030204" pitchFamily="49" charset="0"/>
              </a:rPr>
              <a:t>) =&gt;NG</a:t>
            </a:r>
          </a:p>
          <a:p>
            <a:pPr>
              <a:buNone/>
            </a:pPr>
            <a:r>
              <a:rPr lang="en-US" sz="900" dirty="0">
                <a:solidFill>
                  <a:srgbClr val="0000FF"/>
                </a:solidFill>
                <a:latin typeface="Consolas" panose="020B0609020204030204" pitchFamily="49" charset="0"/>
              </a:rPr>
              <a:t>if</a:t>
            </a:r>
            <a:r>
              <a:rPr lang="en-US" sz="900" dirty="0">
                <a:solidFill>
                  <a:srgbClr val="000000"/>
                </a:solidFill>
                <a:latin typeface="Consolas" panose="020B0609020204030204" pitchFamily="49" charset="0"/>
              </a:rPr>
              <a:t> (yA2 &gt;= Roi Height) =&gt; NG</a:t>
            </a:r>
          </a:p>
        </p:txBody>
      </p:sp>
      <p:pic>
        <p:nvPicPr>
          <p:cNvPr id="34" name="Picture 35">
            <a:extLst>
              <a:ext uri="{FF2B5EF4-FFF2-40B4-BE49-F238E27FC236}">
                <a16:creationId xmlns:a16="http://schemas.microsoft.com/office/drawing/2014/main" id="{9DE63469-9299-4793-B09F-90FED00199D3}"/>
              </a:ext>
            </a:extLst>
          </p:cNvPr>
          <p:cNvPicPr>
            <a:picLocks noChangeAspect="1"/>
          </p:cNvPicPr>
          <p:nvPr/>
        </p:nvPicPr>
        <p:blipFill>
          <a:blip r:embed="rId6"/>
          <a:stretch>
            <a:fillRect/>
          </a:stretch>
        </p:blipFill>
        <p:spPr>
          <a:xfrm>
            <a:off x="3173453" y="2415278"/>
            <a:ext cx="3476625" cy="247650"/>
          </a:xfrm>
          <a:prstGeom prst="rect">
            <a:avLst/>
          </a:prstGeom>
        </p:spPr>
      </p:pic>
    </p:spTree>
    <p:extLst>
      <p:ext uri="{BB962C8B-B14F-4D97-AF65-F5344CB8AC3E}">
        <p14:creationId xmlns:p14="http://schemas.microsoft.com/office/powerpoint/2010/main" val="32703650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r>
              <a:rPr lang="en-US" dirty="0" smtClean="0"/>
              <a:t>Result: Beading </a:t>
            </a:r>
            <a:r>
              <a:rPr lang="en-US" dirty="0"/>
              <a:t>Inspection (Only Upper Case)</a:t>
            </a:r>
          </a:p>
        </p:txBody>
      </p:sp>
      <p:sp>
        <p:nvSpPr>
          <p:cNvPr id="4" name="Chỗ dành sẵn cho Số hiệu Bản chiếu 3"/>
          <p:cNvSpPr>
            <a:spLocks noGrp="1"/>
          </p:cNvSpPr>
          <p:nvPr>
            <p:ph type="sldNum" sz="quarter" idx="12"/>
          </p:nvPr>
        </p:nvSpPr>
        <p:spPr/>
        <p:txBody>
          <a:bodyPr/>
          <a:lstStyle/>
          <a:p>
            <a:fld id="{612001EB-C607-4195-83CD-5AE5F3E4F111}" type="slidenum">
              <a:rPr lang="en-US" smtClean="0"/>
              <a:t>35</a:t>
            </a:fld>
            <a:endParaRPr lang="en-US"/>
          </a:p>
        </p:txBody>
      </p:sp>
      <p:pic>
        <p:nvPicPr>
          <p:cNvPr id="5" name="Hình ảnh 1">
            <a:extLst>
              <a:ext uri="{FF2B5EF4-FFF2-40B4-BE49-F238E27FC236}">
                <a16:creationId xmlns:a16="http://schemas.microsoft.com/office/drawing/2014/main" id="{BD8B5FCC-BD20-4AC8-94F6-153B58A526DF}"/>
              </a:ext>
            </a:extLst>
          </p:cNvPr>
          <p:cNvPicPr>
            <a:picLocks noChangeAspect="1"/>
          </p:cNvPicPr>
          <p:nvPr/>
        </p:nvPicPr>
        <p:blipFill rotWithShape="1">
          <a:blip r:embed="rId2">
            <a:extLst>
              <a:ext uri="{28A0092B-C50C-407E-A947-70E740481C1C}">
                <a14:useLocalDpi xmlns:a14="http://schemas.microsoft.com/office/drawing/2010/main" val="0"/>
              </a:ext>
            </a:extLst>
          </a:blip>
          <a:srcRect l="14486" t="6300" r="8866" b="60500"/>
          <a:stretch/>
        </p:blipFill>
        <p:spPr>
          <a:xfrm>
            <a:off x="1863951" y="1354075"/>
            <a:ext cx="6949595" cy="3010194"/>
          </a:xfrm>
          <a:prstGeom prst="rect">
            <a:avLst/>
          </a:prstGeom>
        </p:spPr>
      </p:pic>
      <p:sp>
        <p:nvSpPr>
          <p:cNvPr id="6" name="Hộp Văn bản 2">
            <a:extLst>
              <a:ext uri="{FF2B5EF4-FFF2-40B4-BE49-F238E27FC236}">
                <a16:creationId xmlns:a16="http://schemas.microsoft.com/office/drawing/2014/main" id="{15703A56-552B-4092-9A31-9F7322FD2772}"/>
              </a:ext>
            </a:extLst>
          </p:cNvPr>
          <p:cNvSpPr txBox="1"/>
          <p:nvPr/>
        </p:nvSpPr>
        <p:spPr>
          <a:xfrm>
            <a:off x="4324846" y="4550606"/>
            <a:ext cx="2593980" cy="369332"/>
          </a:xfrm>
          <a:prstGeom prst="rect">
            <a:avLst/>
          </a:prstGeom>
          <a:noFill/>
        </p:spPr>
        <p:txBody>
          <a:bodyPr wrap="none" rtlCol="0">
            <a:spAutoFit/>
          </a:bodyPr>
          <a:lstStyle/>
          <a:p>
            <a:r>
              <a:rPr lang="en-US" b="1" dirty="0"/>
              <a:t>Current model result</a:t>
            </a:r>
          </a:p>
        </p:txBody>
      </p:sp>
    </p:spTree>
    <p:extLst>
      <p:ext uri="{BB962C8B-B14F-4D97-AF65-F5344CB8AC3E}">
        <p14:creationId xmlns:p14="http://schemas.microsoft.com/office/powerpoint/2010/main" val="24074732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r>
              <a:rPr lang="en-US" dirty="0"/>
              <a:t>Finding J/R position</a:t>
            </a:r>
          </a:p>
        </p:txBody>
      </p:sp>
      <p:sp>
        <p:nvSpPr>
          <p:cNvPr id="4" name="Chỗ dành sẵn cho Số hiệu Bản chiếu 3"/>
          <p:cNvSpPr>
            <a:spLocks noGrp="1"/>
          </p:cNvSpPr>
          <p:nvPr>
            <p:ph type="sldNum" sz="quarter" idx="12"/>
          </p:nvPr>
        </p:nvSpPr>
        <p:spPr/>
        <p:txBody>
          <a:bodyPr/>
          <a:lstStyle/>
          <a:p>
            <a:fld id="{612001EB-C607-4195-83CD-5AE5F3E4F111}" type="slidenum">
              <a:rPr lang="en-US" smtClean="0"/>
              <a:t>36</a:t>
            </a:fld>
            <a:endParaRPr lang="en-US"/>
          </a:p>
        </p:txBody>
      </p:sp>
      <p:pic>
        <p:nvPicPr>
          <p:cNvPr id="5" name="Picture 43">
            <a:extLst>
              <a:ext uri="{FF2B5EF4-FFF2-40B4-BE49-F238E27FC236}">
                <a16:creationId xmlns:a16="http://schemas.microsoft.com/office/drawing/2014/main" id="{CAE11CA4-205F-467A-B483-985DB280C7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641" t="48476" r="12524" b="37325"/>
          <a:stretch>
            <a:fillRect/>
          </a:stretch>
        </p:blipFill>
        <p:spPr bwMode="auto">
          <a:xfrm>
            <a:off x="4246677" y="1780004"/>
            <a:ext cx="3875088" cy="1174750"/>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9">
            <a:extLst>
              <a:ext uri="{FF2B5EF4-FFF2-40B4-BE49-F238E27FC236}">
                <a16:creationId xmlns:a16="http://schemas.microsoft.com/office/drawing/2014/main" id="{0D6CEB7C-3139-4D84-82F7-4C68956553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5252" y="3461167"/>
            <a:ext cx="3824288" cy="1154112"/>
          </a:xfrm>
          <a:prstGeom prst="rect">
            <a:avLst/>
          </a:prstGeom>
          <a:solidFill>
            <a:srgbClr val="FF0000"/>
          </a:solidFill>
          <a:ln w="28575">
            <a:solidFill>
              <a:srgbClr val="0000CC"/>
            </a:solidFill>
            <a:miter lim="800000"/>
            <a:headEnd/>
            <a:tailEnd/>
          </a:ln>
        </p:spPr>
      </p:pic>
      <p:cxnSp>
        <p:nvCxnSpPr>
          <p:cNvPr id="7" name="Straight Arrow Connector 19">
            <a:extLst>
              <a:ext uri="{FF2B5EF4-FFF2-40B4-BE49-F238E27FC236}">
                <a16:creationId xmlns:a16="http://schemas.microsoft.com/office/drawing/2014/main" id="{13428A8A-A69C-41DF-A75F-36A138E5BA3D}"/>
              </a:ext>
            </a:extLst>
          </p:cNvPr>
          <p:cNvCxnSpPr>
            <a:cxnSpLocks/>
            <a:stCxn id="8" idx="2"/>
          </p:cNvCxnSpPr>
          <p:nvPr/>
        </p:nvCxnSpPr>
        <p:spPr>
          <a:xfrm flipH="1">
            <a:off x="6186602" y="2961104"/>
            <a:ext cx="1" cy="2952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 name="Rectangle 21">
            <a:extLst>
              <a:ext uri="{FF2B5EF4-FFF2-40B4-BE49-F238E27FC236}">
                <a16:creationId xmlns:a16="http://schemas.microsoft.com/office/drawing/2014/main" id="{7E3BFCAE-9E81-41F1-BF14-072E0FB5721A}"/>
              </a:ext>
            </a:extLst>
          </p:cNvPr>
          <p:cNvSpPr/>
          <p:nvPr/>
        </p:nvSpPr>
        <p:spPr bwMode="auto">
          <a:xfrm>
            <a:off x="4251440" y="1775242"/>
            <a:ext cx="3870325" cy="11858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22">
            <a:extLst>
              <a:ext uri="{FF2B5EF4-FFF2-40B4-BE49-F238E27FC236}">
                <a16:creationId xmlns:a16="http://schemas.microsoft.com/office/drawing/2014/main" id="{A8C197E7-1CE9-413B-9998-2C5034CCBFBD}"/>
              </a:ext>
            </a:extLst>
          </p:cNvPr>
          <p:cNvSpPr txBox="1"/>
          <p:nvPr/>
        </p:nvSpPr>
        <p:spPr bwMode="auto">
          <a:xfrm>
            <a:off x="5851640" y="2245142"/>
            <a:ext cx="768350" cy="254000"/>
          </a:xfrm>
          <a:prstGeom prst="rect">
            <a:avLst/>
          </a:prstGeom>
          <a:noFill/>
        </p:spPr>
        <p:txBody>
          <a:bodyPr>
            <a:spAutoFit/>
          </a:bodyPr>
          <a:lstStyle/>
          <a:p>
            <a:pPr algn="ctr">
              <a:defRPr/>
            </a:pPr>
            <a:r>
              <a:rPr lang="en-US" sz="1050" dirty="0">
                <a:solidFill>
                  <a:schemeClr val="bg1"/>
                </a:solidFill>
              </a:rPr>
              <a:t>ROI 3</a:t>
            </a:r>
          </a:p>
        </p:txBody>
      </p:sp>
      <p:sp>
        <p:nvSpPr>
          <p:cNvPr id="10" name="Rectangle 18">
            <a:extLst>
              <a:ext uri="{FF2B5EF4-FFF2-40B4-BE49-F238E27FC236}">
                <a16:creationId xmlns:a16="http://schemas.microsoft.com/office/drawing/2014/main" id="{0C219DF8-D0A6-47DE-9FC9-A2667F4BDE3A}"/>
              </a:ext>
            </a:extLst>
          </p:cNvPr>
          <p:cNvSpPr>
            <a:spLocks noChangeArrowheads="1"/>
          </p:cNvSpPr>
          <p:nvPr/>
        </p:nvSpPr>
        <p:spPr bwMode="auto">
          <a:xfrm>
            <a:off x="4149680" y="1277751"/>
            <a:ext cx="4114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Clr>
                <a:schemeClr val="folHlink"/>
              </a:buClr>
              <a:buSzPct val="60000"/>
              <a:buFont typeface="Wingdings" panose="05000000000000000000" pitchFamily="2" charset="2"/>
              <a:buChar char="n"/>
              <a:defRPr kumimoji="1" sz="3200">
                <a:solidFill>
                  <a:schemeClr val="tx1"/>
                </a:solidFill>
                <a:latin typeface="굴림" panose="020B0600000101010101" pitchFamily="34" charset="-127"/>
                <a:ea typeface="굴림" panose="020B0600000101010101" pitchFamily="34" charset="-127"/>
              </a:defRPr>
            </a:lvl1pPr>
            <a:lvl2pPr marL="742950" indent="-285750" latinLnBrk="1">
              <a:spcBef>
                <a:spcPct val="20000"/>
              </a:spcBef>
              <a:buClr>
                <a:schemeClr val="hlink"/>
              </a:buClr>
              <a:buSzPct val="55000"/>
              <a:buFont typeface="Wingdings" panose="05000000000000000000" pitchFamily="2" charset="2"/>
              <a:buChar char="n"/>
              <a:defRPr kumimoji="1" sz="1600">
                <a:solidFill>
                  <a:schemeClr val="tx1"/>
                </a:solidFill>
                <a:latin typeface="굴림" panose="020B0600000101010101" pitchFamily="34" charset="-127"/>
                <a:ea typeface="굴림" panose="020B0600000101010101" pitchFamily="34" charset="-127"/>
              </a:defRPr>
            </a:lvl2pPr>
            <a:lvl3pPr marL="1143000" indent="-228600" latinLnBrk="1">
              <a:spcBef>
                <a:spcPct val="20000"/>
              </a:spcBef>
              <a:buClr>
                <a:schemeClr val="folHlink"/>
              </a:buClr>
              <a:buSzPct val="50000"/>
              <a:buFont typeface="Wingdings" panose="05000000000000000000" pitchFamily="2" charset="2"/>
              <a:buChar char="n"/>
              <a:defRPr kumimoji="1" sz="1400">
                <a:solidFill>
                  <a:schemeClr val="tx1"/>
                </a:solidFill>
                <a:latin typeface="굴림" panose="020B0600000101010101" pitchFamily="34" charset="-127"/>
                <a:ea typeface="굴림" panose="020B0600000101010101" pitchFamily="34" charset="-127"/>
              </a:defRPr>
            </a:lvl3pPr>
            <a:lvl4pPr marL="1600200" indent="-228600" latinLnBrk="1">
              <a:spcBef>
                <a:spcPct val="20000"/>
              </a:spcBef>
              <a:buClr>
                <a:schemeClr val="accent2"/>
              </a:buClr>
              <a:buSzPct val="55000"/>
              <a:buFont typeface="Wingdings" panose="05000000000000000000" pitchFamily="2" charset="2"/>
              <a:buChar char="n"/>
              <a:defRPr kumimoji="1" sz="1200">
                <a:solidFill>
                  <a:schemeClr val="tx1"/>
                </a:solidFill>
                <a:latin typeface="굴림" panose="020B0600000101010101" pitchFamily="34" charset="-127"/>
                <a:ea typeface="굴림" panose="020B0600000101010101" pitchFamily="34" charset="-127"/>
              </a:defRPr>
            </a:lvl4pPr>
            <a:lvl5pPr marL="2057400" indent="-228600" latinLnBrk="1">
              <a:spcBef>
                <a:spcPct val="20000"/>
              </a:spcBef>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9pPr>
          </a:lstStyle>
          <a:p>
            <a:pPr latinLnBrk="0">
              <a:spcBef>
                <a:spcPct val="0"/>
              </a:spcBef>
              <a:buClrTx/>
              <a:buSzTx/>
              <a:buFontTx/>
              <a:buNone/>
            </a:pPr>
            <a:r>
              <a:rPr lang="ko-KR" altLang="ko-KR" sz="1800" dirty="0"/>
              <a:t>②</a:t>
            </a:r>
            <a:r>
              <a:rPr lang="en-US" altLang="ko-KR" sz="1800" dirty="0"/>
              <a:t> : Finding the Jelly Roll (J/R) area.</a:t>
            </a:r>
            <a:endParaRPr lang="en-US" altLang="ko-KR" sz="1800" b="1" dirty="0"/>
          </a:p>
        </p:txBody>
      </p:sp>
      <p:sp>
        <p:nvSpPr>
          <p:cNvPr id="11" name="TextBox 24">
            <a:extLst>
              <a:ext uri="{FF2B5EF4-FFF2-40B4-BE49-F238E27FC236}">
                <a16:creationId xmlns:a16="http://schemas.microsoft.com/office/drawing/2014/main" id="{944D61B6-417B-4403-8391-FFB0ED095681}"/>
              </a:ext>
            </a:extLst>
          </p:cNvPr>
          <p:cNvSpPr txBox="1"/>
          <p:nvPr/>
        </p:nvSpPr>
        <p:spPr>
          <a:xfrm>
            <a:off x="6176442" y="2924753"/>
            <a:ext cx="1514475" cy="473075"/>
          </a:xfrm>
          <a:prstGeom prst="rect">
            <a:avLst/>
          </a:prstGeom>
          <a:noFill/>
        </p:spPr>
        <p:txBody>
          <a:bodyPr>
            <a:spAutoFit/>
          </a:bodyPr>
          <a:lstStyle/>
          <a:p>
            <a:pPr>
              <a:defRPr/>
            </a:pPr>
            <a:r>
              <a:rPr lang="en-US" sz="825" dirty="0"/>
              <a:t>Apply </a:t>
            </a:r>
            <a:r>
              <a:rPr lang="en-US" sz="825" dirty="0" err="1"/>
              <a:t>binarization</a:t>
            </a:r>
            <a:r>
              <a:rPr lang="en-US" sz="825" dirty="0"/>
              <a:t> </a:t>
            </a:r>
            <a:r>
              <a:rPr lang="en-US" sz="825" dirty="0" err="1"/>
              <a:t>thresholding</a:t>
            </a:r>
            <a:r>
              <a:rPr lang="en-US" sz="825" dirty="0"/>
              <a:t> (OTSU) based on histogram</a:t>
            </a:r>
          </a:p>
        </p:txBody>
      </p:sp>
      <p:cxnSp>
        <p:nvCxnSpPr>
          <p:cNvPr id="12" name="Straight Arrow Connector 25">
            <a:extLst>
              <a:ext uri="{FF2B5EF4-FFF2-40B4-BE49-F238E27FC236}">
                <a16:creationId xmlns:a16="http://schemas.microsoft.com/office/drawing/2014/main" id="{45C5C052-5E26-46F4-A0D7-83B3FEE47ED9}"/>
              </a:ext>
            </a:extLst>
          </p:cNvPr>
          <p:cNvCxnSpPr>
            <a:cxnSpLocks/>
          </p:cNvCxnSpPr>
          <p:nvPr/>
        </p:nvCxnSpPr>
        <p:spPr>
          <a:xfrm flipV="1">
            <a:off x="6184221" y="3606453"/>
            <a:ext cx="0" cy="371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26">
            <a:extLst>
              <a:ext uri="{FF2B5EF4-FFF2-40B4-BE49-F238E27FC236}">
                <a16:creationId xmlns:a16="http://schemas.microsoft.com/office/drawing/2014/main" id="{E506A0ED-8B2C-4D0E-8EEA-356420048794}"/>
              </a:ext>
            </a:extLst>
          </p:cNvPr>
          <p:cNvSpPr txBox="1"/>
          <p:nvPr/>
        </p:nvSpPr>
        <p:spPr>
          <a:xfrm>
            <a:off x="5832590" y="3933671"/>
            <a:ext cx="1163166" cy="254000"/>
          </a:xfrm>
          <a:prstGeom prst="rect">
            <a:avLst/>
          </a:prstGeom>
          <a:noFill/>
        </p:spPr>
        <p:txBody>
          <a:bodyPr wrap="square">
            <a:spAutoFit/>
          </a:bodyPr>
          <a:lstStyle/>
          <a:p>
            <a:pPr>
              <a:defRPr/>
            </a:pPr>
            <a:r>
              <a:rPr lang="en-US" sz="1050" dirty="0" err="1">
                <a:solidFill>
                  <a:schemeClr val="bg1"/>
                </a:solidFill>
              </a:rPr>
              <a:t>jrB</a:t>
            </a:r>
            <a:r>
              <a:rPr lang="en-US" sz="1050" dirty="0">
                <a:solidFill>
                  <a:schemeClr val="bg1"/>
                </a:solidFill>
              </a:rPr>
              <a:t>(</a:t>
            </a:r>
            <a:r>
              <a:rPr lang="en-US" sz="1050" dirty="0" err="1">
                <a:solidFill>
                  <a:schemeClr val="bg1"/>
                </a:solidFill>
              </a:rPr>
              <a:t>xjrB,yjrB</a:t>
            </a:r>
            <a:r>
              <a:rPr lang="en-US" sz="1050" dirty="0">
                <a:solidFill>
                  <a:schemeClr val="bg1"/>
                </a:solidFill>
              </a:rPr>
              <a:t>)</a:t>
            </a:r>
          </a:p>
        </p:txBody>
      </p:sp>
      <p:sp>
        <p:nvSpPr>
          <p:cNvPr id="14" name="TextBox 36">
            <a:extLst>
              <a:ext uri="{FF2B5EF4-FFF2-40B4-BE49-F238E27FC236}">
                <a16:creationId xmlns:a16="http://schemas.microsoft.com/office/drawing/2014/main" id="{4B7973B1-D711-43C4-BB98-DC0FDA0529D3}"/>
              </a:ext>
            </a:extLst>
          </p:cNvPr>
          <p:cNvSpPr txBox="1"/>
          <p:nvPr/>
        </p:nvSpPr>
        <p:spPr>
          <a:xfrm>
            <a:off x="4663632" y="3075467"/>
            <a:ext cx="1256766" cy="253916"/>
          </a:xfrm>
          <a:prstGeom prst="rect">
            <a:avLst/>
          </a:prstGeom>
          <a:noFill/>
        </p:spPr>
        <p:txBody>
          <a:bodyPr wrap="square">
            <a:spAutoFit/>
          </a:bodyPr>
          <a:lstStyle/>
          <a:p>
            <a:pPr>
              <a:defRPr/>
            </a:pPr>
            <a:r>
              <a:rPr lang="en-US" sz="1050" dirty="0" err="1"/>
              <a:t>jrT</a:t>
            </a:r>
            <a:r>
              <a:rPr lang="en-US" sz="1050" dirty="0"/>
              <a:t>(</a:t>
            </a:r>
            <a:r>
              <a:rPr lang="en-US" sz="1050" dirty="0" err="1"/>
              <a:t>xjrT,yjrT</a:t>
            </a:r>
            <a:r>
              <a:rPr lang="en-US" sz="1050" dirty="0"/>
              <a:t>)</a:t>
            </a:r>
          </a:p>
        </p:txBody>
      </p:sp>
      <p:cxnSp>
        <p:nvCxnSpPr>
          <p:cNvPr id="15" name="Straight Arrow Connector 31">
            <a:extLst>
              <a:ext uri="{FF2B5EF4-FFF2-40B4-BE49-F238E27FC236}">
                <a16:creationId xmlns:a16="http://schemas.microsoft.com/office/drawing/2014/main" id="{8E9ECF70-5229-4B63-88E4-603DD0BF4E32}"/>
              </a:ext>
            </a:extLst>
          </p:cNvPr>
          <p:cNvCxnSpPr>
            <a:cxnSpLocks/>
          </p:cNvCxnSpPr>
          <p:nvPr/>
        </p:nvCxnSpPr>
        <p:spPr>
          <a:xfrm>
            <a:off x="5632366" y="3256380"/>
            <a:ext cx="544076" cy="168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Hình Bầu dục 3">
            <a:extLst>
              <a:ext uri="{FF2B5EF4-FFF2-40B4-BE49-F238E27FC236}">
                <a16:creationId xmlns:a16="http://schemas.microsoft.com/office/drawing/2014/main" id="{74BD7E46-6E48-4140-81D7-8A8AAB7A43E6}"/>
              </a:ext>
            </a:extLst>
          </p:cNvPr>
          <p:cNvSpPr/>
          <p:nvPr/>
        </p:nvSpPr>
        <p:spPr bwMode="auto">
          <a:xfrm>
            <a:off x="6161361" y="3419257"/>
            <a:ext cx="45719" cy="45719"/>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굴림" charset="-127"/>
              <a:ea typeface="굴림" charset="-127"/>
            </a:endParaRPr>
          </a:p>
        </p:txBody>
      </p:sp>
      <p:sp>
        <p:nvSpPr>
          <p:cNvPr id="17" name="Hình Bầu dục 40">
            <a:extLst>
              <a:ext uri="{FF2B5EF4-FFF2-40B4-BE49-F238E27FC236}">
                <a16:creationId xmlns:a16="http://schemas.microsoft.com/office/drawing/2014/main" id="{7A005A16-DEF5-48C5-B665-62B5B82DB989}"/>
              </a:ext>
            </a:extLst>
          </p:cNvPr>
          <p:cNvSpPr/>
          <p:nvPr/>
        </p:nvSpPr>
        <p:spPr bwMode="auto">
          <a:xfrm>
            <a:off x="6161361" y="3555909"/>
            <a:ext cx="45719" cy="45719"/>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굴림" charset="-127"/>
              <a:ea typeface="굴림" charset="-127"/>
            </a:endParaRPr>
          </a:p>
        </p:txBody>
      </p:sp>
      <p:cxnSp>
        <p:nvCxnSpPr>
          <p:cNvPr id="18" name="Straight Arrow Connector 32">
            <a:extLst>
              <a:ext uri="{FF2B5EF4-FFF2-40B4-BE49-F238E27FC236}">
                <a16:creationId xmlns:a16="http://schemas.microsoft.com/office/drawing/2014/main" id="{5B2B8828-1B57-4CAF-A25D-F666BDC03FA9}"/>
              </a:ext>
            </a:extLst>
          </p:cNvPr>
          <p:cNvCxnSpPr>
            <a:cxnSpLocks/>
          </p:cNvCxnSpPr>
          <p:nvPr/>
        </p:nvCxnSpPr>
        <p:spPr>
          <a:xfrm flipV="1">
            <a:off x="3619397" y="3056995"/>
            <a:ext cx="62728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33">
            <a:extLst>
              <a:ext uri="{FF2B5EF4-FFF2-40B4-BE49-F238E27FC236}">
                <a16:creationId xmlns:a16="http://schemas.microsoft.com/office/drawing/2014/main" id="{8CD5C530-2011-4DB4-9DE5-77C10CF87215}"/>
              </a:ext>
            </a:extLst>
          </p:cNvPr>
          <p:cNvSpPr txBox="1"/>
          <p:nvPr/>
        </p:nvSpPr>
        <p:spPr>
          <a:xfrm>
            <a:off x="8665841" y="1600015"/>
            <a:ext cx="2615370" cy="3300904"/>
          </a:xfrm>
          <a:prstGeom prst="rect">
            <a:avLst/>
          </a:prstGeom>
          <a:noFill/>
        </p:spPr>
        <p:txBody>
          <a:bodyPr wrap="square">
            <a:spAutoFit/>
          </a:bodyPr>
          <a:lstStyle/>
          <a:p>
            <a:pPr>
              <a:defRPr/>
            </a:pPr>
            <a:r>
              <a:rPr lang="en-US" sz="1050" dirty="0"/>
              <a:t>In this step, we try to select ROI so that we </a:t>
            </a:r>
            <a:r>
              <a:rPr lang="en-US" sz="1050" dirty="0">
                <a:solidFill>
                  <a:srgbClr val="FF0000"/>
                </a:solidFill>
              </a:rPr>
              <a:t>can avoid the black area based on JR Roi X,Y </a:t>
            </a:r>
            <a:r>
              <a:rPr lang="en-US" sz="1050" dirty="0"/>
              <a:t>of upper case</a:t>
            </a:r>
          </a:p>
          <a:p>
            <a:pPr>
              <a:defRPr/>
            </a:pPr>
            <a:r>
              <a:rPr lang="en-US" sz="1050" dirty="0"/>
              <a:t>Finding the bottom center of the J/R area:</a:t>
            </a:r>
          </a:p>
          <a:p>
            <a:pPr marL="171450" indent="-171450">
              <a:buFont typeface="Arial" panose="020B0604020202020204" pitchFamily="34" charset="0"/>
              <a:buChar char="•"/>
              <a:defRPr/>
            </a:pPr>
            <a:r>
              <a:rPr lang="en-US" sz="1050" dirty="0"/>
              <a:t>Applying Otsu threshold and finding largest contour. In largest contour, we find the center of contour based on moment center.</a:t>
            </a:r>
          </a:p>
          <a:p>
            <a:pPr marL="214313" indent="-214313">
              <a:buFont typeface="Arial" panose="020B0604020202020204" pitchFamily="34" charset="0"/>
              <a:buChar char="•"/>
              <a:defRPr/>
            </a:pPr>
            <a:r>
              <a:rPr lang="en-US" sz="1050" dirty="0"/>
              <a:t>At the center of binarized image, perform cumulative function (jrAcc) from left to right with windows size jrW = 5</a:t>
            </a:r>
          </a:p>
          <a:p>
            <a:pPr marL="214313" indent="-214313">
              <a:buFont typeface="Arial" panose="020B0604020202020204" pitchFamily="34" charset="0"/>
              <a:buChar char="•"/>
              <a:defRPr/>
            </a:pPr>
            <a:r>
              <a:rPr lang="en-US" sz="1050" dirty="0"/>
              <a:t>jrT (xjrT, yjrT is the first point where the center area change from black to white  (jrAcc change from 0 to 255* jrW )</a:t>
            </a:r>
          </a:p>
          <a:p>
            <a:pPr marL="214313" indent="-214313">
              <a:buFont typeface="Arial" panose="020B0604020202020204" pitchFamily="34" charset="0"/>
              <a:buChar char="•"/>
              <a:defRPr/>
            </a:pPr>
            <a:r>
              <a:rPr lang="en-US" sz="1050" dirty="0"/>
              <a:t>jrB (xjrB,yjrB) is the first point where the center area change from white to black  (jrAcc change from 255* jrW to 0)</a:t>
            </a:r>
          </a:p>
          <a:p>
            <a:pPr marL="214313" indent="-214313">
              <a:buFont typeface="Arial" panose="020B0604020202020204" pitchFamily="34" charset="0"/>
              <a:buChar char="•"/>
              <a:defRPr/>
            </a:pPr>
            <a:r>
              <a:rPr lang="en-US" sz="1050" dirty="0"/>
              <a:t>We set condition for J/R points:</a:t>
            </a:r>
          </a:p>
          <a:p>
            <a:pPr>
              <a:defRPr/>
            </a:pPr>
            <a:r>
              <a:rPr lang="en-US" sz="900" dirty="0">
                <a:solidFill>
                  <a:srgbClr val="0000FF"/>
                </a:solidFill>
                <a:latin typeface="Consolas" panose="020B0609020204030204" pitchFamily="49" charset="0"/>
              </a:rPr>
              <a:t>if</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jrT</a:t>
            </a:r>
            <a:r>
              <a:rPr lang="en-US" sz="900" dirty="0">
                <a:solidFill>
                  <a:srgbClr val="000000"/>
                </a:solidFill>
                <a:latin typeface="Consolas" panose="020B0609020204030204" pitchFamily="49" charset="0"/>
              </a:rPr>
              <a:t> &lt; 0 &amp;&amp; </a:t>
            </a:r>
            <a:r>
              <a:rPr lang="en-US" sz="900" dirty="0" err="1">
                <a:solidFill>
                  <a:srgbClr val="000000"/>
                </a:solidFill>
                <a:latin typeface="Consolas" panose="020B0609020204030204" pitchFamily="49" charset="0"/>
              </a:rPr>
              <a:t>jrPosB</a:t>
            </a:r>
            <a:r>
              <a:rPr lang="en-US" sz="900" dirty="0">
                <a:solidFill>
                  <a:srgbClr val="8B008B"/>
                </a:solidFill>
                <a:latin typeface="Consolas" panose="020B0609020204030204" pitchFamily="49" charset="0"/>
              </a:rPr>
              <a:t> &lt;0</a:t>
            </a:r>
            <a:r>
              <a:rPr lang="en-US" sz="900" dirty="0">
                <a:solidFill>
                  <a:srgbClr val="000000"/>
                </a:solidFill>
                <a:latin typeface="Consolas" panose="020B0609020204030204" pitchFamily="49" charset="0"/>
              </a:rPr>
              <a:t> ) =&gt; NG</a:t>
            </a:r>
            <a:endParaRPr lang="en-US" sz="900" dirty="0"/>
          </a:p>
        </p:txBody>
      </p:sp>
      <p:pic>
        <p:nvPicPr>
          <p:cNvPr id="20" name="Picture 39">
            <a:extLst>
              <a:ext uri="{FF2B5EF4-FFF2-40B4-BE49-F238E27FC236}">
                <a16:creationId xmlns:a16="http://schemas.microsoft.com/office/drawing/2014/main" id="{B171ED70-0908-4537-BF22-FFCE2972BDD8}"/>
              </a:ext>
            </a:extLst>
          </p:cNvPr>
          <p:cNvPicPr>
            <a:picLocks noChangeAspect="1"/>
          </p:cNvPicPr>
          <p:nvPr/>
        </p:nvPicPr>
        <p:blipFill>
          <a:blip r:embed="rId4"/>
          <a:stretch>
            <a:fillRect/>
          </a:stretch>
        </p:blipFill>
        <p:spPr>
          <a:xfrm>
            <a:off x="1132687" y="886413"/>
            <a:ext cx="2800350" cy="371475"/>
          </a:xfrm>
          <a:prstGeom prst="rect">
            <a:avLst/>
          </a:prstGeom>
        </p:spPr>
      </p:pic>
      <p:pic>
        <p:nvPicPr>
          <p:cNvPr id="21" name="Picture 12">
            <a:extLst>
              <a:ext uri="{FF2B5EF4-FFF2-40B4-BE49-F238E27FC236}">
                <a16:creationId xmlns:a16="http://schemas.microsoft.com/office/drawing/2014/main" id="{B6337C12-0C42-4DB5-9CAA-0C70C17250E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5089" t="23369" r="11061"/>
          <a:stretch>
            <a:fillRect/>
          </a:stretch>
        </p:blipFill>
        <p:spPr bwMode="auto">
          <a:xfrm>
            <a:off x="793192" y="1610184"/>
            <a:ext cx="2729044" cy="3438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49">
            <a:extLst>
              <a:ext uri="{FF2B5EF4-FFF2-40B4-BE49-F238E27FC236}">
                <a16:creationId xmlns:a16="http://schemas.microsoft.com/office/drawing/2014/main" id="{7D0DD820-378D-4D2E-AA08-0630AE226D61}"/>
              </a:ext>
            </a:extLst>
          </p:cNvPr>
          <p:cNvSpPr/>
          <p:nvPr/>
        </p:nvSpPr>
        <p:spPr>
          <a:xfrm>
            <a:off x="863018" y="2670356"/>
            <a:ext cx="2600700" cy="126331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23" name="Straight Arrow Connector 51">
            <a:extLst>
              <a:ext uri="{FF2B5EF4-FFF2-40B4-BE49-F238E27FC236}">
                <a16:creationId xmlns:a16="http://schemas.microsoft.com/office/drawing/2014/main" id="{3DEE9302-480B-4D80-BCAB-A0E356630669}"/>
              </a:ext>
            </a:extLst>
          </p:cNvPr>
          <p:cNvCxnSpPr>
            <a:cxnSpLocks/>
          </p:cNvCxnSpPr>
          <p:nvPr/>
        </p:nvCxnSpPr>
        <p:spPr>
          <a:xfrm>
            <a:off x="577792" y="2499142"/>
            <a:ext cx="285226" cy="171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14">
            <a:extLst>
              <a:ext uri="{FF2B5EF4-FFF2-40B4-BE49-F238E27FC236}">
                <a16:creationId xmlns:a16="http://schemas.microsoft.com/office/drawing/2014/main" id="{6BF89723-5E5A-4476-9C08-C918D1AEACCD}"/>
              </a:ext>
            </a:extLst>
          </p:cNvPr>
          <p:cNvSpPr txBox="1">
            <a:spLocks noChangeArrowheads="1"/>
          </p:cNvSpPr>
          <p:nvPr/>
        </p:nvSpPr>
        <p:spPr bwMode="auto">
          <a:xfrm>
            <a:off x="165748" y="2341411"/>
            <a:ext cx="868363"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buClr>
                <a:schemeClr val="folHlink"/>
              </a:buClr>
              <a:buSzPct val="60000"/>
              <a:buFont typeface="Wingdings" panose="05000000000000000000" pitchFamily="2" charset="2"/>
              <a:buChar char="n"/>
              <a:defRPr kumimoji="1" sz="3200">
                <a:solidFill>
                  <a:schemeClr val="tx1"/>
                </a:solidFill>
                <a:latin typeface="굴림" panose="020B0600000101010101" pitchFamily="34" charset="-127"/>
                <a:ea typeface="굴림" panose="020B0600000101010101" pitchFamily="34" charset="-127"/>
              </a:defRPr>
            </a:lvl1pPr>
            <a:lvl2pPr marL="742950" indent="-285750" latinLnBrk="1">
              <a:spcBef>
                <a:spcPct val="20000"/>
              </a:spcBef>
              <a:buClr>
                <a:schemeClr val="hlink"/>
              </a:buClr>
              <a:buSzPct val="55000"/>
              <a:buFont typeface="Wingdings" panose="05000000000000000000" pitchFamily="2" charset="2"/>
              <a:buChar char="n"/>
              <a:defRPr kumimoji="1" sz="1600">
                <a:solidFill>
                  <a:schemeClr val="tx1"/>
                </a:solidFill>
                <a:latin typeface="굴림" panose="020B0600000101010101" pitchFamily="34" charset="-127"/>
                <a:ea typeface="굴림" panose="020B0600000101010101" pitchFamily="34" charset="-127"/>
              </a:defRPr>
            </a:lvl2pPr>
            <a:lvl3pPr marL="1143000" indent="-228600" latinLnBrk="1">
              <a:spcBef>
                <a:spcPct val="20000"/>
              </a:spcBef>
              <a:buClr>
                <a:schemeClr val="folHlink"/>
              </a:buClr>
              <a:buSzPct val="50000"/>
              <a:buFont typeface="Wingdings" panose="05000000000000000000" pitchFamily="2" charset="2"/>
              <a:buChar char="n"/>
              <a:defRPr kumimoji="1" sz="1400">
                <a:solidFill>
                  <a:schemeClr val="tx1"/>
                </a:solidFill>
                <a:latin typeface="굴림" panose="020B0600000101010101" pitchFamily="34" charset="-127"/>
                <a:ea typeface="굴림" panose="020B0600000101010101" pitchFamily="34" charset="-127"/>
              </a:defRPr>
            </a:lvl3pPr>
            <a:lvl4pPr marL="1600200" indent="-228600" latinLnBrk="1">
              <a:spcBef>
                <a:spcPct val="20000"/>
              </a:spcBef>
              <a:buClr>
                <a:schemeClr val="accent2"/>
              </a:buClr>
              <a:buSzPct val="55000"/>
              <a:buFont typeface="Wingdings" panose="05000000000000000000" pitchFamily="2" charset="2"/>
              <a:buChar char="n"/>
              <a:defRPr kumimoji="1" sz="1200">
                <a:solidFill>
                  <a:schemeClr val="tx1"/>
                </a:solidFill>
                <a:latin typeface="굴림" panose="020B0600000101010101" pitchFamily="34" charset="-127"/>
                <a:ea typeface="굴림" panose="020B0600000101010101" pitchFamily="34" charset="-127"/>
              </a:defRPr>
            </a:lvl4pPr>
            <a:lvl5pPr marL="2057400" indent="-228600" latinLnBrk="1">
              <a:spcBef>
                <a:spcPct val="20000"/>
              </a:spcBef>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9pPr>
          </a:lstStyle>
          <a:p>
            <a:pPr algn="ctr" latinLnBrk="0">
              <a:spcBef>
                <a:spcPct val="0"/>
              </a:spcBef>
              <a:buClrTx/>
              <a:buSzTx/>
              <a:buFontTx/>
              <a:buNone/>
            </a:pPr>
            <a:r>
              <a:rPr lang="en-US" altLang="en-US" sz="900" dirty="0"/>
              <a:t>(0, yA2)</a:t>
            </a:r>
          </a:p>
        </p:txBody>
      </p:sp>
      <p:cxnSp>
        <p:nvCxnSpPr>
          <p:cNvPr id="25" name="Straight Arrow Connector 55">
            <a:extLst>
              <a:ext uri="{FF2B5EF4-FFF2-40B4-BE49-F238E27FC236}">
                <a16:creationId xmlns:a16="http://schemas.microsoft.com/office/drawing/2014/main" id="{47D3CB12-5A17-4E87-BDF8-7CBE3C6A4554}"/>
              </a:ext>
            </a:extLst>
          </p:cNvPr>
          <p:cNvCxnSpPr/>
          <p:nvPr/>
        </p:nvCxnSpPr>
        <p:spPr>
          <a:xfrm>
            <a:off x="1525748" y="2670356"/>
            <a:ext cx="0" cy="142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56">
            <a:extLst>
              <a:ext uri="{FF2B5EF4-FFF2-40B4-BE49-F238E27FC236}">
                <a16:creationId xmlns:a16="http://schemas.microsoft.com/office/drawing/2014/main" id="{DEB25ED4-CF00-4F69-A897-B3EBE83C7B54}"/>
              </a:ext>
            </a:extLst>
          </p:cNvPr>
          <p:cNvSpPr txBox="1"/>
          <p:nvPr/>
        </p:nvSpPr>
        <p:spPr>
          <a:xfrm>
            <a:off x="1525748" y="2618976"/>
            <a:ext cx="591890" cy="230832"/>
          </a:xfrm>
          <a:prstGeom prst="rect">
            <a:avLst/>
          </a:prstGeom>
          <a:noFill/>
        </p:spPr>
        <p:txBody>
          <a:bodyPr wrap="square" rtlCol="0">
            <a:spAutoFit/>
          </a:bodyPr>
          <a:lstStyle/>
          <a:p>
            <a:r>
              <a:rPr lang="en-US" sz="900" dirty="0">
                <a:solidFill>
                  <a:schemeClr val="bg1"/>
                </a:solidFill>
              </a:rPr>
              <a:t>JR Roi Y</a:t>
            </a:r>
          </a:p>
        </p:txBody>
      </p:sp>
      <p:cxnSp>
        <p:nvCxnSpPr>
          <p:cNvPr id="27" name="Straight Arrow Connector 62">
            <a:extLst>
              <a:ext uri="{FF2B5EF4-FFF2-40B4-BE49-F238E27FC236}">
                <a16:creationId xmlns:a16="http://schemas.microsoft.com/office/drawing/2014/main" id="{05A1C285-17DB-4715-AD76-1A520FD6617D}"/>
              </a:ext>
            </a:extLst>
          </p:cNvPr>
          <p:cNvCxnSpPr>
            <a:cxnSpLocks/>
          </p:cNvCxnSpPr>
          <p:nvPr/>
        </p:nvCxnSpPr>
        <p:spPr>
          <a:xfrm>
            <a:off x="851915" y="3329383"/>
            <a:ext cx="86603" cy="0"/>
          </a:xfrm>
          <a:prstGeom prst="straightConnector1">
            <a:avLst/>
          </a:prstGeom>
          <a:ln>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66">
            <a:extLst>
              <a:ext uri="{FF2B5EF4-FFF2-40B4-BE49-F238E27FC236}">
                <a16:creationId xmlns:a16="http://schemas.microsoft.com/office/drawing/2014/main" id="{D50C2366-BCF5-4E4D-8E7A-9C458C579051}"/>
              </a:ext>
            </a:extLst>
          </p:cNvPr>
          <p:cNvSpPr txBox="1"/>
          <p:nvPr/>
        </p:nvSpPr>
        <p:spPr>
          <a:xfrm>
            <a:off x="378192" y="3368699"/>
            <a:ext cx="591890" cy="230832"/>
          </a:xfrm>
          <a:prstGeom prst="rect">
            <a:avLst/>
          </a:prstGeom>
          <a:noFill/>
        </p:spPr>
        <p:txBody>
          <a:bodyPr wrap="square" rtlCol="0">
            <a:spAutoFit/>
          </a:bodyPr>
          <a:lstStyle/>
          <a:p>
            <a:r>
              <a:rPr lang="en-US" sz="900" dirty="0"/>
              <a:t>JR Roi X</a:t>
            </a:r>
          </a:p>
        </p:txBody>
      </p:sp>
      <p:sp>
        <p:nvSpPr>
          <p:cNvPr id="29" name="Rectangle 67">
            <a:extLst>
              <a:ext uri="{FF2B5EF4-FFF2-40B4-BE49-F238E27FC236}">
                <a16:creationId xmlns:a16="http://schemas.microsoft.com/office/drawing/2014/main" id="{04B35F63-E9CE-4EF4-B877-1FC3DE4E236B}"/>
              </a:ext>
            </a:extLst>
          </p:cNvPr>
          <p:cNvSpPr/>
          <p:nvPr/>
        </p:nvSpPr>
        <p:spPr>
          <a:xfrm>
            <a:off x="915660" y="2813668"/>
            <a:ext cx="2481619" cy="1120003"/>
          </a:xfrm>
          <a:prstGeom prst="rect">
            <a:avLst/>
          </a:prstGeom>
          <a:noFill/>
          <a:ln w="9525" cap="flat" cmpd="sng" algn="ctr">
            <a:solidFill>
              <a:srgbClr val="0000CC"/>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0" name="TextBox 2">
            <a:extLst>
              <a:ext uri="{FF2B5EF4-FFF2-40B4-BE49-F238E27FC236}">
                <a16:creationId xmlns:a16="http://schemas.microsoft.com/office/drawing/2014/main" id="{5B6FA967-C03E-4BF5-82C0-F68C0E133A29}"/>
              </a:ext>
            </a:extLst>
          </p:cNvPr>
          <p:cNvSpPr txBox="1"/>
          <p:nvPr/>
        </p:nvSpPr>
        <p:spPr>
          <a:xfrm>
            <a:off x="7750379" y="5111551"/>
            <a:ext cx="4018327" cy="923330"/>
          </a:xfrm>
          <a:prstGeom prst="rect">
            <a:avLst/>
          </a:prstGeom>
          <a:noFill/>
        </p:spPr>
        <p:txBody>
          <a:bodyPr wrap="square" rtlCol="0">
            <a:spAutoFit/>
          </a:bodyPr>
          <a:lstStyle/>
          <a:p>
            <a:r>
              <a:rPr lang="en-US" dirty="0">
                <a:solidFill>
                  <a:srgbClr val="FF0000"/>
                </a:solidFill>
              </a:rPr>
              <a:t>Recommendation : If </a:t>
            </a:r>
            <a:r>
              <a:rPr lang="en-US" dirty="0" err="1">
                <a:solidFill>
                  <a:srgbClr val="FF0000"/>
                </a:solidFill>
              </a:rPr>
              <a:t>jrBottom</a:t>
            </a:r>
            <a:r>
              <a:rPr lang="en-US" dirty="0">
                <a:solidFill>
                  <a:srgbClr val="FF0000"/>
                </a:solidFill>
              </a:rPr>
              <a:t> is not used in next steps, please remove this to avoid the complication in source code</a:t>
            </a:r>
          </a:p>
        </p:txBody>
      </p:sp>
      <p:sp>
        <p:nvSpPr>
          <p:cNvPr id="31" name="TextBox 3"/>
          <p:cNvSpPr txBox="1"/>
          <p:nvPr/>
        </p:nvSpPr>
        <p:spPr>
          <a:xfrm>
            <a:off x="2020698" y="5111551"/>
            <a:ext cx="5385733" cy="1169551"/>
          </a:xfrm>
          <a:prstGeom prst="rect">
            <a:avLst/>
          </a:prstGeom>
          <a:solidFill>
            <a:srgbClr val="FFFF00"/>
          </a:solidFill>
        </p:spPr>
        <p:txBody>
          <a:bodyPr wrap="square" rtlCol="0">
            <a:spAutoFit/>
          </a:bodyPr>
          <a:lstStyle/>
          <a:p>
            <a:r>
              <a:rPr lang="en-US" altLang="ko-KR" sz="1400" dirty="0"/>
              <a:t>Note : The top line of blue rectangular is used to define the upper limit of blue rectangular. It makes the ROI more reliable to remove the upper dark area in JR area. </a:t>
            </a:r>
          </a:p>
          <a:p>
            <a:r>
              <a:rPr lang="en-US" altLang="ko-KR" sz="1400" dirty="0"/>
              <a:t>The blue rectangular includes some of poles around the boundary, but it does not be problematic, because we are using the upper straight line. </a:t>
            </a:r>
            <a:endParaRPr lang="ko-KR" altLang="en-US" sz="1400"/>
          </a:p>
        </p:txBody>
      </p:sp>
    </p:spTree>
    <p:extLst>
      <p:ext uri="{BB962C8B-B14F-4D97-AF65-F5344CB8AC3E}">
        <p14:creationId xmlns:p14="http://schemas.microsoft.com/office/powerpoint/2010/main" val="42053488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Hình ảnh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7736" y="3055331"/>
            <a:ext cx="4608000" cy="1451665"/>
          </a:xfrm>
          <a:prstGeom prst="rect">
            <a:avLst/>
          </a:prstGeom>
        </p:spPr>
      </p:pic>
      <p:sp>
        <p:nvSpPr>
          <p:cNvPr id="2" name="Tiêu đề 1"/>
          <p:cNvSpPr>
            <a:spLocks noGrp="1"/>
          </p:cNvSpPr>
          <p:nvPr>
            <p:ph type="title"/>
          </p:nvPr>
        </p:nvSpPr>
        <p:spPr/>
        <p:txBody>
          <a:bodyPr/>
          <a:lstStyle/>
          <a:p>
            <a:r>
              <a:rPr lang="en-US" dirty="0"/>
              <a:t>Finding Leaning position</a:t>
            </a:r>
          </a:p>
        </p:txBody>
      </p:sp>
      <p:sp>
        <p:nvSpPr>
          <p:cNvPr id="4" name="Chỗ dành sẵn cho Số hiệu Bản chiếu 3"/>
          <p:cNvSpPr>
            <a:spLocks noGrp="1"/>
          </p:cNvSpPr>
          <p:nvPr>
            <p:ph type="sldNum" sz="quarter" idx="12"/>
          </p:nvPr>
        </p:nvSpPr>
        <p:spPr/>
        <p:txBody>
          <a:bodyPr/>
          <a:lstStyle/>
          <a:p>
            <a:fld id="{612001EB-C607-4195-83CD-5AE5F3E4F111}" type="slidenum">
              <a:rPr lang="en-US" smtClean="0"/>
              <a:t>37</a:t>
            </a:fld>
            <a:endParaRPr lang="en-US"/>
          </a:p>
        </p:txBody>
      </p:sp>
      <p:sp>
        <p:nvSpPr>
          <p:cNvPr id="5" name="Title 1">
            <a:extLst>
              <a:ext uri="{FF2B5EF4-FFF2-40B4-BE49-F238E27FC236}">
                <a16:creationId xmlns:a16="http://schemas.microsoft.com/office/drawing/2014/main" id="{ACFB19E2-23AA-4DE0-A616-58039027FEC7}"/>
              </a:ext>
            </a:extLst>
          </p:cNvPr>
          <p:cNvSpPr txBox="1">
            <a:spLocks/>
          </p:cNvSpPr>
          <p:nvPr/>
        </p:nvSpPr>
        <p:spPr>
          <a:xfrm>
            <a:off x="233874" y="752832"/>
            <a:ext cx="11769754" cy="686056"/>
          </a:xfrm>
          <a:prstGeom prst="rect">
            <a:avLst/>
          </a:prstGeom>
        </p:spPr>
        <p:txBody>
          <a:bodyPr vert="horz" lIns="91440" tIns="45720" rIns="91440" bIns="45720" rtlCol="0" anchor="ctr">
            <a:normAutofit fontScale="90000" lnSpcReduction="10000"/>
          </a:bodyPr>
          <a:lstStyle>
            <a:lvl1pPr algn="l" defTabSz="914400" rtl="0" eaLnBrk="1" latinLnBrk="1" hangingPunct="1">
              <a:lnSpc>
                <a:spcPct val="90000"/>
              </a:lnSpc>
              <a:spcBef>
                <a:spcPct val="0"/>
              </a:spcBef>
              <a:buNone/>
              <a:defRPr sz="2400" b="1" kern="1200">
                <a:solidFill>
                  <a:schemeClr val="tx1"/>
                </a:solidFill>
                <a:latin typeface="맑은 고딕" panose="020B0503020000020004" pitchFamily="50" charset="-127"/>
                <a:ea typeface="맑은 고딕" panose="020B0503020000020004" pitchFamily="50" charset="-127"/>
                <a:cs typeface="+mj-cs"/>
              </a:defRPr>
            </a:lvl1pPr>
          </a:lstStyle>
          <a:p>
            <a:r>
              <a:rPr lang="en-US" b="0" dirty="0" smtClean="0"/>
              <a:t>Objective : to find how much the group of poles are shifted to left or right compared to the fixed case. </a:t>
            </a:r>
            <a:endParaRPr lang="en-US" b="0" dirty="0"/>
          </a:p>
        </p:txBody>
      </p:sp>
      <p:cxnSp>
        <p:nvCxnSpPr>
          <p:cNvPr id="8" name="Straight Connector 7">
            <a:extLst>
              <a:ext uri="{FF2B5EF4-FFF2-40B4-BE49-F238E27FC236}">
                <a16:creationId xmlns:a16="http://schemas.microsoft.com/office/drawing/2014/main" id="{B7FA05B0-07F2-4CEB-B3BA-C9C00C44110D}"/>
              </a:ext>
            </a:extLst>
          </p:cNvPr>
          <p:cNvCxnSpPr/>
          <p:nvPr/>
        </p:nvCxnSpPr>
        <p:spPr>
          <a:xfrm>
            <a:off x="7670740" y="3036143"/>
            <a:ext cx="0" cy="157734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9" name="Straight Connector 8">
            <a:extLst>
              <a:ext uri="{FF2B5EF4-FFF2-40B4-BE49-F238E27FC236}">
                <a16:creationId xmlns:a16="http://schemas.microsoft.com/office/drawing/2014/main" id="{73523F5A-6F13-48D7-AD33-3E9C131AB54A}"/>
              </a:ext>
            </a:extLst>
          </p:cNvPr>
          <p:cNvCxnSpPr/>
          <p:nvPr/>
        </p:nvCxnSpPr>
        <p:spPr>
          <a:xfrm>
            <a:off x="4836100" y="3060325"/>
            <a:ext cx="0" cy="157734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0" name="Straight Arrow Connector 10">
            <a:extLst>
              <a:ext uri="{FF2B5EF4-FFF2-40B4-BE49-F238E27FC236}">
                <a16:creationId xmlns:a16="http://schemas.microsoft.com/office/drawing/2014/main" id="{8FCAFEDD-96B7-4689-A833-8D8674D8D3BC}"/>
              </a:ext>
            </a:extLst>
          </p:cNvPr>
          <p:cNvCxnSpPr/>
          <p:nvPr/>
        </p:nvCxnSpPr>
        <p:spPr>
          <a:xfrm>
            <a:off x="7670740" y="4712543"/>
            <a:ext cx="84499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1">
            <a:extLst>
              <a:ext uri="{FF2B5EF4-FFF2-40B4-BE49-F238E27FC236}">
                <a16:creationId xmlns:a16="http://schemas.microsoft.com/office/drawing/2014/main" id="{5F2F099D-9F44-47B6-8E8A-DC6108316295}"/>
              </a:ext>
            </a:extLst>
          </p:cNvPr>
          <p:cNvCxnSpPr>
            <a:cxnSpLocks/>
          </p:cNvCxnSpPr>
          <p:nvPr/>
        </p:nvCxnSpPr>
        <p:spPr>
          <a:xfrm>
            <a:off x="3907223" y="4712543"/>
            <a:ext cx="92887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3">
            <a:extLst>
              <a:ext uri="{FF2B5EF4-FFF2-40B4-BE49-F238E27FC236}">
                <a16:creationId xmlns:a16="http://schemas.microsoft.com/office/drawing/2014/main" id="{2738D684-7D74-4E33-A71B-ED01B1970EF0}"/>
              </a:ext>
            </a:extLst>
          </p:cNvPr>
          <p:cNvSpPr txBox="1"/>
          <p:nvPr/>
        </p:nvSpPr>
        <p:spPr>
          <a:xfrm>
            <a:off x="3792160" y="4824219"/>
            <a:ext cx="1531620" cy="307777"/>
          </a:xfrm>
          <a:prstGeom prst="rect">
            <a:avLst/>
          </a:prstGeom>
          <a:noFill/>
        </p:spPr>
        <p:txBody>
          <a:bodyPr wrap="square" rtlCol="0">
            <a:spAutoFit/>
          </a:bodyPr>
          <a:lstStyle/>
          <a:p>
            <a:r>
              <a:rPr lang="en-US" sz="1400" dirty="0"/>
              <a:t>Roi width/4</a:t>
            </a:r>
          </a:p>
        </p:txBody>
      </p:sp>
      <p:sp>
        <p:nvSpPr>
          <p:cNvPr id="13" name="TextBox 14">
            <a:extLst>
              <a:ext uri="{FF2B5EF4-FFF2-40B4-BE49-F238E27FC236}">
                <a16:creationId xmlns:a16="http://schemas.microsoft.com/office/drawing/2014/main" id="{2316BBC6-1467-49DE-97B8-07DC369E5C35}"/>
              </a:ext>
            </a:extLst>
          </p:cNvPr>
          <p:cNvSpPr txBox="1"/>
          <p:nvPr/>
        </p:nvSpPr>
        <p:spPr>
          <a:xfrm>
            <a:off x="7563986" y="4778046"/>
            <a:ext cx="1531620" cy="307777"/>
          </a:xfrm>
          <a:prstGeom prst="rect">
            <a:avLst/>
          </a:prstGeom>
          <a:noFill/>
        </p:spPr>
        <p:txBody>
          <a:bodyPr wrap="square" rtlCol="0">
            <a:spAutoFit/>
          </a:bodyPr>
          <a:lstStyle/>
          <a:p>
            <a:r>
              <a:rPr lang="en-US" sz="1400" dirty="0"/>
              <a:t>Roi width/4</a:t>
            </a:r>
          </a:p>
        </p:txBody>
      </p:sp>
      <p:pic>
        <p:nvPicPr>
          <p:cNvPr id="14" name="Picture 16">
            <a:extLst>
              <a:ext uri="{FF2B5EF4-FFF2-40B4-BE49-F238E27FC236}">
                <a16:creationId xmlns:a16="http://schemas.microsoft.com/office/drawing/2014/main" id="{4DC5186F-1CFA-4C14-A45A-8DBDF2264026}"/>
              </a:ext>
            </a:extLst>
          </p:cNvPr>
          <p:cNvPicPr>
            <a:picLocks noChangeAspect="1"/>
          </p:cNvPicPr>
          <p:nvPr/>
        </p:nvPicPr>
        <p:blipFill>
          <a:blip r:embed="rId3"/>
          <a:stretch>
            <a:fillRect/>
          </a:stretch>
        </p:blipFill>
        <p:spPr>
          <a:xfrm>
            <a:off x="511086" y="1512694"/>
            <a:ext cx="2800350" cy="171450"/>
          </a:xfrm>
          <a:prstGeom prst="rect">
            <a:avLst/>
          </a:prstGeom>
        </p:spPr>
      </p:pic>
      <p:pic>
        <p:nvPicPr>
          <p:cNvPr id="15" name="Picture 12">
            <a:extLst>
              <a:ext uri="{FF2B5EF4-FFF2-40B4-BE49-F238E27FC236}">
                <a16:creationId xmlns:a16="http://schemas.microsoft.com/office/drawing/2014/main" id="{58FDCECD-490A-4923-920C-264400AFB31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5089" t="23369" r="11061"/>
          <a:stretch>
            <a:fillRect/>
          </a:stretch>
        </p:blipFill>
        <p:spPr bwMode="auto">
          <a:xfrm>
            <a:off x="690807" y="2439040"/>
            <a:ext cx="2729044" cy="3438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9">
            <a:extLst>
              <a:ext uri="{FF2B5EF4-FFF2-40B4-BE49-F238E27FC236}">
                <a16:creationId xmlns:a16="http://schemas.microsoft.com/office/drawing/2014/main" id="{AA560BF2-8F9A-4349-9807-9C4772ABA728}"/>
              </a:ext>
            </a:extLst>
          </p:cNvPr>
          <p:cNvSpPr/>
          <p:nvPr/>
        </p:nvSpPr>
        <p:spPr>
          <a:xfrm>
            <a:off x="788194" y="3594235"/>
            <a:ext cx="2555774" cy="1548164"/>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7" name="Straight Arrow Connector 21">
            <a:extLst>
              <a:ext uri="{FF2B5EF4-FFF2-40B4-BE49-F238E27FC236}">
                <a16:creationId xmlns:a16="http://schemas.microsoft.com/office/drawing/2014/main" id="{A7AB9652-7132-4F70-8ADF-68422D63AF65}"/>
              </a:ext>
            </a:extLst>
          </p:cNvPr>
          <p:cNvCxnSpPr>
            <a:cxnSpLocks/>
          </p:cNvCxnSpPr>
          <p:nvPr/>
        </p:nvCxnSpPr>
        <p:spPr>
          <a:xfrm flipV="1">
            <a:off x="525780" y="3594235"/>
            <a:ext cx="220980" cy="190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4">
            <a:extLst>
              <a:ext uri="{FF2B5EF4-FFF2-40B4-BE49-F238E27FC236}">
                <a16:creationId xmlns:a16="http://schemas.microsoft.com/office/drawing/2014/main" id="{E9CEDFD1-C13D-458A-B514-E81D2B5286F1}"/>
              </a:ext>
            </a:extLst>
          </p:cNvPr>
          <p:cNvSpPr txBox="1">
            <a:spLocks noChangeArrowheads="1"/>
          </p:cNvSpPr>
          <p:nvPr/>
        </p:nvSpPr>
        <p:spPr bwMode="auto">
          <a:xfrm>
            <a:off x="230529" y="3781164"/>
            <a:ext cx="5905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buClr>
                <a:schemeClr val="folHlink"/>
              </a:buClr>
              <a:buSzPct val="60000"/>
              <a:buFont typeface="Wingdings" panose="05000000000000000000" pitchFamily="2" charset="2"/>
              <a:buChar char="n"/>
              <a:defRPr kumimoji="1" sz="3200">
                <a:solidFill>
                  <a:schemeClr val="tx1"/>
                </a:solidFill>
                <a:latin typeface="굴림" panose="020B0600000101010101" pitchFamily="34" charset="-127"/>
                <a:ea typeface="굴림" panose="020B0600000101010101" pitchFamily="34" charset="-127"/>
              </a:defRPr>
            </a:lvl1pPr>
            <a:lvl2pPr marL="742950" indent="-285750" latinLnBrk="1">
              <a:spcBef>
                <a:spcPct val="20000"/>
              </a:spcBef>
              <a:buClr>
                <a:schemeClr val="hlink"/>
              </a:buClr>
              <a:buSzPct val="55000"/>
              <a:buFont typeface="Wingdings" panose="05000000000000000000" pitchFamily="2" charset="2"/>
              <a:buChar char="n"/>
              <a:defRPr kumimoji="1" sz="1600">
                <a:solidFill>
                  <a:schemeClr val="tx1"/>
                </a:solidFill>
                <a:latin typeface="굴림" panose="020B0600000101010101" pitchFamily="34" charset="-127"/>
                <a:ea typeface="굴림" panose="020B0600000101010101" pitchFamily="34" charset="-127"/>
              </a:defRPr>
            </a:lvl2pPr>
            <a:lvl3pPr marL="1143000" indent="-228600" latinLnBrk="1">
              <a:spcBef>
                <a:spcPct val="20000"/>
              </a:spcBef>
              <a:buClr>
                <a:schemeClr val="folHlink"/>
              </a:buClr>
              <a:buSzPct val="50000"/>
              <a:buFont typeface="Wingdings" panose="05000000000000000000" pitchFamily="2" charset="2"/>
              <a:buChar char="n"/>
              <a:defRPr kumimoji="1" sz="1400">
                <a:solidFill>
                  <a:schemeClr val="tx1"/>
                </a:solidFill>
                <a:latin typeface="굴림" panose="020B0600000101010101" pitchFamily="34" charset="-127"/>
                <a:ea typeface="굴림" panose="020B0600000101010101" pitchFamily="34" charset="-127"/>
              </a:defRPr>
            </a:lvl3pPr>
            <a:lvl4pPr marL="1600200" indent="-228600" latinLnBrk="1">
              <a:spcBef>
                <a:spcPct val="20000"/>
              </a:spcBef>
              <a:buClr>
                <a:schemeClr val="accent2"/>
              </a:buClr>
              <a:buSzPct val="55000"/>
              <a:buFont typeface="Wingdings" panose="05000000000000000000" pitchFamily="2" charset="2"/>
              <a:buChar char="n"/>
              <a:defRPr kumimoji="1" sz="1200">
                <a:solidFill>
                  <a:schemeClr val="tx1"/>
                </a:solidFill>
                <a:latin typeface="굴림" panose="020B0600000101010101" pitchFamily="34" charset="-127"/>
                <a:ea typeface="굴림" panose="020B0600000101010101" pitchFamily="34" charset="-127"/>
              </a:defRPr>
            </a:lvl4pPr>
            <a:lvl5pPr marL="2057400" indent="-228600" latinLnBrk="1">
              <a:spcBef>
                <a:spcPct val="20000"/>
              </a:spcBef>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9pPr>
          </a:lstStyle>
          <a:p>
            <a:pPr algn="ctr" latinLnBrk="0">
              <a:spcBef>
                <a:spcPct val="0"/>
              </a:spcBef>
              <a:buClrTx/>
              <a:buSzTx/>
              <a:buFontTx/>
              <a:buNone/>
            </a:pPr>
            <a:r>
              <a:rPr lang="en-US" altLang="en-US" sz="800" dirty="0"/>
              <a:t>(</a:t>
            </a:r>
            <a:r>
              <a:rPr lang="en-US" altLang="en-US" sz="800" dirty="0" err="1"/>
              <a:t>borderpadding</a:t>
            </a:r>
            <a:r>
              <a:rPr lang="en-US" altLang="en-US" sz="800" dirty="0"/>
              <a:t>, </a:t>
            </a:r>
            <a:r>
              <a:rPr lang="en-US" altLang="en-US" sz="800" dirty="0" err="1"/>
              <a:t>jrTop</a:t>
            </a:r>
            <a:r>
              <a:rPr lang="en-US" altLang="en-US" sz="800" dirty="0"/>
              <a:t>)</a:t>
            </a:r>
          </a:p>
        </p:txBody>
      </p:sp>
      <p:pic>
        <p:nvPicPr>
          <p:cNvPr id="19" name="Picture 25">
            <a:extLst>
              <a:ext uri="{FF2B5EF4-FFF2-40B4-BE49-F238E27FC236}">
                <a16:creationId xmlns:a16="http://schemas.microsoft.com/office/drawing/2014/main" id="{212BAE87-6587-45BF-BD84-B721FBC2BBB4}"/>
              </a:ext>
            </a:extLst>
          </p:cNvPr>
          <p:cNvPicPr>
            <a:picLocks noChangeAspect="1"/>
          </p:cNvPicPr>
          <p:nvPr/>
        </p:nvPicPr>
        <p:blipFill>
          <a:blip r:embed="rId5"/>
          <a:stretch>
            <a:fillRect/>
          </a:stretch>
        </p:blipFill>
        <p:spPr>
          <a:xfrm>
            <a:off x="511086" y="1728424"/>
            <a:ext cx="2762250" cy="171450"/>
          </a:xfrm>
          <a:prstGeom prst="rect">
            <a:avLst/>
          </a:prstGeom>
        </p:spPr>
      </p:pic>
      <p:sp>
        <p:nvSpPr>
          <p:cNvPr id="20" name="Oval 26">
            <a:extLst>
              <a:ext uri="{FF2B5EF4-FFF2-40B4-BE49-F238E27FC236}">
                <a16:creationId xmlns:a16="http://schemas.microsoft.com/office/drawing/2014/main" id="{506BED14-92D1-4CAC-9690-07C0BF25A31D}"/>
              </a:ext>
            </a:extLst>
          </p:cNvPr>
          <p:cNvSpPr/>
          <p:nvPr/>
        </p:nvSpPr>
        <p:spPr>
          <a:xfrm>
            <a:off x="722227" y="3540895"/>
            <a:ext cx="123593" cy="990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5">
            <a:extLst>
              <a:ext uri="{FF2B5EF4-FFF2-40B4-BE49-F238E27FC236}">
                <a16:creationId xmlns:a16="http://schemas.microsoft.com/office/drawing/2014/main" id="{B1D6E58C-A55B-49A1-B73C-88D97A3E4B89}"/>
              </a:ext>
            </a:extLst>
          </p:cNvPr>
          <p:cNvSpPr>
            <a:spLocks noChangeArrowheads="1"/>
          </p:cNvSpPr>
          <p:nvPr/>
        </p:nvSpPr>
        <p:spPr bwMode="auto">
          <a:xfrm>
            <a:off x="8785767" y="1468877"/>
            <a:ext cx="2762249"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buClr>
                <a:schemeClr val="folHlink"/>
              </a:buClr>
              <a:buSzPct val="60000"/>
              <a:buFont typeface="Wingdings" panose="05000000000000000000" pitchFamily="2" charset="2"/>
              <a:buChar char="n"/>
              <a:defRPr kumimoji="1" sz="3200">
                <a:solidFill>
                  <a:schemeClr val="tx1"/>
                </a:solidFill>
                <a:latin typeface="굴림" panose="020B0600000101010101" pitchFamily="34" charset="-127"/>
                <a:ea typeface="굴림" panose="020B0600000101010101" pitchFamily="34" charset="-127"/>
              </a:defRPr>
            </a:lvl1pPr>
            <a:lvl2pPr marL="742950" indent="-285750" latinLnBrk="1">
              <a:spcBef>
                <a:spcPct val="20000"/>
              </a:spcBef>
              <a:buClr>
                <a:schemeClr val="hlink"/>
              </a:buClr>
              <a:buSzPct val="55000"/>
              <a:buFont typeface="Wingdings" panose="05000000000000000000" pitchFamily="2" charset="2"/>
              <a:buChar char="n"/>
              <a:defRPr kumimoji="1" sz="1600">
                <a:solidFill>
                  <a:schemeClr val="tx1"/>
                </a:solidFill>
                <a:latin typeface="굴림" panose="020B0600000101010101" pitchFamily="34" charset="-127"/>
                <a:ea typeface="굴림" panose="020B0600000101010101" pitchFamily="34" charset="-127"/>
              </a:defRPr>
            </a:lvl2pPr>
            <a:lvl3pPr marL="1143000" indent="-228600" latinLnBrk="1">
              <a:spcBef>
                <a:spcPct val="20000"/>
              </a:spcBef>
              <a:buClr>
                <a:schemeClr val="folHlink"/>
              </a:buClr>
              <a:buSzPct val="50000"/>
              <a:buFont typeface="Wingdings" panose="05000000000000000000" pitchFamily="2" charset="2"/>
              <a:buChar char="n"/>
              <a:defRPr kumimoji="1" sz="1400">
                <a:solidFill>
                  <a:schemeClr val="tx1"/>
                </a:solidFill>
                <a:latin typeface="굴림" panose="020B0600000101010101" pitchFamily="34" charset="-127"/>
                <a:ea typeface="굴림" panose="020B0600000101010101" pitchFamily="34" charset="-127"/>
              </a:defRPr>
            </a:lvl3pPr>
            <a:lvl4pPr marL="1600200" indent="-228600" latinLnBrk="1">
              <a:spcBef>
                <a:spcPct val="20000"/>
              </a:spcBef>
              <a:buClr>
                <a:schemeClr val="accent2"/>
              </a:buClr>
              <a:buSzPct val="55000"/>
              <a:buFont typeface="Wingdings" panose="05000000000000000000" pitchFamily="2" charset="2"/>
              <a:buChar char="n"/>
              <a:defRPr kumimoji="1" sz="1200">
                <a:solidFill>
                  <a:schemeClr val="tx1"/>
                </a:solidFill>
                <a:latin typeface="굴림" panose="020B0600000101010101" pitchFamily="34" charset="-127"/>
                <a:ea typeface="굴림" panose="020B0600000101010101" pitchFamily="34" charset="-127"/>
              </a:defRPr>
            </a:lvl4pPr>
            <a:lvl5pPr marL="2057400" indent="-228600" latinLnBrk="1">
              <a:spcBef>
                <a:spcPct val="20000"/>
              </a:spcBef>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9pPr>
          </a:lstStyle>
          <a:p>
            <a:pPr marL="171450" indent="-171450" latinLnBrk="0">
              <a:spcBef>
                <a:spcPct val="0"/>
              </a:spcBef>
              <a:buClrTx/>
              <a:buSzTx/>
              <a:buFont typeface="Arial" panose="020B0604020202020204" pitchFamily="34" charset="0"/>
              <a:buChar char="•"/>
            </a:pPr>
            <a:r>
              <a:rPr lang="en-US" altLang="ko-KR" sz="1200" dirty="0">
                <a:latin typeface="+mn-lt"/>
              </a:rPr>
              <a:t>For finding Leaning:</a:t>
            </a:r>
          </a:p>
          <a:p>
            <a:pPr marL="171450" indent="-171450" latinLnBrk="0">
              <a:spcBef>
                <a:spcPct val="0"/>
              </a:spcBef>
              <a:buClrTx/>
              <a:buSzTx/>
              <a:buFont typeface="Wingdings" panose="05000000000000000000" pitchFamily="2" charset="2"/>
              <a:buChar char="Ø"/>
            </a:pPr>
            <a:r>
              <a:rPr lang="en-US" altLang="ko-KR" sz="1200" dirty="0">
                <a:latin typeface="+mn-lt"/>
              </a:rPr>
              <a:t>Based on </a:t>
            </a:r>
            <a:r>
              <a:rPr lang="en-US" altLang="ko-KR" sz="1200" dirty="0" err="1">
                <a:latin typeface="+mn-lt"/>
              </a:rPr>
              <a:t>jrTop</a:t>
            </a:r>
            <a:r>
              <a:rPr lang="en-US" altLang="ko-KR" sz="1200" dirty="0">
                <a:latin typeface="+mn-lt"/>
              </a:rPr>
              <a:t> point we found in previous step and border padding parameter, we can crop the image with reasonable ROI.</a:t>
            </a:r>
          </a:p>
          <a:p>
            <a:pPr marL="171450" indent="-171450" latinLnBrk="0">
              <a:spcBef>
                <a:spcPct val="0"/>
              </a:spcBef>
              <a:buClrTx/>
              <a:buSzTx/>
              <a:buFont typeface="Wingdings" panose="05000000000000000000" pitchFamily="2" charset="2"/>
              <a:buChar char="Ø"/>
            </a:pPr>
            <a:r>
              <a:rPr lang="en-US" altLang="ko-KR" sz="1200" dirty="0">
                <a:latin typeface="+mn-lt"/>
              </a:rPr>
              <a:t>Then apply CLAHE (local adaptive histogram equalization) to generate image 3.</a:t>
            </a:r>
          </a:p>
          <a:p>
            <a:pPr marL="171450" indent="-171450" latinLnBrk="0">
              <a:spcBef>
                <a:spcPct val="0"/>
              </a:spcBef>
              <a:buClrTx/>
              <a:buSzTx/>
              <a:buFont typeface="Wingdings" panose="05000000000000000000" pitchFamily="2" charset="2"/>
              <a:buChar char="Ø"/>
            </a:pPr>
            <a:r>
              <a:rPr lang="en-US" altLang="ko-KR" sz="1200" dirty="0">
                <a:latin typeface="+mn-lt"/>
              </a:rPr>
              <a:t>Divide image become 4 parts based on Roi width</a:t>
            </a:r>
          </a:p>
          <a:p>
            <a:pPr marL="171450" indent="-171450" latinLnBrk="0">
              <a:spcBef>
                <a:spcPct val="0"/>
              </a:spcBef>
              <a:buClrTx/>
              <a:buSzTx/>
              <a:buFont typeface="Wingdings" panose="05000000000000000000" pitchFamily="2" charset="2"/>
              <a:buChar char="Ø"/>
            </a:pPr>
            <a:r>
              <a:rPr lang="en-US" altLang="ko-KR" sz="1200" dirty="0">
                <a:latin typeface="+mn-lt"/>
              </a:rPr>
              <a:t>For part 1 and part 4, applying vertical projection, if :</a:t>
            </a:r>
          </a:p>
          <a:p>
            <a:pPr latinLnBrk="0">
              <a:spcBef>
                <a:spcPct val="0"/>
              </a:spcBef>
              <a:buClrTx/>
              <a:buSzTx/>
              <a:buNone/>
            </a:pPr>
            <a:endParaRPr lang="en-US" altLang="ko-KR" sz="1200" dirty="0">
              <a:latin typeface="+mn-lt"/>
            </a:endParaRPr>
          </a:p>
          <a:p>
            <a:pPr latinLnBrk="0">
              <a:spcBef>
                <a:spcPct val="0"/>
              </a:spcBef>
              <a:buClrTx/>
              <a:buSzTx/>
              <a:buNone/>
            </a:pPr>
            <a:r>
              <a:rPr lang="en-US" altLang="ko-KR" sz="1050" b="1" dirty="0" err="1">
                <a:latin typeface="+mn-lt"/>
              </a:rPr>
              <a:t>Ac</a:t>
            </a:r>
            <a:r>
              <a:rPr lang="en-US" altLang="ko-KR" sz="1050" b="1" baseline="-25000" dirty="0" err="1">
                <a:latin typeface="+mn-lt"/>
              </a:rPr>
              <a:t>x</a:t>
            </a:r>
            <a:r>
              <a:rPr lang="en-US" altLang="ko-KR" sz="1050" b="1" dirty="0">
                <a:latin typeface="+mn-lt"/>
              </a:rPr>
              <a:t> &gt; </a:t>
            </a:r>
            <a:r>
              <a:rPr lang="en-US" altLang="ko-KR" sz="1050" b="1" dirty="0" err="1">
                <a:latin typeface="+mn-lt"/>
              </a:rPr>
              <a:t>Theshold</a:t>
            </a:r>
            <a:r>
              <a:rPr lang="en-US" altLang="ko-KR" sz="1050" b="1" dirty="0">
                <a:latin typeface="+mn-lt"/>
              </a:rPr>
              <a:t> to determine pole leaning &amp;&amp;</a:t>
            </a:r>
          </a:p>
          <a:p>
            <a:pPr latinLnBrk="0">
              <a:spcBef>
                <a:spcPct val="0"/>
              </a:spcBef>
              <a:buClrTx/>
              <a:buSzTx/>
              <a:buNone/>
            </a:pPr>
            <a:r>
              <a:rPr lang="en-US" altLang="ko-KR" sz="1050" b="1" dirty="0">
                <a:latin typeface="+mn-lt"/>
              </a:rPr>
              <a:t>Ac</a:t>
            </a:r>
            <a:r>
              <a:rPr lang="en-US" altLang="ko-KR" sz="1050" b="1" baseline="-25000" dirty="0">
                <a:latin typeface="+mn-lt"/>
              </a:rPr>
              <a:t>x-1</a:t>
            </a:r>
            <a:r>
              <a:rPr lang="en-US" altLang="ko-KR" sz="1050" b="1" dirty="0">
                <a:latin typeface="+mn-lt"/>
              </a:rPr>
              <a:t> &lt; </a:t>
            </a:r>
            <a:r>
              <a:rPr lang="en-US" altLang="ko-KR" sz="1050" b="1" dirty="0" err="1">
                <a:latin typeface="+mn-lt"/>
              </a:rPr>
              <a:t>Theshold</a:t>
            </a:r>
            <a:r>
              <a:rPr lang="en-US" altLang="ko-KR" sz="1050" b="1" dirty="0">
                <a:latin typeface="+mn-lt"/>
              </a:rPr>
              <a:t> to determine pole leaning </a:t>
            </a:r>
          </a:p>
          <a:p>
            <a:pPr latinLnBrk="0">
              <a:spcBef>
                <a:spcPct val="0"/>
              </a:spcBef>
              <a:buClrTx/>
              <a:buSzTx/>
              <a:buNone/>
            </a:pPr>
            <a:r>
              <a:rPr lang="en-US" altLang="ko-KR" sz="1200" dirty="0">
                <a:latin typeface="+mn-lt"/>
              </a:rPr>
              <a:t>=&gt; X is position of leaning line</a:t>
            </a:r>
          </a:p>
          <a:p>
            <a:pPr latinLnBrk="0">
              <a:spcBef>
                <a:spcPct val="0"/>
              </a:spcBef>
              <a:buClrTx/>
              <a:buSzTx/>
              <a:buNone/>
            </a:pPr>
            <a:endParaRPr lang="en-US" altLang="ko-KR" sz="1200" dirty="0">
              <a:latin typeface="+mn-lt"/>
            </a:endParaRPr>
          </a:p>
          <a:p>
            <a:pPr latinLnBrk="0">
              <a:spcBef>
                <a:spcPct val="0"/>
              </a:spcBef>
              <a:buClrTx/>
              <a:buSzTx/>
              <a:buFontTx/>
              <a:buNone/>
            </a:pPr>
            <a:endParaRPr lang="en-US" sz="900" dirty="0">
              <a:solidFill>
                <a:srgbClr val="000000"/>
              </a:solidFill>
              <a:latin typeface="Consolas" panose="020B0609020204030204" pitchFamily="49" charset="0"/>
            </a:endParaRPr>
          </a:p>
        </p:txBody>
      </p:sp>
      <p:sp>
        <p:nvSpPr>
          <p:cNvPr id="22" name="TextBox 28">
            <a:extLst>
              <a:ext uri="{FF2B5EF4-FFF2-40B4-BE49-F238E27FC236}">
                <a16:creationId xmlns:a16="http://schemas.microsoft.com/office/drawing/2014/main" id="{E1ECACB8-CEDB-4858-B679-6F08E4937622}"/>
              </a:ext>
            </a:extLst>
          </p:cNvPr>
          <p:cNvSpPr txBox="1"/>
          <p:nvPr/>
        </p:nvSpPr>
        <p:spPr>
          <a:xfrm>
            <a:off x="1729740" y="5947512"/>
            <a:ext cx="320040" cy="369332"/>
          </a:xfrm>
          <a:prstGeom prst="rect">
            <a:avLst/>
          </a:prstGeom>
          <a:noFill/>
        </p:spPr>
        <p:txBody>
          <a:bodyPr wrap="square" rtlCol="0">
            <a:spAutoFit/>
          </a:bodyPr>
          <a:lstStyle/>
          <a:p>
            <a:r>
              <a:rPr lang="en-US" dirty="0"/>
              <a:t>1</a:t>
            </a:r>
          </a:p>
        </p:txBody>
      </p:sp>
      <p:sp>
        <p:nvSpPr>
          <p:cNvPr id="23" name="TextBox 29">
            <a:extLst>
              <a:ext uri="{FF2B5EF4-FFF2-40B4-BE49-F238E27FC236}">
                <a16:creationId xmlns:a16="http://schemas.microsoft.com/office/drawing/2014/main" id="{05DD503A-0F12-4B3C-9B7B-9363B7CFDFAC}"/>
              </a:ext>
            </a:extLst>
          </p:cNvPr>
          <p:cNvSpPr txBox="1"/>
          <p:nvPr/>
        </p:nvSpPr>
        <p:spPr>
          <a:xfrm>
            <a:off x="5964241" y="2718848"/>
            <a:ext cx="320040" cy="369332"/>
          </a:xfrm>
          <a:prstGeom prst="rect">
            <a:avLst/>
          </a:prstGeom>
          <a:noFill/>
        </p:spPr>
        <p:txBody>
          <a:bodyPr wrap="square" rtlCol="0">
            <a:spAutoFit/>
          </a:bodyPr>
          <a:lstStyle/>
          <a:p>
            <a:r>
              <a:rPr lang="en-US" dirty="0"/>
              <a:t>2</a:t>
            </a:r>
          </a:p>
        </p:txBody>
      </p:sp>
      <p:sp>
        <p:nvSpPr>
          <p:cNvPr id="24" name="TextBox 30">
            <a:extLst>
              <a:ext uri="{FF2B5EF4-FFF2-40B4-BE49-F238E27FC236}">
                <a16:creationId xmlns:a16="http://schemas.microsoft.com/office/drawing/2014/main" id="{0B8D7467-81F3-43CF-9045-2A3ADC47BA42}"/>
              </a:ext>
            </a:extLst>
          </p:cNvPr>
          <p:cNvSpPr txBox="1"/>
          <p:nvPr/>
        </p:nvSpPr>
        <p:spPr>
          <a:xfrm>
            <a:off x="5975290" y="4716491"/>
            <a:ext cx="320040" cy="369332"/>
          </a:xfrm>
          <a:prstGeom prst="rect">
            <a:avLst/>
          </a:prstGeom>
          <a:noFill/>
        </p:spPr>
        <p:txBody>
          <a:bodyPr wrap="square" rtlCol="0">
            <a:spAutoFit/>
          </a:bodyPr>
          <a:lstStyle/>
          <a:p>
            <a:r>
              <a:rPr lang="en-US" dirty="0"/>
              <a:t>3</a:t>
            </a:r>
          </a:p>
        </p:txBody>
      </p:sp>
      <p:pic>
        <p:nvPicPr>
          <p:cNvPr id="25" name="Hình ảnh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95521" y="1278461"/>
            <a:ext cx="4608000" cy="1451665"/>
          </a:xfrm>
          <a:prstGeom prst="rect">
            <a:avLst/>
          </a:prstGeom>
        </p:spPr>
      </p:pic>
      <p:pic>
        <p:nvPicPr>
          <p:cNvPr id="27" name="Hình ảnh 26"/>
          <p:cNvPicPr>
            <a:picLocks noChangeAspect="1"/>
          </p:cNvPicPr>
          <p:nvPr/>
        </p:nvPicPr>
        <p:blipFill>
          <a:blip r:embed="rId7"/>
          <a:stretch>
            <a:fillRect/>
          </a:stretch>
        </p:blipFill>
        <p:spPr>
          <a:xfrm>
            <a:off x="3798809" y="5326764"/>
            <a:ext cx="4761320" cy="844033"/>
          </a:xfrm>
          <a:prstGeom prst="rect">
            <a:avLst/>
          </a:prstGeom>
        </p:spPr>
      </p:pic>
      <p:cxnSp>
        <p:nvCxnSpPr>
          <p:cNvPr id="29" name="Đường nối Thẳng 28"/>
          <p:cNvCxnSpPr/>
          <p:nvPr/>
        </p:nvCxnSpPr>
        <p:spPr>
          <a:xfrm>
            <a:off x="3933599" y="1278461"/>
            <a:ext cx="0" cy="1451665"/>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Đường nối Thẳng 29"/>
          <p:cNvCxnSpPr/>
          <p:nvPr/>
        </p:nvCxnSpPr>
        <p:spPr>
          <a:xfrm>
            <a:off x="8417675" y="1267183"/>
            <a:ext cx="0" cy="1451665"/>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Đường nối Thẳng 30"/>
          <p:cNvCxnSpPr/>
          <p:nvPr/>
        </p:nvCxnSpPr>
        <p:spPr>
          <a:xfrm>
            <a:off x="3959978" y="3036143"/>
            <a:ext cx="0" cy="1451665"/>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Đường nối Thẳng 31"/>
          <p:cNvCxnSpPr/>
          <p:nvPr/>
        </p:nvCxnSpPr>
        <p:spPr>
          <a:xfrm>
            <a:off x="3986356" y="5326764"/>
            <a:ext cx="0" cy="738384"/>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Đường nối Thẳng 33"/>
          <p:cNvCxnSpPr/>
          <p:nvPr/>
        </p:nvCxnSpPr>
        <p:spPr>
          <a:xfrm>
            <a:off x="8421115" y="5326764"/>
            <a:ext cx="0" cy="738384"/>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Đường nối Thẳng 34"/>
          <p:cNvCxnSpPr/>
          <p:nvPr/>
        </p:nvCxnSpPr>
        <p:spPr>
          <a:xfrm>
            <a:off x="8426467" y="3079388"/>
            <a:ext cx="0" cy="1451665"/>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Đường nối Thẳng 36"/>
          <p:cNvCxnSpPr/>
          <p:nvPr/>
        </p:nvCxnSpPr>
        <p:spPr>
          <a:xfrm>
            <a:off x="3692769" y="5583115"/>
            <a:ext cx="509299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Hộp Văn bản 37"/>
          <p:cNvSpPr txBox="1"/>
          <p:nvPr/>
        </p:nvSpPr>
        <p:spPr>
          <a:xfrm>
            <a:off x="3357775" y="5372937"/>
            <a:ext cx="723275" cy="276999"/>
          </a:xfrm>
          <a:prstGeom prst="rect">
            <a:avLst/>
          </a:prstGeom>
          <a:noFill/>
        </p:spPr>
        <p:txBody>
          <a:bodyPr wrap="none" rtlCol="0">
            <a:spAutoFit/>
          </a:bodyPr>
          <a:lstStyle/>
          <a:p>
            <a:r>
              <a:rPr lang="en-US" sz="1200" dirty="0" err="1" smtClean="0">
                <a:solidFill>
                  <a:srgbClr val="FF0000"/>
                </a:solidFill>
              </a:rPr>
              <a:t>th</a:t>
            </a:r>
            <a:r>
              <a:rPr lang="en-US" sz="1200" dirty="0" smtClean="0">
                <a:solidFill>
                  <a:srgbClr val="FF0000"/>
                </a:solidFill>
              </a:rPr>
              <a:t> = 130</a:t>
            </a:r>
            <a:endParaRPr lang="en-US" sz="1200" dirty="0">
              <a:solidFill>
                <a:srgbClr val="FF0000"/>
              </a:solidFill>
            </a:endParaRPr>
          </a:p>
        </p:txBody>
      </p:sp>
      <p:sp>
        <p:nvSpPr>
          <p:cNvPr id="39" name="Hình chữ nhật 38"/>
          <p:cNvSpPr/>
          <p:nvPr/>
        </p:nvSpPr>
        <p:spPr>
          <a:xfrm>
            <a:off x="8205907" y="6005868"/>
            <a:ext cx="595228" cy="369332"/>
          </a:xfrm>
          <a:prstGeom prst="rect">
            <a:avLst/>
          </a:prstGeom>
        </p:spPr>
        <p:txBody>
          <a:bodyPr wrap="none">
            <a:spAutoFit/>
          </a:bodyPr>
          <a:lstStyle/>
          <a:p>
            <a:r>
              <a:rPr lang="en-US" altLang="ko-KR" dirty="0" err="1" smtClean="0">
                <a:solidFill>
                  <a:schemeClr val="accent4">
                    <a:lumMod val="75000"/>
                  </a:schemeClr>
                </a:solidFill>
              </a:rPr>
              <a:t>x</a:t>
            </a:r>
            <a:r>
              <a:rPr lang="en-US" altLang="ko-KR" baseline="-25000" dirty="0" err="1" smtClean="0">
                <a:solidFill>
                  <a:schemeClr val="accent4">
                    <a:lumMod val="75000"/>
                  </a:schemeClr>
                </a:solidFill>
              </a:rPr>
              <a:t>right</a:t>
            </a:r>
            <a:endParaRPr lang="en-US" baseline="-25000" dirty="0">
              <a:solidFill>
                <a:schemeClr val="accent4">
                  <a:lumMod val="75000"/>
                </a:schemeClr>
              </a:solidFill>
            </a:endParaRPr>
          </a:p>
        </p:txBody>
      </p:sp>
      <p:sp>
        <p:nvSpPr>
          <p:cNvPr id="40" name="Hình chữ nhật 39"/>
          <p:cNvSpPr/>
          <p:nvPr/>
        </p:nvSpPr>
        <p:spPr>
          <a:xfrm>
            <a:off x="3735552" y="6005868"/>
            <a:ext cx="492699" cy="369332"/>
          </a:xfrm>
          <a:prstGeom prst="rect">
            <a:avLst/>
          </a:prstGeom>
        </p:spPr>
        <p:txBody>
          <a:bodyPr wrap="none">
            <a:spAutoFit/>
          </a:bodyPr>
          <a:lstStyle/>
          <a:p>
            <a:r>
              <a:rPr lang="en-US" altLang="ko-KR" dirty="0" err="1" smtClean="0">
                <a:solidFill>
                  <a:schemeClr val="accent4">
                    <a:lumMod val="75000"/>
                  </a:schemeClr>
                </a:solidFill>
              </a:rPr>
              <a:t>x</a:t>
            </a:r>
            <a:r>
              <a:rPr lang="en-US" altLang="ko-KR" baseline="-25000" dirty="0" err="1" smtClean="0">
                <a:solidFill>
                  <a:schemeClr val="accent4">
                    <a:lumMod val="75000"/>
                  </a:schemeClr>
                </a:solidFill>
              </a:rPr>
              <a:t>left</a:t>
            </a:r>
            <a:endParaRPr lang="en-US" baseline="-25000" dirty="0">
              <a:solidFill>
                <a:schemeClr val="accent4">
                  <a:lumMod val="75000"/>
                </a:schemeClr>
              </a:solidFill>
            </a:endParaRPr>
          </a:p>
        </p:txBody>
      </p:sp>
    </p:spTree>
    <p:extLst>
      <p:ext uri="{BB962C8B-B14F-4D97-AF65-F5344CB8AC3E}">
        <p14:creationId xmlns:p14="http://schemas.microsoft.com/office/powerpoint/2010/main" val="38614431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r>
              <a:rPr lang="en-US" dirty="0"/>
              <a:t>Prominence Algorithm : to find the peaks and valley efficiently</a:t>
            </a:r>
          </a:p>
        </p:txBody>
      </p:sp>
      <p:sp>
        <p:nvSpPr>
          <p:cNvPr id="4" name="Chỗ dành sẵn cho Số hiệu Bản chiếu 3"/>
          <p:cNvSpPr>
            <a:spLocks noGrp="1"/>
          </p:cNvSpPr>
          <p:nvPr>
            <p:ph type="sldNum" sz="quarter" idx="12"/>
          </p:nvPr>
        </p:nvSpPr>
        <p:spPr/>
        <p:txBody>
          <a:bodyPr/>
          <a:lstStyle/>
          <a:p>
            <a:fld id="{612001EB-C607-4195-83CD-5AE5F3E4F111}" type="slidenum">
              <a:rPr lang="en-US" smtClean="0"/>
              <a:t>38</a:t>
            </a:fld>
            <a:endParaRPr lang="en-US"/>
          </a:p>
        </p:txBody>
      </p:sp>
      <p:sp>
        <p:nvSpPr>
          <p:cNvPr id="5" name="TextBox 5">
            <a:extLst>
              <a:ext uri="{FF2B5EF4-FFF2-40B4-BE49-F238E27FC236}">
                <a16:creationId xmlns:a16="http://schemas.microsoft.com/office/drawing/2014/main" id="{9EF3EF43-3876-4631-BC8B-842EFA145250}"/>
              </a:ext>
            </a:extLst>
          </p:cNvPr>
          <p:cNvSpPr txBox="1"/>
          <p:nvPr/>
        </p:nvSpPr>
        <p:spPr>
          <a:xfrm>
            <a:off x="6059224" y="918827"/>
            <a:ext cx="5746459" cy="3046988"/>
          </a:xfrm>
          <a:prstGeom prst="rect">
            <a:avLst/>
          </a:prstGeom>
          <a:noFill/>
        </p:spPr>
        <p:txBody>
          <a:bodyPr wrap="square">
            <a:spAutoFit/>
          </a:bodyPr>
          <a:lstStyle/>
          <a:p>
            <a:r>
              <a:rPr lang="en-US" sz="1600" dirty="0"/>
              <a:t>To measure the prominence of a peak:</a:t>
            </a:r>
          </a:p>
          <a:p>
            <a:pPr marL="800100" lvl="1" indent="-342900">
              <a:buFont typeface="+mj-ea"/>
              <a:buAutoNum type="circleNumDbPlain"/>
            </a:pPr>
            <a:r>
              <a:rPr lang="en-US" sz="1600" dirty="0"/>
              <a:t>Place a marker on the peak.</a:t>
            </a:r>
          </a:p>
          <a:p>
            <a:pPr marL="800100" lvl="1" indent="-342900">
              <a:buFont typeface="+mj-ea"/>
              <a:buAutoNum type="circleNumDbPlain"/>
            </a:pPr>
            <a:r>
              <a:rPr lang="en-US" sz="1600" dirty="0"/>
              <a:t>Extend a horizontal line from the peak to the left and right until the line does one of the following:</a:t>
            </a:r>
          </a:p>
          <a:p>
            <a:pPr marL="800100" lvl="1" indent="-342900">
              <a:buFont typeface="+mj-ea"/>
              <a:buAutoNum type="circleNumDbPlain"/>
            </a:pPr>
            <a:r>
              <a:rPr lang="en-US" sz="1600" dirty="0"/>
              <a:t>Crosses the signal because there is a higher peak</a:t>
            </a:r>
          </a:p>
          <a:p>
            <a:pPr marL="800100" lvl="1" indent="-342900">
              <a:buFont typeface="+mj-ea"/>
              <a:buAutoNum type="circleNumDbPlain"/>
            </a:pPr>
            <a:r>
              <a:rPr lang="en-US" sz="1600" dirty="0"/>
              <a:t>Reaches the left or right end of the signal</a:t>
            </a:r>
          </a:p>
          <a:p>
            <a:pPr marL="800100" lvl="1" indent="-342900">
              <a:buFont typeface="+mj-ea"/>
              <a:buAutoNum type="circleNumDbPlain"/>
            </a:pPr>
            <a:r>
              <a:rPr lang="en-US" sz="1600" dirty="0"/>
              <a:t>Find the minimum of the signal in each of the two intervals defined in Step 2. This point is either a valley or one of the signal endpoints.</a:t>
            </a:r>
          </a:p>
          <a:p>
            <a:pPr marL="800100" lvl="1" indent="-342900">
              <a:buFont typeface="+mj-ea"/>
              <a:buAutoNum type="circleNumDbPlain"/>
            </a:pPr>
            <a:r>
              <a:rPr lang="en-US" sz="1600" dirty="0"/>
              <a:t>The higher of the two interval minima specifies the reference level. The height of the peak above this level is its prominence.</a:t>
            </a:r>
          </a:p>
        </p:txBody>
      </p:sp>
      <p:pic>
        <p:nvPicPr>
          <p:cNvPr id="6" name="Picture 4">
            <a:extLst>
              <a:ext uri="{FF2B5EF4-FFF2-40B4-BE49-F238E27FC236}">
                <a16:creationId xmlns:a16="http://schemas.microsoft.com/office/drawing/2014/main" id="{ABCFB13F-43F2-4335-8C1E-E483B4E9FF7C}"/>
              </a:ext>
            </a:extLst>
          </p:cNvPr>
          <p:cNvPicPr>
            <a:picLocks noChangeAspect="1"/>
          </p:cNvPicPr>
          <p:nvPr/>
        </p:nvPicPr>
        <p:blipFill>
          <a:blip r:embed="rId2"/>
          <a:stretch>
            <a:fillRect/>
          </a:stretch>
        </p:blipFill>
        <p:spPr>
          <a:xfrm>
            <a:off x="1011681" y="918827"/>
            <a:ext cx="5047543" cy="3331379"/>
          </a:xfrm>
          <a:prstGeom prst="rect">
            <a:avLst/>
          </a:prstGeom>
        </p:spPr>
      </p:pic>
      <p:pic>
        <p:nvPicPr>
          <p:cNvPr id="7" name="Picture 7">
            <a:extLst>
              <a:ext uri="{FF2B5EF4-FFF2-40B4-BE49-F238E27FC236}">
                <a16:creationId xmlns:a16="http://schemas.microsoft.com/office/drawing/2014/main" id="{4768A1E9-225A-4954-8497-1439A9377A17}"/>
              </a:ext>
            </a:extLst>
          </p:cNvPr>
          <p:cNvPicPr>
            <a:picLocks noChangeAspect="1"/>
          </p:cNvPicPr>
          <p:nvPr/>
        </p:nvPicPr>
        <p:blipFill>
          <a:blip r:embed="rId3"/>
          <a:stretch>
            <a:fillRect/>
          </a:stretch>
        </p:blipFill>
        <p:spPr>
          <a:xfrm>
            <a:off x="1165538" y="4468737"/>
            <a:ext cx="7861321" cy="1942952"/>
          </a:xfrm>
          <a:prstGeom prst="rect">
            <a:avLst/>
          </a:prstGeom>
        </p:spPr>
      </p:pic>
      <p:sp>
        <p:nvSpPr>
          <p:cNvPr id="3" name="Rectangle 2"/>
          <p:cNvSpPr/>
          <p:nvPr/>
        </p:nvSpPr>
        <p:spPr>
          <a:xfrm>
            <a:off x="2154115" y="1093992"/>
            <a:ext cx="2602523" cy="28718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0960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normAutofit/>
          </a:bodyPr>
          <a:lstStyle/>
          <a:p>
            <a:r>
              <a:rPr lang="en-US" dirty="0"/>
              <a:t>Finding Cathode Line Position (along y direction</a:t>
            </a:r>
            <a:r>
              <a:rPr lang="en-US" dirty="0" smtClean="0"/>
              <a:t>)</a:t>
            </a:r>
            <a:endParaRPr lang="en-US" dirty="0"/>
          </a:p>
        </p:txBody>
      </p:sp>
      <p:sp>
        <p:nvSpPr>
          <p:cNvPr id="4" name="Chỗ dành sẵn cho Số hiệu Bản chiếu 3"/>
          <p:cNvSpPr>
            <a:spLocks noGrp="1"/>
          </p:cNvSpPr>
          <p:nvPr>
            <p:ph type="sldNum" sz="quarter" idx="12"/>
          </p:nvPr>
        </p:nvSpPr>
        <p:spPr/>
        <p:txBody>
          <a:bodyPr/>
          <a:lstStyle/>
          <a:p>
            <a:fld id="{612001EB-C607-4195-83CD-5AE5F3E4F111}" type="slidenum">
              <a:rPr lang="en-US" smtClean="0"/>
              <a:t>39</a:t>
            </a:fld>
            <a:endParaRPr lang="en-US"/>
          </a:p>
        </p:txBody>
      </p:sp>
      <p:pic>
        <p:nvPicPr>
          <p:cNvPr id="5" name="Content Placeholder 6">
            <a:extLst>
              <a:ext uri="{FF2B5EF4-FFF2-40B4-BE49-F238E27FC236}">
                <a16:creationId xmlns:a16="http://schemas.microsoft.com/office/drawing/2014/main" id="{B79FD73E-87C7-4B26-8E13-53AF2704A4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529323" y="957087"/>
            <a:ext cx="6267450" cy="1139825"/>
          </a:xfrm>
          <a:prstGeom prst="rect">
            <a:avLst/>
          </a:prstGeom>
        </p:spPr>
      </p:pic>
      <p:pic>
        <p:nvPicPr>
          <p:cNvPr id="6" name="Picture 12">
            <a:extLst>
              <a:ext uri="{FF2B5EF4-FFF2-40B4-BE49-F238E27FC236}">
                <a16:creationId xmlns:a16="http://schemas.microsoft.com/office/drawing/2014/main" id="{B3A55716-6F0D-467D-A655-AE90DA13DEC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5089" t="23369" r="11061"/>
          <a:stretch>
            <a:fillRect/>
          </a:stretch>
        </p:blipFill>
        <p:spPr bwMode="auto">
          <a:xfrm>
            <a:off x="460278" y="967653"/>
            <a:ext cx="2729044" cy="3438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0">
            <a:extLst>
              <a:ext uri="{FF2B5EF4-FFF2-40B4-BE49-F238E27FC236}">
                <a16:creationId xmlns:a16="http://schemas.microsoft.com/office/drawing/2014/main" id="{E455E9B1-2525-422A-96A0-C876629DEDBF}"/>
              </a:ext>
            </a:extLst>
          </p:cNvPr>
          <p:cNvSpPr/>
          <p:nvPr/>
        </p:nvSpPr>
        <p:spPr>
          <a:xfrm>
            <a:off x="557665" y="2122848"/>
            <a:ext cx="2547938" cy="1548164"/>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8" name="Straight Arrow Connector 21">
            <a:extLst>
              <a:ext uri="{FF2B5EF4-FFF2-40B4-BE49-F238E27FC236}">
                <a16:creationId xmlns:a16="http://schemas.microsoft.com/office/drawing/2014/main" id="{221C2030-9AAE-482F-9C31-1476514066C2}"/>
              </a:ext>
            </a:extLst>
          </p:cNvPr>
          <p:cNvCxnSpPr>
            <a:cxnSpLocks/>
          </p:cNvCxnSpPr>
          <p:nvPr/>
        </p:nvCxnSpPr>
        <p:spPr>
          <a:xfrm flipV="1">
            <a:off x="295251" y="2122848"/>
            <a:ext cx="220980" cy="190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14">
            <a:extLst>
              <a:ext uri="{FF2B5EF4-FFF2-40B4-BE49-F238E27FC236}">
                <a16:creationId xmlns:a16="http://schemas.microsoft.com/office/drawing/2014/main" id="{B709BBE8-7653-455D-ADA0-9229F402AF53}"/>
              </a:ext>
            </a:extLst>
          </p:cNvPr>
          <p:cNvSpPr txBox="1">
            <a:spLocks noChangeArrowheads="1"/>
          </p:cNvSpPr>
          <p:nvPr/>
        </p:nvSpPr>
        <p:spPr bwMode="auto">
          <a:xfrm>
            <a:off x="0" y="2309777"/>
            <a:ext cx="5905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buClr>
                <a:schemeClr val="folHlink"/>
              </a:buClr>
              <a:buSzPct val="60000"/>
              <a:buFont typeface="Wingdings" panose="05000000000000000000" pitchFamily="2" charset="2"/>
              <a:buChar char="n"/>
              <a:defRPr kumimoji="1" sz="3200">
                <a:solidFill>
                  <a:schemeClr val="tx1"/>
                </a:solidFill>
                <a:latin typeface="굴림" panose="020B0600000101010101" pitchFamily="34" charset="-127"/>
                <a:ea typeface="굴림" panose="020B0600000101010101" pitchFamily="34" charset="-127"/>
              </a:defRPr>
            </a:lvl1pPr>
            <a:lvl2pPr marL="742950" indent="-285750" latinLnBrk="1">
              <a:spcBef>
                <a:spcPct val="20000"/>
              </a:spcBef>
              <a:buClr>
                <a:schemeClr val="hlink"/>
              </a:buClr>
              <a:buSzPct val="55000"/>
              <a:buFont typeface="Wingdings" panose="05000000000000000000" pitchFamily="2" charset="2"/>
              <a:buChar char="n"/>
              <a:defRPr kumimoji="1" sz="1600">
                <a:solidFill>
                  <a:schemeClr val="tx1"/>
                </a:solidFill>
                <a:latin typeface="굴림" panose="020B0600000101010101" pitchFamily="34" charset="-127"/>
                <a:ea typeface="굴림" panose="020B0600000101010101" pitchFamily="34" charset="-127"/>
              </a:defRPr>
            </a:lvl2pPr>
            <a:lvl3pPr marL="1143000" indent="-228600" latinLnBrk="1">
              <a:spcBef>
                <a:spcPct val="20000"/>
              </a:spcBef>
              <a:buClr>
                <a:schemeClr val="folHlink"/>
              </a:buClr>
              <a:buSzPct val="50000"/>
              <a:buFont typeface="Wingdings" panose="05000000000000000000" pitchFamily="2" charset="2"/>
              <a:buChar char="n"/>
              <a:defRPr kumimoji="1" sz="1400">
                <a:solidFill>
                  <a:schemeClr val="tx1"/>
                </a:solidFill>
                <a:latin typeface="굴림" panose="020B0600000101010101" pitchFamily="34" charset="-127"/>
                <a:ea typeface="굴림" panose="020B0600000101010101" pitchFamily="34" charset="-127"/>
              </a:defRPr>
            </a:lvl3pPr>
            <a:lvl4pPr marL="1600200" indent="-228600" latinLnBrk="1">
              <a:spcBef>
                <a:spcPct val="20000"/>
              </a:spcBef>
              <a:buClr>
                <a:schemeClr val="accent2"/>
              </a:buClr>
              <a:buSzPct val="55000"/>
              <a:buFont typeface="Wingdings" panose="05000000000000000000" pitchFamily="2" charset="2"/>
              <a:buChar char="n"/>
              <a:defRPr kumimoji="1" sz="1200">
                <a:solidFill>
                  <a:schemeClr val="tx1"/>
                </a:solidFill>
                <a:latin typeface="굴림" panose="020B0600000101010101" pitchFamily="34" charset="-127"/>
                <a:ea typeface="굴림" panose="020B0600000101010101" pitchFamily="34" charset="-127"/>
              </a:defRPr>
            </a:lvl4pPr>
            <a:lvl5pPr marL="2057400" indent="-228600" latinLnBrk="1">
              <a:spcBef>
                <a:spcPct val="20000"/>
              </a:spcBef>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9pPr>
          </a:lstStyle>
          <a:p>
            <a:pPr algn="ctr" latinLnBrk="0">
              <a:spcBef>
                <a:spcPct val="0"/>
              </a:spcBef>
              <a:buClrTx/>
              <a:buSzTx/>
              <a:buFontTx/>
              <a:buNone/>
            </a:pPr>
            <a:r>
              <a:rPr lang="en-US" altLang="en-US" sz="800" dirty="0"/>
              <a:t>(</a:t>
            </a:r>
            <a:r>
              <a:rPr lang="en-US" altLang="en-US" sz="800" dirty="0" err="1"/>
              <a:t>borderpadding</a:t>
            </a:r>
            <a:r>
              <a:rPr lang="en-US" altLang="en-US" sz="800" dirty="0"/>
              <a:t>, </a:t>
            </a:r>
            <a:r>
              <a:rPr lang="en-US" altLang="en-US" sz="800" dirty="0" err="1"/>
              <a:t>jrTop</a:t>
            </a:r>
            <a:r>
              <a:rPr lang="en-US" altLang="en-US" sz="800" dirty="0"/>
              <a:t>)</a:t>
            </a:r>
          </a:p>
        </p:txBody>
      </p:sp>
      <p:sp>
        <p:nvSpPr>
          <p:cNvPr id="10" name="Oval 23">
            <a:extLst>
              <a:ext uri="{FF2B5EF4-FFF2-40B4-BE49-F238E27FC236}">
                <a16:creationId xmlns:a16="http://schemas.microsoft.com/office/drawing/2014/main" id="{4AF15766-414A-438B-867F-CFECF124FE55}"/>
              </a:ext>
            </a:extLst>
          </p:cNvPr>
          <p:cNvSpPr/>
          <p:nvPr/>
        </p:nvSpPr>
        <p:spPr>
          <a:xfrm>
            <a:off x="491698" y="2069508"/>
            <a:ext cx="123593" cy="990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24">
            <a:extLst>
              <a:ext uri="{FF2B5EF4-FFF2-40B4-BE49-F238E27FC236}">
                <a16:creationId xmlns:a16="http://schemas.microsoft.com/office/drawing/2014/main" id="{6BEB60CE-A41A-43D3-A7F3-AC646BD35845}"/>
              </a:ext>
            </a:extLst>
          </p:cNvPr>
          <p:cNvSpPr txBox="1"/>
          <p:nvPr/>
        </p:nvSpPr>
        <p:spPr>
          <a:xfrm>
            <a:off x="1499211" y="4476125"/>
            <a:ext cx="320040" cy="369332"/>
          </a:xfrm>
          <a:prstGeom prst="rect">
            <a:avLst/>
          </a:prstGeom>
          <a:noFill/>
        </p:spPr>
        <p:txBody>
          <a:bodyPr wrap="square" rtlCol="0">
            <a:spAutoFit/>
          </a:bodyPr>
          <a:lstStyle/>
          <a:p>
            <a:r>
              <a:rPr lang="en-US" dirty="0"/>
              <a:t>1</a:t>
            </a:r>
          </a:p>
        </p:txBody>
      </p:sp>
      <p:pic>
        <p:nvPicPr>
          <p:cNvPr id="12" name="Content Placeholder 6">
            <a:extLst>
              <a:ext uri="{FF2B5EF4-FFF2-40B4-BE49-F238E27FC236}">
                <a16:creationId xmlns:a16="http://schemas.microsoft.com/office/drawing/2014/main" id="{1B55228C-5FD1-41CB-8381-5F59D59F4DC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529323" y="2422970"/>
            <a:ext cx="6267450" cy="1139825"/>
          </a:xfrm>
        </p:spPr>
      </p:pic>
      <p:sp>
        <p:nvSpPr>
          <p:cNvPr id="13" name="Rectangle 44">
            <a:extLst>
              <a:ext uri="{FF2B5EF4-FFF2-40B4-BE49-F238E27FC236}">
                <a16:creationId xmlns:a16="http://schemas.microsoft.com/office/drawing/2014/main" id="{0544B51F-F200-40CE-9CB6-2759D016BE4C}"/>
              </a:ext>
            </a:extLst>
          </p:cNvPr>
          <p:cNvSpPr/>
          <p:nvPr/>
        </p:nvSpPr>
        <p:spPr>
          <a:xfrm>
            <a:off x="3529323" y="2422970"/>
            <a:ext cx="409965" cy="1139825"/>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Rectangle 46">
            <a:extLst>
              <a:ext uri="{FF2B5EF4-FFF2-40B4-BE49-F238E27FC236}">
                <a16:creationId xmlns:a16="http://schemas.microsoft.com/office/drawing/2014/main" id="{0A8EEA83-64D2-425B-8452-1A2BB33A68CA}"/>
              </a:ext>
            </a:extLst>
          </p:cNvPr>
          <p:cNvSpPr/>
          <p:nvPr/>
        </p:nvSpPr>
        <p:spPr>
          <a:xfrm>
            <a:off x="3936388" y="2422969"/>
            <a:ext cx="409965" cy="1139825"/>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Rectangle 47">
            <a:extLst>
              <a:ext uri="{FF2B5EF4-FFF2-40B4-BE49-F238E27FC236}">
                <a16:creationId xmlns:a16="http://schemas.microsoft.com/office/drawing/2014/main" id="{F2905AA3-7DA7-4804-ABCE-1A265E537D04}"/>
              </a:ext>
            </a:extLst>
          </p:cNvPr>
          <p:cNvSpPr/>
          <p:nvPr/>
        </p:nvSpPr>
        <p:spPr>
          <a:xfrm>
            <a:off x="4126130" y="2422968"/>
            <a:ext cx="409965" cy="1139825"/>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6" name="Rectangle 50">
            <a:extLst>
              <a:ext uri="{FF2B5EF4-FFF2-40B4-BE49-F238E27FC236}">
                <a16:creationId xmlns:a16="http://schemas.microsoft.com/office/drawing/2014/main" id="{F9703C94-777C-4146-9464-EDA852E93D37}"/>
              </a:ext>
            </a:extLst>
          </p:cNvPr>
          <p:cNvSpPr/>
          <p:nvPr/>
        </p:nvSpPr>
        <p:spPr>
          <a:xfrm>
            <a:off x="4343453" y="2422968"/>
            <a:ext cx="409965" cy="1139825"/>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Rectangle 51">
            <a:extLst>
              <a:ext uri="{FF2B5EF4-FFF2-40B4-BE49-F238E27FC236}">
                <a16:creationId xmlns:a16="http://schemas.microsoft.com/office/drawing/2014/main" id="{1B9B7B2C-65EE-4C8B-A16F-4A4424B3C96F}"/>
              </a:ext>
            </a:extLst>
          </p:cNvPr>
          <p:cNvSpPr/>
          <p:nvPr/>
        </p:nvSpPr>
        <p:spPr>
          <a:xfrm>
            <a:off x="4533195" y="2422966"/>
            <a:ext cx="409965" cy="1139825"/>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8" name="Picture 51" descr="A picture containing black, night sky&#10;&#10;Description automatically generated">
            <a:extLst>
              <a:ext uri="{FF2B5EF4-FFF2-40B4-BE49-F238E27FC236}">
                <a16:creationId xmlns:a16="http://schemas.microsoft.com/office/drawing/2014/main" id="{6122BB19-9CD5-4F49-9906-0D091B4BF2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9323" y="3991544"/>
            <a:ext cx="720725" cy="277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56">
            <a:extLst>
              <a:ext uri="{FF2B5EF4-FFF2-40B4-BE49-F238E27FC236}">
                <a16:creationId xmlns:a16="http://schemas.microsoft.com/office/drawing/2014/main" id="{8FA7C39F-B81F-4184-A1D1-12900F6255F4}"/>
              </a:ext>
            </a:extLst>
          </p:cNvPr>
          <p:cNvCxnSpPr/>
          <p:nvPr/>
        </p:nvCxnSpPr>
        <p:spPr>
          <a:xfrm>
            <a:off x="3500896" y="4978845"/>
            <a:ext cx="763350" cy="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20" name="Rectangle 45">
            <a:extLst>
              <a:ext uri="{FF2B5EF4-FFF2-40B4-BE49-F238E27FC236}">
                <a16:creationId xmlns:a16="http://schemas.microsoft.com/office/drawing/2014/main" id="{68163B8F-F671-4053-BC1E-5E82A9D8120F}"/>
              </a:ext>
            </a:extLst>
          </p:cNvPr>
          <p:cNvSpPr/>
          <p:nvPr/>
        </p:nvSpPr>
        <p:spPr>
          <a:xfrm>
            <a:off x="3719065" y="2422969"/>
            <a:ext cx="409965" cy="1139825"/>
          </a:xfrm>
          <a:prstGeom prst="rect">
            <a:avLst/>
          </a:prstGeom>
          <a:noFill/>
          <a:ln w="952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21" name="Picture 65">
            <a:extLst>
              <a:ext uri="{FF2B5EF4-FFF2-40B4-BE49-F238E27FC236}">
                <a16:creationId xmlns:a16="http://schemas.microsoft.com/office/drawing/2014/main" id="{2AE73248-6FA7-43AD-AFEC-98D7D2173CEE}"/>
              </a:ext>
            </a:extLst>
          </p:cNvPr>
          <p:cNvPicPr>
            <a:picLocks noChangeAspect="1"/>
          </p:cNvPicPr>
          <p:nvPr/>
        </p:nvPicPr>
        <p:blipFill>
          <a:blip r:embed="rId5"/>
          <a:stretch>
            <a:fillRect/>
          </a:stretch>
        </p:blipFill>
        <p:spPr>
          <a:xfrm>
            <a:off x="5762718" y="4624828"/>
            <a:ext cx="3892288" cy="708033"/>
          </a:xfrm>
          <a:prstGeom prst="rect">
            <a:avLst/>
          </a:prstGeom>
        </p:spPr>
      </p:pic>
      <p:pic>
        <p:nvPicPr>
          <p:cNvPr id="22" name="Picture 72">
            <a:extLst>
              <a:ext uri="{FF2B5EF4-FFF2-40B4-BE49-F238E27FC236}">
                <a16:creationId xmlns:a16="http://schemas.microsoft.com/office/drawing/2014/main" id="{1EAB4F9A-37B2-4AED-ABC0-83BFEEA3B3FE}"/>
              </a:ext>
            </a:extLst>
          </p:cNvPr>
          <p:cNvPicPr>
            <a:picLocks noChangeAspect="1"/>
          </p:cNvPicPr>
          <p:nvPr/>
        </p:nvPicPr>
        <p:blipFill>
          <a:blip r:embed="rId6"/>
          <a:stretch>
            <a:fillRect/>
          </a:stretch>
        </p:blipFill>
        <p:spPr>
          <a:xfrm>
            <a:off x="4525575" y="3908235"/>
            <a:ext cx="975814" cy="2896588"/>
          </a:xfrm>
          <a:prstGeom prst="rect">
            <a:avLst/>
          </a:prstGeom>
        </p:spPr>
      </p:pic>
      <p:pic>
        <p:nvPicPr>
          <p:cNvPr id="23" name="Picture 74">
            <a:extLst>
              <a:ext uri="{FF2B5EF4-FFF2-40B4-BE49-F238E27FC236}">
                <a16:creationId xmlns:a16="http://schemas.microsoft.com/office/drawing/2014/main" id="{392BF656-06A6-4988-BBD6-6E54DC8C8A2B}"/>
              </a:ext>
            </a:extLst>
          </p:cNvPr>
          <p:cNvPicPr>
            <a:picLocks noChangeAspect="1"/>
          </p:cNvPicPr>
          <p:nvPr/>
        </p:nvPicPr>
        <p:blipFill>
          <a:blip r:embed="rId7"/>
          <a:stretch>
            <a:fillRect/>
          </a:stretch>
        </p:blipFill>
        <p:spPr>
          <a:xfrm>
            <a:off x="397912" y="4913269"/>
            <a:ext cx="3057525" cy="742950"/>
          </a:xfrm>
          <a:prstGeom prst="rect">
            <a:avLst/>
          </a:prstGeom>
        </p:spPr>
      </p:pic>
      <p:cxnSp>
        <p:nvCxnSpPr>
          <p:cNvPr id="24" name="Straight Connector 77">
            <a:extLst>
              <a:ext uri="{FF2B5EF4-FFF2-40B4-BE49-F238E27FC236}">
                <a16:creationId xmlns:a16="http://schemas.microsoft.com/office/drawing/2014/main" id="{0A05EB92-F085-47AE-ADA5-5E40CD71BC71}"/>
              </a:ext>
            </a:extLst>
          </p:cNvPr>
          <p:cNvCxnSpPr/>
          <p:nvPr/>
        </p:nvCxnSpPr>
        <p:spPr>
          <a:xfrm>
            <a:off x="4264246" y="965159"/>
            <a:ext cx="0" cy="1157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78">
            <a:extLst>
              <a:ext uri="{FF2B5EF4-FFF2-40B4-BE49-F238E27FC236}">
                <a16:creationId xmlns:a16="http://schemas.microsoft.com/office/drawing/2014/main" id="{C1887D15-64E8-450C-80B2-40F325D773B1}"/>
              </a:ext>
            </a:extLst>
          </p:cNvPr>
          <p:cNvCxnSpPr/>
          <p:nvPr/>
        </p:nvCxnSpPr>
        <p:spPr>
          <a:xfrm>
            <a:off x="5131021" y="965159"/>
            <a:ext cx="0" cy="1157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79">
            <a:extLst>
              <a:ext uri="{FF2B5EF4-FFF2-40B4-BE49-F238E27FC236}">
                <a16:creationId xmlns:a16="http://schemas.microsoft.com/office/drawing/2014/main" id="{22F488F1-F503-4BB1-9FCD-CE0C246D1F60}"/>
              </a:ext>
            </a:extLst>
          </p:cNvPr>
          <p:cNvCxnSpPr/>
          <p:nvPr/>
        </p:nvCxnSpPr>
        <p:spPr>
          <a:xfrm>
            <a:off x="6150196" y="948154"/>
            <a:ext cx="0" cy="115768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80">
            <a:extLst>
              <a:ext uri="{FF2B5EF4-FFF2-40B4-BE49-F238E27FC236}">
                <a16:creationId xmlns:a16="http://schemas.microsoft.com/office/drawing/2014/main" id="{C3075D27-1B7B-4335-BFD2-DFC0AA860A02}"/>
              </a:ext>
            </a:extLst>
          </p:cNvPr>
          <p:cNvSpPr txBox="1"/>
          <p:nvPr/>
        </p:nvSpPr>
        <p:spPr>
          <a:xfrm>
            <a:off x="3500896" y="1834564"/>
            <a:ext cx="1028700" cy="369332"/>
          </a:xfrm>
          <a:prstGeom prst="rect">
            <a:avLst/>
          </a:prstGeom>
          <a:noFill/>
        </p:spPr>
        <p:txBody>
          <a:bodyPr wrap="square" rtlCol="0">
            <a:spAutoFit/>
          </a:bodyPr>
          <a:lstStyle/>
          <a:p>
            <a:r>
              <a:rPr lang="en-US" dirty="0">
                <a:solidFill>
                  <a:schemeClr val="bg1"/>
                </a:solidFill>
              </a:rPr>
              <a:t>Outer</a:t>
            </a:r>
          </a:p>
        </p:txBody>
      </p:sp>
      <p:sp>
        <p:nvSpPr>
          <p:cNvPr id="28" name="TextBox 81">
            <a:extLst>
              <a:ext uri="{FF2B5EF4-FFF2-40B4-BE49-F238E27FC236}">
                <a16:creationId xmlns:a16="http://schemas.microsoft.com/office/drawing/2014/main" id="{E213BDB0-369B-4A1F-88A6-3E9EABF8A0F7}"/>
              </a:ext>
            </a:extLst>
          </p:cNvPr>
          <p:cNvSpPr txBox="1"/>
          <p:nvPr/>
        </p:nvSpPr>
        <p:spPr>
          <a:xfrm>
            <a:off x="4281711" y="1834564"/>
            <a:ext cx="1028700" cy="369332"/>
          </a:xfrm>
          <a:prstGeom prst="rect">
            <a:avLst/>
          </a:prstGeom>
          <a:noFill/>
        </p:spPr>
        <p:txBody>
          <a:bodyPr wrap="square" rtlCol="0">
            <a:spAutoFit/>
          </a:bodyPr>
          <a:lstStyle/>
          <a:p>
            <a:r>
              <a:rPr lang="en-US" dirty="0">
                <a:solidFill>
                  <a:schemeClr val="bg1"/>
                </a:solidFill>
              </a:rPr>
              <a:t>Middle</a:t>
            </a:r>
          </a:p>
        </p:txBody>
      </p:sp>
      <p:sp>
        <p:nvSpPr>
          <p:cNvPr id="29" name="TextBox 82">
            <a:extLst>
              <a:ext uri="{FF2B5EF4-FFF2-40B4-BE49-F238E27FC236}">
                <a16:creationId xmlns:a16="http://schemas.microsoft.com/office/drawing/2014/main" id="{B5B4DD49-F6B3-42B3-A665-6A0E7C3FB59F}"/>
              </a:ext>
            </a:extLst>
          </p:cNvPr>
          <p:cNvSpPr txBox="1"/>
          <p:nvPr/>
        </p:nvSpPr>
        <p:spPr>
          <a:xfrm>
            <a:off x="5218097" y="1834564"/>
            <a:ext cx="1028700" cy="369332"/>
          </a:xfrm>
          <a:prstGeom prst="rect">
            <a:avLst/>
          </a:prstGeom>
          <a:noFill/>
        </p:spPr>
        <p:txBody>
          <a:bodyPr wrap="square" rtlCol="0">
            <a:spAutoFit/>
          </a:bodyPr>
          <a:lstStyle/>
          <a:p>
            <a:r>
              <a:rPr lang="en-US" dirty="0">
                <a:solidFill>
                  <a:schemeClr val="bg1"/>
                </a:solidFill>
              </a:rPr>
              <a:t>Inner</a:t>
            </a:r>
          </a:p>
        </p:txBody>
      </p:sp>
      <p:sp>
        <p:nvSpPr>
          <p:cNvPr id="30" name="TextBox 84">
            <a:extLst>
              <a:ext uri="{FF2B5EF4-FFF2-40B4-BE49-F238E27FC236}">
                <a16:creationId xmlns:a16="http://schemas.microsoft.com/office/drawing/2014/main" id="{C872C7A9-4221-4B67-9109-CB63090C5AAB}"/>
              </a:ext>
            </a:extLst>
          </p:cNvPr>
          <p:cNvSpPr txBox="1"/>
          <p:nvPr/>
        </p:nvSpPr>
        <p:spPr>
          <a:xfrm>
            <a:off x="9009265" y="886247"/>
            <a:ext cx="2990258" cy="4832092"/>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1400" dirty="0"/>
              <a:t>For finding Cathode Line Position:</a:t>
            </a:r>
          </a:p>
          <a:p>
            <a:pPr marL="285750" indent="-285750">
              <a:buFont typeface="Wingdings" panose="05000000000000000000" pitchFamily="2" charset="2"/>
              <a:buChar char="Ø"/>
            </a:pPr>
            <a:r>
              <a:rPr lang="en-US" sz="1400" dirty="0"/>
              <a:t>From border padding parameter and </a:t>
            </a:r>
            <a:r>
              <a:rPr lang="en-US" sz="1400" dirty="0" err="1"/>
              <a:t>jrTop</a:t>
            </a:r>
            <a:r>
              <a:rPr lang="en-US" sz="1400" dirty="0"/>
              <a:t> point =&gt; we have Image ROI</a:t>
            </a:r>
          </a:p>
          <a:p>
            <a:pPr marL="285750" indent="-285750">
              <a:buFont typeface="Wingdings" panose="05000000000000000000" pitchFamily="2" charset="2"/>
              <a:buChar char="Ø"/>
            </a:pPr>
            <a:r>
              <a:rPr lang="en-US" sz="1400" dirty="0"/>
              <a:t>Identify jumping windows with </a:t>
            </a:r>
            <a:r>
              <a:rPr lang="en-US" sz="1400" dirty="0">
                <a:solidFill>
                  <a:srgbClr val="FF0000"/>
                </a:solidFill>
              </a:rPr>
              <a:t>Cathode Line Window Size parameter</a:t>
            </a:r>
          </a:p>
          <a:p>
            <a:pPr marL="285750" indent="-285750">
              <a:buFont typeface="Wingdings" panose="05000000000000000000" pitchFamily="2" charset="2"/>
              <a:buChar char="Ø"/>
            </a:pPr>
            <a:r>
              <a:rPr lang="en-US" sz="1400" dirty="0"/>
              <a:t>From each jumping window, apply horizontal projection</a:t>
            </a:r>
          </a:p>
          <a:p>
            <a:pPr marL="285750" indent="-285750">
              <a:buFont typeface="Wingdings" panose="05000000000000000000" pitchFamily="2" charset="2"/>
              <a:buChar char="Ø"/>
            </a:pPr>
            <a:r>
              <a:rPr lang="en-US" sz="1400" dirty="0"/>
              <a:t>Applying find peak prominence algorithm, we found the </a:t>
            </a:r>
            <a:r>
              <a:rPr lang="en-US" sz="1400" dirty="0">
                <a:solidFill>
                  <a:srgbClr val="FF0000"/>
                </a:solidFill>
              </a:rPr>
              <a:t>Y</a:t>
            </a:r>
            <a:r>
              <a:rPr lang="en-US" sz="1400" dirty="0"/>
              <a:t> position of cathode line based on </a:t>
            </a:r>
            <a:r>
              <a:rPr lang="en-US" sz="1400" dirty="0">
                <a:solidFill>
                  <a:srgbClr val="FF0000"/>
                </a:solidFill>
              </a:rPr>
              <a:t>Cathode line threshold </a:t>
            </a:r>
            <a:r>
              <a:rPr lang="en-US" sz="1400" dirty="0"/>
              <a:t>in each specific region (Inner, Middle, Outer)</a:t>
            </a:r>
          </a:p>
          <a:p>
            <a:pPr marL="285750" indent="-285750">
              <a:buFont typeface="Wingdings" panose="05000000000000000000" pitchFamily="2" charset="2"/>
              <a:buChar char="Ø"/>
            </a:pPr>
            <a:r>
              <a:rPr lang="en-US" sz="1400" dirty="0"/>
              <a:t>Finally, we merged all results from jumping windows to generate the final cathode line</a:t>
            </a:r>
          </a:p>
          <a:p>
            <a:r>
              <a:rPr lang="en-US" sz="1400" dirty="0">
                <a:solidFill>
                  <a:srgbClr val="FF0000"/>
                </a:solidFill>
              </a:rPr>
              <a:t>Recommendation (need to check)</a:t>
            </a:r>
            <a:r>
              <a:rPr lang="en-US" sz="1400" dirty="0"/>
              <a:t>:</a:t>
            </a:r>
          </a:p>
          <a:p>
            <a:pPr marL="285750" indent="-285750">
              <a:buFontTx/>
              <a:buChar char="-"/>
            </a:pPr>
            <a:r>
              <a:rPr lang="en-US" sz="1400" dirty="0">
                <a:solidFill>
                  <a:srgbClr val="FF0000"/>
                </a:solidFill>
              </a:rPr>
              <a:t>Try to apply sliding window to compare with jumping window</a:t>
            </a:r>
          </a:p>
          <a:p>
            <a:pPr marL="285750" indent="-285750">
              <a:buFontTx/>
              <a:buChar char="-"/>
            </a:pPr>
            <a:r>
              <a:rPr lang="en-US" sz="1400" dirty="0">
                <a:solidFill>
                  <a:srgbClr val="FF0000"/>
                </a:solidFill>
              </a:rPr>
              <a:t>Try to apply filter from the original image to find the optimal result</a:t>
            </a:r>
          </a:p>
        </p:txBody>
      </p:sp>
      <p:cxnSp>
        <p:nvCxnSpPr>
          <p:cNvPr id="31" name="Straight Arrow Connector 86">
            <a:extLst>
              <a:ext uri="{FF2B5EF4-FFF2-40B4-BE49-F238E27FC236}">
                <a16:creationId xmlns:a16="http://schemas.microsoft.com/office/drawing/2014/main" id="{6CC4741B-54C1-4514-B51B-D9B92F45432B}"/>
              </a:ext>
            </a:extLst>
          </p:cNvPr>
          <p:cNvCxnSpPr>
            <a:cxnSpLocks/>
          </p:cNvCxnSpPr>
          <p:nvPr/>
        </p:nvCxnSpPr>
        <p:spPr>
          <a:xfrm>
            <a:off x="3200287" y="1558089"/>
            <a:ext cx="31157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89">
            <a:extLst>
              <a:ext uri="{FF2B5EF4-FFF2-40B4-BE49-F238E27FC236}">
                <a16:creationId xmlns:a16="http://schemas.microsoft.com/office/drawing/2014/main" id="{037568EF-50E6-499E-91C8-73DBEB0C6450}"/>
              </a:ext>
            </a:extLst>
          </p:cNvPr>
          <p:cNvCxnSpPr>
            <a:endCxn id="12" idx="0"/>
          </p:cNvCxnSpPr>
          <p:nvPr/>
        </p:nvCxnSpPr>
        <p:spPr>
          <a:xfrm>
            <a:off x="6654317" y="2151021"/>
            <a:ext cx="8731" cy="271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90">
            <a:extLst>
              <a:ext uri="{FF2B5EF4-FFF2-40B4-BE49-F238E27FC236}">
                <a16:creationId xmlns:a16="http://schemas.microsoft.com/office/drawing/2014/main" id="{052A75A1-BB20-4773-8C52-61EA6C6F9E0F}"/>
              </a:ext>
            </a:extLst>
          </p:cNvPr>
          <p:cNvCxnSpPr>
            <a:cxnSpLocks/>
            <a:endCxn id="18" idx="0"/>
          </p:cNvCxnSpPr>
          <p:nvPr/>
        </p:nvCxnSpPr>
        <p:spPr>
          <a:xfrm>
            <a:off x="3882571" y="3671012"/>
            <a:ext cx="7115" cy="3205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94">
            <a:extLst>
              <a:ext uri="{FF2B5EF4-FFF2-40B4-BE49-F238E27FC236}">
                <a16:creationId xmlns:a16="http://schemas.microsoft.com/office/drawing/2014/main" id="{5835401B-8B01-4536-9EDA-8A3C2224FABE}"/>
              </a:ext>
            </a:extLst>
          </p:cNvPr>
          <p:cNvCxnSpPr/>
          <p:nvPr/>
        </p:nvCxnSpPr>
        <p:spPr>
          <a:xfrm>
            <a:off x="5501389" y="5118898"/>
            <a:ext cx="231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60">
            <a:extLst>
              <a:ext uri="{FF2B5EF4-FFF2-40B4-BE49-F238E27FC236}">
                <a16:creationId xmlns:a16="http://schemas.microsoft.com/office/drawing/2014/main" id="{2FED82BD-E390-4DD4-8BE3-EACBD54B0456}"/>
              </a:ext>
            </a:extLst>
          </p:cNvPr>
          <p:cNvSpPr txBox="1">
            <a:spLocks noChangeArrowheads="1"/>
          </p:cNvSpPr>
          <p:nvPr/>
        </p:nvSpPr>
        <p:spPr bwMode="auto">
          <a:xfrm>
            <a:off x="6654317" y="5426778"/>
            <a:ext cx="1363662"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lr>
                <a:schemeClr val="folHlink"/>
              </a:buClr>
              <a:buSzPct val="60000"/>
              <a:buFont typeface="Wingdings" panose="05000000000000000000" pitchFamily="2" charset="2"/>
              <a:buChar char="n"/>
              <a:defRPr kumimoji="1" sz="3200">
                <a:solidFill>
                  <a:schemeClr val="tx1"/>
                </a:solidFill>
                <a:latin typeface="굴림" panose="020B0600000101010101" pitchFamily="34" charset="-127"/>
                <a:ea typeface="굴림" panose="020B0600000101010101" pitchFamily="34" charset="-127"/>
              </a:defRPr>
            </a:lvl1pPr>
            <a:lvl2pPr marL="742950" indent="-285750" latinLnBrk="1">
              <a:spcBef>
                <a:spcPct val="20000"/>
              </a:spcBef>
              <a:buClr>
                <a:schemeClr val="hlink"/>
              </a:buClr>
              <a:buSzPct val="55000"/>
              <a:buFont typeface="Wingdings" panose="05000000000000000000" pitchFamily="2" charset="2"/>
              <a:buChar char="n"/>
              <a:defRPr kumimoji="1" sz="1600">
                <a:solidFill>
                  <a:schemeClr val="tx1"/>
                </a:solidFill>
                <a:latin typeface="굴림" panose="020B0600000101010101" pitchFamily="34" charset="-127"/>
                <a:ea typeface="굴림" panose="020B0600000101010101" pitchFamily="34" charset="-127"/>
              </a:defRPr>
            </a:lvl2pPr>
            <a:lvl3pPr marL="1143000" indent="-228600" latinLnBrk="1">
              <a:spcBef>
                <a:spcPct val="20000"/>
              </a:spcBef>
              <a:buClr>
                <a:schemeClr val="folHlink"/>
              </a:buClr>
              <a:buSzPct val="50000"/>
              <a:buFont typeface="Wingdings" panose="05000000000000000000" pitchFamily="2" charset="2"/>
              <a:buChar char="n"/>
              <a:defRPr kumimoji="1" sz="1400">
                <a:solidFill>
                  <a:schemeClr val="tx1"/>
                </a:solidFill>
                <a:latin typeface="굴림" panose="020B0600000101010101" pitchFamily="34" charset="-127"/>
                <a:ea typeface="굴림" panose="020B0600000101010101" pitchFamily="34" charset="-127"/>
              </a:defRPr>
            </a:lvl3pPr>
            <a:lvl4pPr marL="1600200" indent="-228600" latinLnBrk="1">
              <a:spcBef>
                <a:spcPct val="20000"/>
              </a:spcBef>
              <a:buClr>
                <a:schemeClr val="accent2"/>
              </a:buClr>
              <a:buSzPct val="55000"/>
              <a:buFont typeface="Wingdings" panose="05000000000000000000" pitchFamily="2" charset="2"/>
              <a:buChar char="n"/>
              <a:defRPr kumimoji="1" sz="1200">
                <a:solidFill>
                  <a:schemeClr val="tx1"/>
                </a:solidFill>
                <a:latin typeface="굴림" panose="020B0600000101010101" pitchFamily="34" charset="-127"/>
                <a:ea typeface="굴림" panose="020B0600000101010101" pitchFamily="34" charset="-127"/>
              </a:defRPr>
            </a:lvl4pPr>
            <a:lvl5pPr marL="2057400" indent="-228600" latinLnBrk="1">
              <a:spcBef>
                <a:spcPct val="20000"/>
              </a:spcBef>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9pPr>
          </a:lstStyle>
          <a:p>
            <a:pPr algn="ctr" latinLnBrk="0">
              <a:spcBef>
                <a:spcPct val="0"/>
              </a:spcBef>
              <a:buClrTx/>
              <a:buSzTx/>
              <a:buFontTx/>
              <a:buNone/>
            </a:pPr>
            <a:r>
              <a:rPr lang="en-US" altLang="en-US" sz="1100" dirty="0"/>
              <a:t>Merge all results</a:t>
            </a:r>
          </a:p>
        </p:txBody>
      </p:sp>
      <p:cxnSp>
        <p:nvCxnSpPr>
          <p:cNvPr id="36" name="직선 화살표 연결선 2"/>
          <p:cNvCxnSpPr/>
          <p:nvPr/>
        </p:nvCxnSpPr>
        <p:spPr>
          <a:xfrm>
            <a:off x="295251" y="4624828"/>
            <a:ext cx="6590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5"/>
          <p:cNvCxnSpPr/>
          <p:nvPr/>
        </p:nvCxnSpPr>
        <p:spPr>
          <a:xfrm flipV="1">
            <a:off x="397912" y="4082595"/>
            <a:ext cx="0" cy="671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6"/>
          <p:cNvSpPr txBox="1"/>
          <p:nvPr/>
        </p:nvSpPr>
        <p:spPr>
          <a:xfrm>
            <a:off x="940094" y="4507439"/>
            <a:ext cx="176169" cy="261610"/>
          </a:xfrm>
          <a:prstGeom prst="rect">
            <a:avLst/>
          </a:prstGeom>
          <a:noFill/>
        </p:spPr>
        <p:txBody>
          <a:bodyPr wrap="square" rtlCol="0">
            <a:spAutoFit/>
          </a:bodyPr>
          <a:lstStyle/>
          <a:p>
            <a:r>
              <a:rPr lang="en-US" altLang="ko-KR" sz="1100" dirty="0"/>
              <a:t>x</a:t>
            </a:r>
            <a:endParaRPr lang="ko-KR" altLang="en-US" sz="1100"/>
          </a:p>
        </p:txBody>
      </p:sp>
      <p:sp>
        <p:nvSpPr>
          <p:cNvPr id="39" name="TextBox 38"/>
          <p:cNvSpPr txBox="1"/>
          <p:nvPr/>
        </p:nvSpPr>
        <p:spPr>
          <a:xfrm>
            <a:off x="279264" y="3860739"/>
            <a:ext cx="176169" cy="261610"/>
          </a:xfrm>
          <a:prstGeom prst="rect">
            <a:avLst/>
          </a:prstGeom>
          <a:noFill/>
        </p:spPr>
        <p:txBody>
          <a:bodyPr wrap="square" rtlCol="0">
            <a:spAutoFit/>
          </a:bodyPr>
          <a:lstStyle/>
          <a:p>
            <a:r>
              <a:rPr lang="en-US" altLang="ko-KR" sz="1100" dirty="0"/>
              <a:t>y</a:t>
            </a:r>
            <a:endParaRPr lang="ko-KR" altLang="en-US" sz="1100"/>
          </a:p>
        </p:txBody>
      </p:sp>
      <p:sp>
        <p:nvSpPr>
          <p:cNvPr id="40" name="타원 7"/>
          <p:cNvSpPr/>
          <p:nvPr/>
        </p:nvSpPr>
        <p:spPr>
          <a:xfrm>
            <a:off x="3562389" y="2745738"/>
            <a:ext cx="151192" cy="1511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타원 40"/>
          <p:cNvSpPr/>
          <p:nvPr/>
        </p:nvSpPr>
        <p:spPr>
          <a:xfrm>
            <a:off x="3765123" y="2755525"/>
            <a:ext cx="151192" cy="1511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8"/>
          <p:cNvSpPr txBox="1"/>
          <p:nvPr/>
        </p:nvSpPr>
        <p:spPr>
          <a:xfrm>
            <a:off x="6005334" y="3781869"/>
            <a:ext cx="1882935" cy="523220"/>
          </a:xfrm>
          <a:prstGeom prst="rect">
            <a:avLst/>
          </a:prstGeom>
          <a:noFill/>
        </p:spPr>
        <p:txBody>
          <a:bodyPr wrap="square" rtlCol="0">
            <a:spAutoFit/>
          </a:bodyPr>
          <a:lstStyle/>
          <a:p>
            <a:pPr marL="285750" indent="-285750">
              <a:buFont typeface="Arial" panose="020B0604020202020204" pitchFamily="34" charset="0"/>
              <a:buChar char="•"/>
            </a:pPr>
            <a:r>
              <a:rPr lang="en-US" altLang="ko-KR" sz="1400" dirty="0"/>
              <a:t>Window size = w,</a:t>
            </a:r>
          </a:p>
          <a:p>
            <a:pPr marL="285750" indent="-285750">
              <a:buFont typeface="Arial" panose="020B0604020202020204" pitchFamily="34" charset="0"/>
              <a:buChar char="•"/>
            </a:pPr>
            <a:r>
              <a:rPr lang="en-US" altLang="ko-KR" sz="1400" dirty="0"/>
              <a:t>Step size = w/2</a:t>
            </a:r>
            <a:endParaRPr lang="ko-KR" altLang="en-US" sz="1400"/>
          </a:p>
        </p:txBody>
      </p:sp>
    </p:spTree>
    <p:extLst>
      <p:ext uri="{BB962C8B-B14F-4D97-AF65-F5344CB8AC3E}">
        <p14:creationId xmlns:p14="http://schemas.microsoft.com/office/powerpoint/2010/main" val="4285495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7" name="Đường nối Thẳng 106"/>
          <p:cNvCxnSpPr/>
          <p:nvPr/>
        </p:nvCxnSpPr>
        <p:spPr>
          <a:xfrm>
            <a:off x="1183348" y="2139419"/>
            <a:ext cx="0" cy="137964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2. Pole </a:t>
            </a:r>
            <a:r>
              <a:rPr lang="en-US" dirty="0"/>
              <a:t>Leaning</a:t>
            </a:r>
          </a:p>
        </p:txBody>
      </p:sp>
      <p:sp>
        <p:nvSpPr>
          <p:cNvPr id="4" name="Slide Number Placeholder 3"/>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612001EB-C607-4195-83CD-5AE5F3E4F111}" type="slidenum">
              <a:rPr kumimoji="0" lang="en-US" b="1" i="0" u="none" strike="noStrike" kern="1200" cap="none" spc="0" normalizeH="0" baseline="0" noProof="0" smtClean="0">
                <a:ln>
                  <a:noFill/>
                </a:ln>
                <a:solidFill>
                  <a:prstClr val="black">
                    <a:lumMod val="75000"/>
                    <a:lumOff val="25000"/>
                  </a:prstClr>
                </a:solidFill>
                <a:effectLst/>
                <a:uLnTx/>
                <a:uFillTx/>
                <a:ea typeface="나눔고딕" panose="020D0604000000000000" pitchFamily="50" charset="-127"/>
                <a:cs typeface="+mn-cs"/>
              </a:rPr>
              <a:pPr marL="0" marR="0" lvl="0" indent="0" algn="ctr" defTabSz="457200" rtl="0" eaLnBrk="1" fontAlgn="auto" latinLnBrk="0" hangingPunct="1">
                <a:lnSpc>
                  <a:spcPct val="100000"/>
                </a:lnSpc>
                <a:spcBef>
                  <a:spcPts val="0"/>
                </a:spcBef>
                <a:spcAft>
                  <a:spcPts val="0"/>
                </a:spcAft>
                <a:buClrTx/>
                <a:buSzTx/>
                <a:buFontTx/>
                <a:buNone/>
                <a:tabLst/>
                <a:defRPr/>
              </a:pPr>
              <a:t>4</a:t>
            </a:fld>
            <a:endParaRPr kumimoji="0" lang="en-US" b="1" i="0" u="none" strike="noStrike" kern="1200" cap="none" spc="0" normalizeH="0" baseline="0" noProof="0" dirty="0">
              <a:ln>
                <a:noFill/>
              </a:ln>
              <a:solidFill>
                <a:prstClr val="black">
                  <a:lumMod val="75000"/>
                  <a:lumOff val="25000"/>
                </a:prstClr>
              </a:solidFill>
              <a:effectLst/>
              <a:uLnTx/>
              <a:uFillTx/>
              <a:ea typeface="나눔고딕" panose="020D0604000000000000" pitchFamily="50" charset="-127"/>
              <a:cs typeface="+mn-cs"/>
            </a:endParaRPr>
          </a:p>
        </p:txBody>
      </p:sp>
      <p:sp>
        <p:nvSpPr>
          <p:cNvPr id="6" name="TextBox 5"/>
          <p:cNvSpPr txBox="1"/>
          <p:nvPr/>
        </p:nvSpPr>
        <p:spPr>
          <a:xfrm>
            <a:off x="177338" y="980983"/>
            <a:ext cx="11837324" cy="369332"/>
          </a:xfrm>
          <a:prstGeom prst="rect">
            <a:avLst/>
          </a:prstGeom>
          <a:noFill/>
        </p:spPr>
        <p:txBody>
          <a:bodyPr wrap="square" rtlCol="0">
            <a:spAutoFit/>
          </a:bodyPr>
          <a:lstStyle/>
          <a:p>
            <a:pPr marL="342900" indent="-342900">
              <a:buFont typeface="+mj-lt"/>
              <a:buAutoNum type="arabicPeriod"/>
            </a:pPr>
            <a:r>
              <a:rPr lang="en-US" dirty="0"/>
              <a:t>Pole Leaning </a:t>
            </a:r>
            <a:r>
              <a:rPr lang="en-US" dirty="0" smtClean="0"/>
              <a:t>Issue</a:t>
            </a:r>
            <a:endParaRPr lang="en-US" dirty="0"/>
          </a:p>
        </p:txBody>
      </p:sp>
      <p:sp>
        <p:nvSpPr>
          <p:cNvPr id="3" name="Hình chữ nhật 2"/>
          <p:cNvSpPr/>
          <p:nvPr/>
        </p:nvSpPr>
        <p:spPr>
          <a:xfrm>
            <a:off x="1113906" y="2452259"/>
            <a:ext cx="3175462" cy="305908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ình chữ nhật 4"/>
          <p:cNvSpPr/>
          <p:nvPr/>
        </p:nvSpPr>
        <p:spPr>
          <a:xfrm>
            <a:off x="1197032" y="2759831"/>
            <a:ext cx="2884517" cy="2643448"/>
          </a:xfrm>
          <a:prstGeom prst="rect">
            <a:avLst/>
          </a:prstGeom>
          <a:solidFill>
            <a:srgbClr val="5B9BD5">
              <a:alpha val="4902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Nhóm 45"/>
          <p:cNvGrpSpPr/>
          <p:nvPr/>
        </p:nvGrpSpPr>
        <p:grpSpPr>
          <a:xfrm>
            <a:off x="1276005" y="2867886"/>
            <a:ext cx="2709956" cy="2527071"/>
            <a:chOff x="1276005" y="2651751"/>
            <a:chExt cx="2709956" cy="2527071"/>
          </a:xfrm>
        </p:grpSpPr>
        <p:cxnSp>
          <p:nvCxnSpPr>
            <p:cNvPr id="8" name="Đường nối Thẳng 7"/>
            <p:cNvCxnSpPr/>
            <p:nvPr/>
          </p:nvCxnSpPr>
          <p:spPr>
            <a:xfrm>
              <a:off x="1354975" y="2651751"/>
              <a:ext cx="8312" cy="252707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Đường nối Thẳng 8"/>
            <p:cNvCxnSpPr/>
            <p:nvPr/>
          </p:nvCxnSpPr>
          <p:spPr>
            <a:xfrm>
              <a:off x="1276005" y="2984261"/>
              <a:ext cx="0" cy="2194561"/>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Đường nối Thẳng 10"/>
            <p:cNvCxnSpPr/>
            <p:nvPr/>
          </p:nvCxnSpPr>
          <p:spPr>
            <a:xfrm>
              <a:off x="1509250" y="2651751"/>
              <a:ext cx="8312" cy="252707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Đường nối Thẳng 11"/>
            <p:cNvCxnSpPr/>
            <p:nvPr/>
          </p:nvCxnSpPr>
          <p:spPr>
            <a:xfrm>
              <a:off x="1430280" y="2984261"/>
              <a:ext cx="0" cy="2194561"/>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Đường nối Thẳng 12"/>
            <p:cNvCxnSpPr/>
            <p:nvPr/>
          </p:nvCxnSpPr>
          <p:spPr>
            <a:xfrm>
              <a:off x="1663525" y="2651751"/>
              <a:ext cx="8312" cy="252707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4" name="Đường nối Thẳng 13"/>
            <p:cNvCxnSpPr/>
            <p:nvPr/>
          </p:nvCxnSpPr>
          <p:spPr>
            <a:xfrm>
              <a:off x="1584555" y="2984261"/>
              <a:ext cx="0" cy="2194561"/>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Đường nối Thẳng 14"/>
            <p:cNvCxnSpPr/>
            <p:nvPr/>
          </p:nvCxnSpPr>
          <p:spPr>
            <a:xfrm>
              <a:off x="1817800" y="2651751"/>
              <a:ext cx="8312" cy="252707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6" name="Đường nối Thẳng 15"/>
            <p:cNvCxnSpPr/>
            <p:nvPr/>
          </p:nvCxnSpPr>
          <p:spPr>
            <a:xfrm>
              <a:off x="1738830" y="2984261"/>
              <a:ext cx="0" cy="2194561"/>
            </a:xfrm>
            <a:prstGeom prst="line">
              <a:avLst/>
            </a:prstGeom>
            <a:ln w="571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7" name="Đường nối Thẳng 16"/>
            <p:cNvCxnSpPr/>
            <p:nvPr/>
          </p:nvCxnSpPr>
          <p:spPr>
            <a:xfrm>
              <a:off x="1972075" y="2651751"/>
              <a:ext cx="8312" cy="252707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8" name="Đường nối Thẳng 17"/>
            <p:cNvCxnSpPr/>
            <p:nvPr/>
          </p:nvCxnSpPr>
          <p:spPr>
            <a:xfrm>
              <a:off x="1893105" y="2984261"/>
              <a:ext cx="0" cy="2194561"/>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Đường nối Thẳng 18"/>
            <p:cNvCxnSpPr/>
            <p:nvPr/>
          </p:nvCxnSpPr>
          <p:spPr>
            <a:xfrm>
              <a:off x="2126350" y="2651751"/>
              <a:ext cx="8312" cy="252707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 name="Đường nối Thẳng 19"/>
            <p:cNvCxnSpPr/>
            <p:nvPr/>
          </p:nvCxnSpPr>
          <p:spPr>
            <a:xfrm>
              <a:off x="2047380" y="2984261"/>
              <a:ext cx="0" cy="2194561"/>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Đường nối Thẳng 20"/>
            <p:cNvCxnSpPr/>
            <p:nvPr/>
          </p:nvCxnSpPr>
          <p:spPr>
            <a:xfrm>
              <a:off x="2280625" y="2651751"/>
              <a:ext cx="8312" cy="252707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2" name="Đường nối Thẳng 21"/>
            <p:cNvCxnSpPr/>
            <p:nvPr/>
          </p:nvCxnSpPr>
          <p:spPr>
            <a:xfrm>
              <a:off x="2201655" y="2984261"/>
              <a:ext cx="0" cy="2194561"/>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Đường nối Thẳng 30"/>
            <p:cNvCxnSpPr/>
            <p:nvPr/>
          </p:nvCxnSpPr>
          <p:spPr>
            <a:xfrm>
              <a:off x="3052000" y="2651751"/>
              <a:ext cx="8312" cy="252707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2" name="Đường nối Thẳng 31"/>
            <p:cNvCxnSpPr/>
            <p:nvPr/>
          </p:nvCxnSpPr>
          <p:spPr>
            <a:xfrm>
              <a:off x="2973030" y="2984261"/>
              <a:ext cx="0" cy="2194561"/>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Đường nối Thẳng 32"/>
            <p:cNvCxnSpPr/>
            <p:nvPr/>
          </p:nvCxnSpPr>
          <p:spPr>
            <a:xfrm>
              <a:off x="3206275" y="2651751"/>
              <a:ext cx="8312" cy="252707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4" name="Đường nối Thẳng 33"/>
            <p:cNvCxnSpPr/>
            <p:nvPr/>
          </p:nvCxnSpPr>
          <p:spPr>
            <a:xfrm>
              <a:off x="3127305" y="2984261"/>
              <a:ext cx="0" cy="2194561"/>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Đường nối Thẳng 34"/>
            <p:cNvCxnSpPr/>
            <p:nvPr/>
          </p:nvCxnSpPr>
          <p:spPr>
            <a:xfrm>
              <a:off x="3360550" y="2651751"/>
              <a:ext cx="8312" cy="252707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6" name="Đường nối Thẳng 35"/>
            <p:cNvCxnSpPr/>
            <p:nvPr/>
          </p:nvCxnSpPr>
          <p:spPr>
            <a:xfrm>
              <a:off x="3281580" y="2984261"/>
              <a:ext cx="0" cy="2194561"/>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Đường nối Thẳng 36"/>
            <p:cNvCxnSpPr/>
            <p:nvPr/>
          </p:nvCxnSpPr>
          <p:spPr>
            <a:xfrm>
              <a:off x="3514825" y="2651751"/>
              <a:ext cx="8312" cy="252707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8" name="Đường nối Thẳng 37"/>
            <p:cNvCxnSpPr/>
            <p:nvPr/>
          </p:nvCxnSpPr>
          <p:spPr>
            <a:xfrm>
              <a:off x="3435855" y="2984261"/>
              <a:ext cx="0" cy="2194561"/>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Đường nối Thẳng 38"/>
            <p:cNvCxnSpPr/>
            <p:nvPr/>
          </p:nvCxnSpPr>
          <p:spPr>
            <a:xfrm>
              <a:off x="3669100" y="2651751"/>
              <a:ext cx="8312" cy="252707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0" name="Đường nối Thẳng 39"/>
            <p:cNvCxnSpPr/>
            <p:nvPr/>
          </p:nvCxnSpPr>
          <p:spPr>
            <a:xfrm>
              <a:off x="3590130" y="2984261"/>
              <a:ext cx="0" cy="2194561"/>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Đường nối Thẳng 41"/>
            <p:cNvCxnSpPr/>
            <p:nvPr/>
          </p:nvCxnSpPr>
          <p:spPr>
            <a:xfrm>
              <a:off x="3823375" y="2651751"/>
              <a:ext cx="8312" cy="252707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3" name="Đường nối Thẳng 42"/>
            <p:cNvCxnSpPr/>
            <p:nvPr/>
          </p:nvCxnSpPr>
          <p:spPr>
            <a:xfrm>
              <a:off x="3744405" y="2984261"/>
              <a:ext cx="0" cy="2194561"/>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Đường nối Thẳng 43"/>
            <p:cNvCxnSpPr/>
            <p:nvPr/>
          </p:nvCxnSpPr>
          <p:spPr>
            <a:xfrm>
              <a:off x="3977649" y="2651751"/>
              <a:ext cx="8312" cy="252707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5" name="Đường nối Thẳng 44"/>
            <p:cNvCxnSpPr/>
            <p:nvPr/>
          </p:nvCxnSpPr>
          <p:spPr>
            <a:xfrm>
              <a:off x="3898679" y="2984261"/>
              <a:ext cx="0" cy="2194561"/>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50" name="Đường nối Thẳng 49"/>
          <p:cNvCxnSpPr/>
          <p:nvPr/>
        </p:nvCxnSpPr>
        <p:spPr>
          <a:xfrm>
            <a:off x="2701637" y="1997112"/>
            <a:ext cx="0" cy="100793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1" name="Đường nối Thẳng 50"/>
          <p:cNvCxnSpPr/>
          <p:nvPr/>
        </p:nvCxnSpPr>
        <p:spPr>
          <a:xfrm>
            <a:off x="2452255" y="2576950"/>
            <a:ext cx="0" cy="103077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2" name="Đường nối Thẳng 51"/>
          <p:cNvCxnSpPr/>
          <p:nvPr/>
        </p:nvCxnSpPr>
        <p:spPr>
          <a:xfrm>
            <a:off x="2939778" y="2576950"/>
            <a:ext cx="0" cy="103077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9" name="Đường nối Thẳng 58"/>
          <p:cNvCxnSpPr/>
          <p:nvPr/>
        </p:nvCxnSpPr>
        <p:spPr>
          <a:xfrm>
            <a:off x="1197032" y="2685015"/>
            <a:ext cx="1266473" cy="0"/>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Đường nối Thẳng 59"/>
          <p:cNvCxnSpPr/>
          <p:nvPr/>
        </p:nvCxnSpPr>
        <p:spPr>
          <a:xfrm>
            <a:off x="2939778" y="2685015"/>
            <a:ext cx="1241524" cy="0"/>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Hộp Văn bản 65"/>
          <p:cNvSpPr txBox="1"/>
          <p:nvPr/>
        </p:nvSpPr>
        <p:spPr>
          <a:xfrm>
            <a:off x="1734509" y="2480142"/>
            <a:ext cx="343364" cy="276999"/>
          </a:xfrm>
          <a:prstGeom prst="rect">
            <a:avLst/>
          </a:prstGeom>
          <a:noFill/>
        </p:spPr>
        <p:txBody>
          <a:bodyPr wrap="none" rtlCol="0">
            <a:spAutoFit/>
          </a:bodyPr>
          <a:lstStyle/>
          <a:p>
            <a:r>
              <a:rPr lang="en-US" sz="1200" dirty="0" smtClean="0">
                <a:ln w="0"/>
                <a:solidFill>
                  <a:schemeClr val="accent1"/>
                </a:solidFill>
                <a:effectLst>
                  <a:outerShdw blurRad="38100" dist="25400" dir="5400000" algn="ctr" rotWithShape="0">
                    <a:srgbClr val="6E747A">
                      <a:alpha val="43000"/>
                    </a:srgbClr>
                  </a:outerShdw>
                </a:effectLst>
              </a:rPr>
              <a:t>d1</a:t>
            </a:r>
            <a:endParaRPr lang="en-US" sz="1200" dirty="0">
              <a:ln w="0"/>
              <a:solidFill>
                <a:schemeClr val="accent1"/>
              </a:solidFill>
              <a:effectLst>
                <a:outerShdw blurRad="38100" dist="25400" dir="5400000" algn="ctr" rotWithShape="0">
                  <a:srgbClr val="6E747A">
                    <a:alpha val="43000"/>
                  </a:srgbClr>
                </a:outerShdw>
              </a:effectLst>
            </a:endParaRPr>
          </a:p>
        </p:txBody>
      </p:sp>
      <p:sp>
        <p:nvSpPr>
          <p:cNvPr id="67" name="Hộp Văn bản 66"/>
          <p:cNvSpPr txBox="1"/>
          <p:nvPr/>
        </p:nvSpPr>
        <p:spPr>
          <a:xfrm>
            <a:off x="3412383" y="2480142"/>
            <a:ext cx="343364" cy="276999"/>
          </a:xfrm>
          <a:prstGeom prst="rect">
            <a:avLst/>
          </a:prstGeom>
          <a:noFill/>
        </p:spPr>
        <p:txBody>
          <a:bodyPr wrap="none" rtlCol="0">
            <a:spAutoFit/>
          </a:bodyPr>
          <a:lstStyle/>
          <a:p>
            <a:r>
              <a:rPr lang="en-US" sz="1200" dirty="0" smtClean="0">
                <a:ln w="0"/>
                <a:solidFill>
                  <a:schemeClr val="accent1"/>
                </a:solidFill>
                <a:effectLst>
                  <a:outerShdw blurRad="38100" dist="25400" dir="5400000" algn="ctr" rotWithShape="0">
                    <a:srgbClr val="6E747A">
                      <a:alpha val="43000"/>
                    </a:srgbClr>
                  </a:outerShdw>
                </a:effectLst>
              </a:rPr>
              <a:t>d2</a:t>
            </a:r>
            <a:endParaRPr lang="en-US" sz="1200" dirty="0">
              <a:ln w="0"/>
              <a:solidFill>
                <a:schemeClr val="accent1"/>
              </a:solidFill>
              <a:effectLst>
                <a:outerShdw blurRad="38100" dist="25400" dir="5400000" algn="ctr" rotWithShape="0">
                  <a:srgbClr val="6E747A">
                    <a:alpha val="43000"/>
                  </a:srgbClr>
                </a:outerShdw>
              </a:effectLst>
            </a:endParaRPr>
          </a:p>
        </p:txBody>
      </p:sp>
      <p:sp>
        <p:nvSpPr>
          <p:cNvPr id="68" name="Hộp Văn bản 67"/>
          <p:cNvSpPr txBox="1"/>
          <p:nvPr/>
        </p:nvSpPr>
        <p:spPr>
          <a:xfrm>
            <a:off x="1641765" y="2138880"/>
            <a:ext cx="646331" cy="307777"/>
          </a:xfrm>
          <a:prstGeom prst="rect">
            <a:avLst/>
          </a:prstGeom>
          <a:noFill/>
        </p:spPr>
        <p:txBody>
          <a:bodyPr wrap="none" rtlCol="0">
            <a:spAutoFit/>
          </a:bodyPr>
          <a:lstStyle/>
          <a:p>
            <a:r>
              <a:rPr lang="en-US" sz="1400" dirty="0"/>
              <a:t>d</a:t>
            </a:r>
            <a:r>
              <a:rPr lang="en-US" sz="1400" dirty="0" smtClean="0"/>
              <a:t>1=d2</a:t>
            </a:r>
            <a:endParaRPr lang="en-US" sz="1400" dirty="0"/>
          </a:p>
        </p:txBody>
      </p:sp>
      <p:cxnSp>
        <p:nvCxnSpPr>
          <p:cNvPr id="70" name="Đường nối Thẳng 69"/>
          <p:cNvCxnSpPr/>
          <p:nvPr/>
        </p:nvCxnSpPr>
        <p:spPr>
          <a:xfrm>
            <a:off x="4081549" y="2078454"/>
            <a:ext cx="0" cy="137964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74" name="Hộp Văn bản 73"/>
          <p:cNvSpPr txBox="1"/>
          <p:nvPr/>
        </p:nvSpPr>
        <p:spPr>
          <a:xfrm>
            <a:off x="1634436" y="3913008"/>
            <a:ext cx="2233688" cy="369332"/>
          </a:xfrm>
          <a:prstGeom prst="rect">
            <a:avLst/>
          </a:prstGeom>
          <a:solidFill>
            <a:schemeClr val="bg1"/>
          </a:solidFill>
        </p:spPr>
        <p:txBody>
          <a:bodyPr wrap="none" rtlCol="0">
            <a:spAutoFit/>
          </a:bodyPr>
          <a:lstStyle/>
          <a:p>
            <a:r>
              <a:rPr lang="en-US" dirty="0" smtClean="0"/>
              <a:t>Neglect Center region</a:t>
            </a:r>
            <a:endParaRPr lang="en-US" dirty="0"/>
          </a:p>
        </p:txBody>
      </p:sp>
      <p:cxnSp>
        <p:nvCxnSpPr>
          <p:cNvPr id="77" name="Đường kết nối Mũi tên Thẳng 76"/>
          <p:cNvCxnSpPr>
            <a:stCxn id="74" idx="0"/>
          </p:cNvCxnSpPr>
          <p:nvPr/>
        </p:nvCxnSpPr>
        <p:spPr>
          <a:xfrm flipH="1" flipV="1">
            <a:off x="2449572" y="3570826"/>
            <a:ext cx="301708" cy="342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Đường kết nối Mũi tên Thẳng 78"/>
          <p:cNvCxnSpPr>
            <a:stCxn id="74" idx="0"/>
          </p:cNvCxnSpPr>
          <p:nvPr/>
        </p:nvCxnSpPr>
        <p:spPr>
          <a:xfrm flipV="1">
            <a:off x="2751280" y="3570826"/>
            <a:ext cx="174277" cy="342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Hộp Văn bản 79"/>
          <p:cNvSpPr txBox="1"/>
          <p:nvPr/>
        </p:nvSpPr>
        <p:spPr>
          <a:xfrm>
            <a:off x="4717095" y="2061556"/>
            <a:ext cx="7162485" cy="1754326"/>
          </a:xfrm>
          <a:prstGeom prst="rect">
            <a:avLst/>
          </a:prstGeom>
          <a:noFill/>
        </p:spPr>
        <p:txBody>
          <a:bodyPr wrap="square" rtlCol="0">
            <a:spAutoFit/>
          </a:bodyPr>
          <a:lstStyle/>
          <a:p>
            <a:r>
              <a:rPr lang="en-US" dirty="0" smtClean="0"/>
              <a:t>Current Leaning ROI is the region between the two border padding line.</a:t>
            </a:r>
            <a:br>
              <a:rPr lang="en-US" dirty="0" smtClean="0"/>
            </a:br>
            <a:r>
              <a:rPr lang="en-US" dirty="0" smtClean="0"/>
              <a:t>So when user setting the border padding to big (dash line) to remove some boundary poles, there are no leaning information.  So the algorithm worked incorrectly.</a:t>
            </a:r>
          </a:p>
          <a:p>
            <a:r>
              <a:rPr lang="en-US" dirty="0" smtClean="0"/>
              <a:t>It also caused wrong center estimation (Green line). Neglect center region </a:t>
            </a:r>
          </a:p>
          <a:p>
            <a:r>
              <a:rPr lang="en-US" dirty="0" smtClean="0"/>
              <a:t>Offset from the border padding line (pink line) by the distance d.</a:t>
            </a:r>
            <a:endParaRPr lang="en-US" dirty="0"/>
          </a:p>
        </p:txBody>
      </p:sp>
      <p:cxnSp>
        <p:nvCxnSpPr>
          <p:cNvPr id="82" name="Đường nối Thẳng 81"/>
          <p:cNvCxnSpPr/>
          <p:nvPr/>
        </p:nvCxnSpPr>
        <p:spPr>
          <a:xfrm>
            <a:off x="4181302" y="2555858"/>
            <a:ext cx="0" cy="1209813"/>
          </a:xfrm>
          <a:prstGeom prst="line">
            <a:avLst/>
          </a:prstGeom>
          <a:ln w="28575">
            <a:solidFill>
              <a:srgbClr val="BF11A6"/>
            </a:solidFill>
          </a:ln>
        </p:spPr>
        <p:style>
          <a:lnRef idx="1">
            <a:schemeClr val="accent1"/>
          </a:lnRef>
          <a:fillRef idx="0">
            <a:schemeClr val="accent1"/>
          </a:fillRef>
          <a:effectRef idx="0">
            <a:schemeClr val="accent1"/>
          </a:effectRef>
          <a:fontRef idx="minor">
            <a:schemeClr val="tx1"/>
          </a:fontRef>
        </p:style>
      </p:cxnSp>
      <p:cxnSp>
        <p:nvCxnSpPr>
          <p:cNvPr id="83" name="Đường nối Thẳng 82"/>
          <p:cNvCxnSpPr/>
          <p:nvPr/>
        </p:nvCxnSpPr>
        <p:spPr>
          <a:xfrm>
            <a:off x="1183178" y="2555858"/>
            <a:ext cx="0" cy="1209813"/>
          </a:xfrm>
          <a:prstGeom prst="line">
            <a:avLst/>
          </a:prstGeom>
          <a:ln w="28575">
            <a:solidFill>
              <a:srgbClr val="BF11A6"/>
            </a:solidFill>
          </a:ln>
        </p:spPr>
        <p:style>
          <a:lnRef idx="1">
            <a:schemeClr val="accent1"/>
          </a:lnRef>
          <a:fillRef idx="0">
            <a:schemeClr val="accent1"/>
          </a:fillRef>
          <a:effectRef idx="0">
            <a:schemeClr val="accent1"/>
          </a:effectRef>
          <a:fontRef idx="minor">
            <a:schemeClr val="tx1"/>
          </a:fontRef>
        </p:style>
      </p:cxnSp>
      <p:sp>
        <p:nvSpPr>
          <p:cNvPr id="86" name="Hộp Văn bản 85"/>
          <p:cNvSpPr txBox="1"/>
          <p:nvPr/>
        </p:nvSpPr>
        <p:spPr>
          <a:xfrm>
            <a:off x="2347307" y="5718885"/>
            <a:ext cx="1638654" cy="369332"/>
          </a:xfrm>
          <a:prstGeom prst="rect">
            <a:avLst/>
          </a:prstGeom>
          <a:noFill/>
          <a:ln w="19050">
            <a:solidFill>
              <a:srgbClr val="BF11A6"/>
            </a:solidFill>
          </a:ln>
        </p:spPr>
        <p:txBody>
          <a:bodyPr wrap="none" rtlCol="0">
            <a:spAutoFit/>
          </a:bodyPr>
          <a:lstStyle/>
          <a:p>
            <a:r>
              <a:rPr lang="en-US" dirty="0" smtClean="0"/>
              <a:t>Border padding</a:t>
            </a:r>
            <a:endParaRPr lang="en-US" dirty="0"/>
          </a:p>
        </p:txBody>
      </p:sp>
      <p:cxnSp>
        <p:nvCxnSpPr>
          <p:cNvPr id="88" name="Đường kết nối Mũi tên Thẳng 87"/>
          <p:cNvCxnSpPr>
            <a:stCxn id="86" idx="0"/>
          </p:cNvCxnSpPr>
          <p:nvPr/>
        </p:nvCxnSpPr>
        <p:spPr>
          <a:xfrm flipH="1" flipV="1">
            <a:off x="1183178" y="3534985"/>
            <a:ext cx="1983456" cy="2183900"/>
          </a:xfrm>
          <a:prstGeom prst="straightConnector1">
            <a:avLst/>
          </a:prstGeom>
          <a:ln w="19050">
            <a:solidFill>
              <a:srgbClr val="BF11A6"/>
            </a:solidFill>
            <a:tailEnd type="triangle"/>
          </a:ln>
        </p:spPr>
        <p:style>
          <a:lnRef idx="1">
            <a:schemeClr val="accent1"/>
          </a:lnRef>
          <a:fillRef idx="0">
            <a:schemeClr val="accent1"/>
          </a:fillRef>
          <a:effectRef idx="0">
            <a:schemeClr val="accent1"/>
          </a:effectRef>
          <a:fontRef idx="minor">
            <a:schemeClr val="tx1"/>
          </a:fontRef>
        </p:style>
      </p:cxnSp>
      <p:cxnSp>
        <p:nvCxnSpPr>
          <p:cNvPr id="90" name="Đường kết nối Mũi tên Thẳng 89"/>
          <p:cNvCxnSpPr>
            <a:stCxn id="86" idx="0"/>
          </p:cNvCxnSpPr>
          <p:nvPr/>
        </p:nvCxnSpPr>
        <p:spPr>
          <a:xfrm flipV="1">
            <a:off x="3166634" y="3374968"/>
            <a:ext cx="1014563" cy="2343917"/>
          </a:xfrm>
          <a:prstGeom prst="straightConnector1">
            <a:avLst/>
          </a:prstGeom>
          <a:ln w="19050">
            <a:solidFill>
              <a:srgbClr val="BF11A6"/>
            </a:solidFill>
            <a:tailEnd type="triangle"/>
          </a:ln>
        </p:spPr>
        <p:style>
          <a:lnRef idx="1">
            <a:schemeClr val="accent1"/>
          </a:lnRef>
          <a:fillRef idx="0">
            <a:schemeClr val="accent1"/>
          </a:fillRef>
          <a:effectRef idx="0">
            <a:schemeClr val="accent1"/>
          </a:effectRef>
          <a:fontRef idx="minor">
            <a:schemeClr val="tx1"/>
          </a:fontRef>
        </p:style>
      </p:cxnSp>
      <p:sp>
        <p:nvSpPr>
          <p:cNvPr id="95" name="Hộp Văn bản 94"/>
          <p:cNvSpPr txBox="1"/>
          <p:nvPr/>
        </p:nvSpPr>
        <p:spPr>
          <a:xfrm flipH="1">
            <a:off x="2903097" y="1375063"/>
            <a:ext cx="1548630" cy="276999"/>
          </a:xfrm>
          <a:prstGeom prst="rect">
            <a:avLst/>
          </a:prstGeom>
          <a:noFill/>
        </p:spPr>
        <p:txBody>
          <a:bodyPr wrap="square" rtlCol="0">
            <a:spAutoFit/>
          </a:bodyPr>
          <a:lstStyle/>
          <a:p>
            <a:r>
              <a:rPr lang="en-US" sz="1200" dirty="0" smtClean="0"/>
              <a:t>Center of battery case</a:t>
            </a:r>
            <a:endParaRPr lang="en-US" sz="1200" dirty="0"/>
          </a:p>
        </p:txBody>
      </p:sp>
      <p:cxnSp>
        <p:nvCxnSpPr>
          <p:cNvPr id="97" name="Đường kết nối Mũi tên Thẳng 96"/>
          <p:cNvCxnSpPr>
            <a:stCxn id="95" idx="2"/>
          </p:cNvCxnSpPr>
          <p:nvPr/>
        </p:nvCxnSpPr>
        <p:spPr>
          <a:xfrm flipH="1">
            <a:off x="2679355" y="1652062"/>
            <a:ext cx="998057" cy="365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Đường nối Thẳng 101"/>
          <p:cNvCxnSpPr/>
          <p:nvPr/>
        </p:nvCxnSpPr>
        <p:spPr>
          <a:xfrm>
            <a:off x="3744405" y="2565972"/>
            <a:ext cx="0" cy="1209813"/>
          </a:xfrm>
          <a:prstGeom prst="line">
            <a:avLst/>
          </a:prstGeom>
          <a:ln w="28575">
            <a:solidFill>
              <a:srgbClr val="BF11A6"/>
            </a:solidFill>
            <a:prstDash val="dash"/>
          </a:ln>
        </p:spPr>
        <p:style>
          <a:lnRef idx="1">
            <a:schemeClr val="accent1"/>
          </a:lnRef>
          <a:fillRef idx="0">
            <a:schemeClr val="accent1"/>
          </a:fillRef>
          <a:effectRef idx="0">
            <a:schemeClr val="accent1"/>
          </a:effectRef>
          <a:fontRef idx="minor">
            <a:schemeClr val="tx1"/>
          </a:fontRef>
        </p:style>
      </p:cxnSp>
      <p:cxnSp>
        <p:nvCxnSpPr>
          <p:cNvPr id="103" name="Đường nối Thẳng 102"/>
          <p:cNvCxnSpPr/>
          <p:nvPr/>
        </p:nvCxnSpPr>
        <p:spPr>
          <a:xfrm>
            <a:off x="1565563" y="2565972"/>
            <a:ext cx="0" cy="1209813"/>
          </a:xfrm>
          <a:prstGeom prst="line">
            <a:avLst/>
          </a:prstGeom>
          <a:ln w="28575">
            <a:solidFill>
              <a:srgbClr val="BF11A6"/>
            </a:solidFill>
            <a:prstDash val="dash"/>
          </a:ln>
        </p:spPr>
        <p:style>
          <a:lnRef idx="1">
            <a:schemeClr val="accent1"/>
          </a:lnRef>
          <a:fillRef idx="0">
            <a:schemeClr val="accent1"/>
          </a:fillRef>
          <a:effectRef idx="0">
            <a:schemeClr val="accent1"/>
          </a:effectRef>
          <a:fontRef idx="minor">
            <a:schemeClr val="tx1"/>
          </a:fontRef>
        </p:style>
      </p:cxnSp>
      <p:sp>
        <p:nvSpPr>
          <p:cNvPr id="105" name="Hộp Văn bản 104"/>
          <p:cNvSpPr txBox="1"/>
          <p:nvPr/>
        </p:nvSpPr>
        <p:spPr>
          <a:xfrm>
            <a:off x="1113906" y="1558462"/>
            <a:ext cx="1471353" cy="430887"/>
          </a:xfrm>
          <a:prstGeom prst="rect">
            <a:avLst/>
          </a:prstGeom>
          <a:noFill/>
          <a:ln>
            <a:noFill/>
          </a:ln>
        </p:spPr>
        <p:txBody>
          <a:bodyPr wrap="square" rtlCol="0">
            <a:spAutoFit/>
          </a:bodyPr>
          <a:lstStyle/>
          <a:p>
            <a:r>
              <a:rPr lang="en-US" sz="1100" dirty="0" smtClean="0"/>
              <a:t>Pole Leaning detected position</a:t>
            </a:r>
            <a:endParaRPr lang="en-US" sz="1100" dirty="0"/>
          </a:p>
        </p:txBody>
      </p:sp>
      <p:cxnSp>
        <p:nvCxnSpPr>
          <p:cNvPr id="106" name="Đường kết nối Mũi tên Thẳng 105"/>
          <p:cNvCxnSpPr>
            <a:stCxn id="105" idx="2"/>
          </p:cNvCxnSpPr>
          <p:nvPr/>
        </p:nvCxnSpPr>
        <p:spPr>
          <a:xfrm flipH="1">
            <a:off x="1202397" y="1989349"/>
            <a:ext cx="647186" cy="409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Đường kết nối Mũi tên Thẳng 107"/>
          <p:cNvCxnSpPr>
            <a:stCxn id="105" idx="2"/>
          </p:cNvCxnSpPr>
          <p:nvPr/>
        </p:nvCxnSpPr>
        <p:spPr>
          <a:xfrm>
            <a:off x="1849583" y="1989349"/>
            <a:ext cx="2212918" cy="324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1" name="Hình ảnh 110"/>
          <p:cNvPicPr>
            <a:picLocks noChangeAspect="1"/>
          </p:cNvPicPr>
          <p:nvPr/>
        </p:nvPicPr>
        <p:blipFill rotWithShape="1">
          <a:blip r:embed="rId2"/>
          <a:srcRect t="53169" b="19497"/>
          <a:stretch/>
        </p:blipFill>
        <p:spPr>
          <a:xfrm>
            <a:off x="5108695" y="4261662"/>
            <a:ext cx="4572000" cy="1249680"/>
          </a:xfrm>
          <a:prstGeom prst="rect">
            <a:avLst/>
          </a:prstGeom>
        </p:spPr>
      </p:pic>
      <p:sp>
        <p:nvSpPr>
          <p:cNvPr id="112" name="Hộp Văn bản 111"/>
          <p:cNvSpPr txBox="1"/>
          <p:nvPr/>
        </p:nvSpPr>
        <p:spPr>
          <a:xfrm>
            <a:off x="5213169" y="5718885"/>
            <a:ext cx="2399375" cy="369332"/>
          </a:xfrm>
          <a:prstGeom prst="rect">
            <a:avLst/>
          </a:prstGeom>
          <a:noFill/>
        </p:spPr>
        <p:txBody>
          <a:bodyPr wrap="none" rtlCol="0">
            <a:spAutoFit/>
          </a:bodyPr>
          <a:lstStyle/>
          <a:p>
            <a:r>
              <a:rPr lang="en-US" dirty="0" smtClean="0">
                <a:solidFill>
                  <a:srgbClr val="FF0000"/>
                </a:solidFill>
              </a:rPr>
              <a:t>Wrong Leaning Position</a:t>
            </a:r>
            <a:endParaRPr lang="en-US" dirty="0">
              <a:solidFill>
                <a:srgbClr val="FF0000"/>
              </a:solidFill>
            </a:endParaRPr>
          </a:p>
        </p:txBody>
      </p:sp>
      <p:cxnSp>
        <p:nvCxnSpPr>
          <p:cNvPr id="114" name="Đường kết nối Mũi tên Thẳng 113"/>
          <p:cNvCxnSpPr>
            <a:stCxn id="112" idx="0"/>
          </p:cNvCxnSpPr>
          <p:nvPr/>
        </p:nvCxnSpPr>
        <p:spPr>
          <a:xfrm flipH="1" flipV="1">
            <a:off x="5675994" y="5173980"/>
            <a:ext cx="736863" cy="5449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219672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normAutofit/>
          </a:bodyPr>
          <a:lstStyle/>
          <a:p>
            <a:r>
              <a:rPr lang="en-US" dirty="0"/>
              <a:t>Finding Cathode Line </a:t>
            </a:r>
            <a:r>
              <a:rPr lang="en-US" dirty="0" smtClean="0"/>
              <a:t>Position</a:t>
            </a:r>
            <a:endParaRPr lang="en-US" dirty="0"/>
          </a:p>
        </p:txBody>
      </p:sp>
      <p:sp>
        <p:nvSpPr>
          <p:cNvPr id="4" name="Chỗ dành sẵn cho Số hiệu Bản chiếu 3"/>
          <p:cNvSpPr>
            <a:spLocks noGrp="1"/>
          </p:cNvSpPr>
          <p:nvPr>
            <p:ph type="sldNum" sz="quarter" idx="12"/>
          </p:nvPr>
        </p:nvSpPr>
        <p:spPr/>
        <p:txBody>
          <a:bodyPr/>
          <a:lstStyle/>
          <a:p>
            <a:fld id="{612001EB-C607-4195-83CD-5AE5F3E4F111}" type="slidenum">
              <a:rPr lang="en-US" smtClean="0"/>
              <a:t>40</a:t>
            </a:fld>
            <a:endParaRPr lang="en-US"/>
          </a:p>
        </p:txBody>
      </p:sp>
      <p:pic>
        <p:nvPicPr>
          <p:cNvPr id="5" name="Picture 26">
            <a:extLst>
              <a:ext uri="{FF2B5EF4-FFF2-40B4-BE49-F238E27FC236}">
                <a16:creationId xmlns:a16="http://schemas.microsoft.com/office/drawing/2014/main" id="{49EFA0AA-07DC-4190-BA3F-7EC35307EF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237" y="3248965"/>
            <a:ext cx="6267450" cy="127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8">
            <a:extLst>
              <a:ext uri="{FF2B5EF4-FFF2-40B4-BE49-F238E27FC236}">
                <a16:creationId xmlns:a16="http://schemas.microsoft.com/office/drawing/2014/main" id="{E0F03C6F-3EB5-4E41-BE55-7C64167CFD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237" y="4869717"/>
            <a:ext cx="626745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a:extLst>
              <a:ext uri="{FF2B5EF4-FFF2-40B4-BE49-F238E27FC236}">
                <a16:creationId xmlns:a16="http://schemas.microsoft.com/office/drawing/2014/main" id="{03059D4E-7333-47C1-8061-DD53A704BEAD}"/>
              </a:ext>
            </a:extLst>
          </p:cNvPr>
          <p:cNvPicPr>
            <a:picLocks noChangeAspect="1"/>
          </p:cNvPicPr>
          <p:nvPr/>
        </p:nvPicPr>
        <p:blipFill>
          <a:blip r:embed="rId4"/>
          <a:stretch>
            <a:fillRect/>
          </a:stretch>
        </p:blipFill>
        <p:spPr>
          <a:xfrm>
            <a:off x="847237" y="1708266"/>
            <a:ext cx="6267450" cy="1140091"/>
          </a:xfrm>
          <a:prstGeom prst="rect">
            <a:avLst/>
          </a:prstGeom>
        </p:spPr>
      </p:pic>
      <p:pic>
        <p:nvPicPr>
          <p:cNvPr id="8" name="Picture 11">
            <a:extLst>
              <a:ext uri="{FF2B5EF4-FFF2-40B4-BE49-F238E27FC236}">
                <a16:creationId xmlns:a16="http://schemas.microsoft.com/office/drawing/2014/main" id="{A58A5B34-CEB0-4AE3-AF6F-A38EBC0289E4}"/>
              </a:ext>
            </a:extLst>
          </p:cNvPr>
          <p:cNvPicPr>
            <a:picLocks noChangeAspect="1"/>
          </p:cNvPicPr>
          <p:nvPr/>
        </p:nvPicPr>
        <p:blipFill>
          <a:blip r:embed="rId5"/>
          <a:stretch>
            <a:fillRect/>
          </a:stretch>
        </p:blipFill>
        <p:spPr>
          <a:xfrm>
            <a:off x="847237" y="1197974"/>
            <a:ext cx="2962275" cy="219075"/>
          </a:xfrm>
          <a:prstGeom prst="rect">
            <a:avLst/>
          </a:prstGeom>
        </p:spPr>
      </p:pic>
      <p:cxnSp>
        <p:nvCxnSpPr>
          <p:cNvPr id="9" name="Straight Arrow Connector 13">
            <a:extLst>
              <a:ext uri="{FF2B5EF4-FFF2-40B4-BE49-F238E27FC236}">
                <a16:creationId xmlns:a16="http://schemas.microsoft.com/office/drawing/2014/main" id="{48B18BAE-2CC4-4799-8C26-21DB98FCF277}"/>
              </a:ext>
            </a:extLst>
          </p:cNvPr>
          <p:cNvCxnSpPr/>
          <p:nvPr/>
        </p:nvCxnSpPr>
        <p:spPr>
          <a:xfrm>
            <a:off x="961046" y="1785436"/>
            <a:ext cx="0" cy="29527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14">
            <a:extLst>
              <a:ext uri="{FF2B5EF4-FFF2-40B4-BE49-F238E27FC236}">
                <a16:creationId xmlns:a16="http://schemas.microsoft.com/office/drawing/2014/main" id="{1E40597C-735D-4EAE-BDC1-D52721263242}"/>
              </a:ext>
            </a:extLst>
          </p:cNvPr>
          <p:cNvSpPr txBox="1"/>
          <p:nvPr/>
        </p:nvSpPr>
        <p:spPr>
          <a:xfrm>
            <a:off x="123092" y="1817657"/>
            <a:ext cx="781050" cy="230832"/>
          </a:xfrm>
          <a:prstGeom prst="rect">
            <a:avLst/>
          </a:prstGeom>
          <a:noFill/>
        </p:spPr>
        <p:txBody>
          <a:bodyPr wrap="square" rtlCol="0">
            <a:spAutoFit/>
          </a:bodyPr>
          <a:lstStyle/>
          <a:p>
            <a:r>
              <a:rPr lang="en-US" sz="900" dirty="0"/>
              <a:t>Pole Height</a:t>
            </a:r>
          </a:p>
        </p:txBody>
      </p:sp>
      <p:sp>
        <p:nvSpPr>
          <p:cNvPr id="11" name="TextBox 18">
            <a:extLst>
              <a:ext uri="{FF2B5EF4-FFF2-40B4-BE49-F238E27FC236}">
                <a16:creationId xmlns:a16="http://schemas.microsoft.com/office/drawing/2014/main" id="{34089095-2E10-46EB-97AD-3486EF576B6D}"/>
              </a:ext>
            </a:extLst>
          </p:cNvPr>
          <p:cNvSpPr txBox="1"/>
          <p:nvPr/>
        </p:nvSpPr>
        <p:spPr>
          <a:xfrm>
            <a:off x="7428767" y="1678146"/>
            <a:ext cx="466725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From cathode position line, we mask the specific region from the cathode line to </a:t>
            </a:r>
            <a:r>
              <a:rPr lang="en-US" dirty="0" err="1"/>
              <a:t>to</a:t>
            </a:r>
            <a:r>
              <a:rPr lang="en-US" dirty="0"/>
              <a:t> position with height = Pole height</a:t>
            </a:r>
          </a:p>
          <a:p>
            <a:pPr marL="285750" indent="-285750">
              <a:buFont typeface="Arial" panose="020B0604020202020204" pitchFamily="34" charset="0"/>
              <a:buChar char="•"/>
            </a:pPr>
            <a:r>
              <a:rPr lang="en-US" dirty="0"/>
              <a:t>Then, we apply CLAHE to generate image 3</a:t>
            </a:r>
          </a:p>
        </p:txBody>
      </p:sp>
      <p:sp>
        <p:nvSpPr>
          <p:cNvPr id="12" name="TextBox 19">
            <a:extLst>
              <a:ext uri="{FF2B5EF4-FFF2-40B4-BE49-F238E27FC236}">
                <a16:creationId xmlns:a16="http://schemas.microsoft.com/office/drawing/2014/main" id="{732FFAD2-9A29-4B67-A79F-242924C021E3}"/>
              </a:ext>
            </a:extLst>
          </p:cNvPr>
          <p:cNvSpPr txBox="1"/>
          <p:nvPr/>
        </p:nvSpPr>
        <p:spPr>
          <a:xfrm>
            <a:off x="3656989" y="2848357"/>
            <a:ext cx="305045" cy="369332"/>
          </a:xfrm>
          <a:prstGeom prst="rect">
            <a:avLst/>
          </a:prstGeom>
          <a:noFill/>
        </p:spPr>
        <p:txBody>
          <a:bodyPr wrap="square" rtlCol="0">
            <a:spAutoFit/>
          </a:bodyPr>
          <a:lstStyle/>
          <a:p>
            <a:r>
              <a:rPr lang="en-US" dirty="0"/>
              <a:t>1</a:t>
            </a:r>
          </a:p>
        </p:txBody>
      </p:sp>
      <p:sp>
        <p:nvSpPr>
          <p:cNvPr id="13" name="TextBox 20">
            <a:extLst>
              <a:ext uri="{FF2B5EF4-FFF2-40B4-BE49-F238E27FC236}">
                <a16:creationId xmlns:a16="http://schemas.microsoft.com/office/drawing/2014/main" id="{1B3BF6B7-4DED-4BB9-9406-10CD87706F68}"/>
              </a:ext>
            </a:extLst>
          </p:cNvPr>
          <p:cNvSpPr txBox="1"/>
          <p:nvPr/>
        </p:nvSpPr>
        <p:spPr>
          <a:xfrm>
            <a:off x="3743081" y="4514787"/>
            <a:ext cx="305045" cy="369332"/>
          </a:xfrm>
          <a:prstGeom prst="rect">
            <a:avLst/>
          </a:prstGeom>
          <a:noFill/>
        </p:spPr>
        <p:txBody>
          <a:bodyPr wrap="square" rtlCol="0">
            <a:spAutoFit/>
          </a:bodyPr>
          <a:lstStyle/>
          <a:p>
            <a:r>
              <a:rPr lang="en-US" dirty="0"/>
              <a:t>2</a:t>
            </a:r>
          </a:p>
        </p:txBody>
      </p:sp>
      <p:sp>
        <p:nvSpPr>
          <p:cNvPr id="14" name="TextBox 21">
            <a:extLst>
              <a:ext uri="{FF2B5EF4-FFF2-40B4-BE49-F238E27FC236}">
                <a16:creationId xmlns:a16="http://schemas.microsoft.com/office/drawing/2014/main" id="{0EEA0FE4-8EB6-4122-84F0-4C394AFEB281}"/>
              </a:ext>
            </a:extLst>
          </p:cNvPr>
          <p:cNvSpPr txBox="1"/>
          <p:nvPr/>
        </p:nvSpPr>
        <p:spPr>
          <a:xfrm>
            <a:off x="3762865" y="5352987"/>
            <a:ext cx="305045" cy="369332"/>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35652067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normAutofit/>
          </a:bodyPr>
          <a:lstStyle/>
          <a:p>
            <a:r>
              <a:rPr lang="en-US" dirty="0"/>
              <a:t>Finding Cathode X </a:t>
            </a:r>
            <a:r>
              <a:rPr lang="en-US" dirty="0" smtClean="0"/>
              <a:t>position</a:t>
            </a:r>
            <a:endParaRPr lang="en-US" dirty="0"/>
          </a:p>
        </p:txBody>
      </p:sp>
      <p:sp>
        <p:nvSpPr>
          <p:cNvPr id="4" name="Chỗ dành sẵn cho Số hiệu Bản chiếu 3"/>
          <p:cNvSpPr>
            <a:spLocks noGrp="1"/>
          </p:cNvSpPr>
          <p:nvPr>
            <p:ph type="sldNum" sz="quarter" idx="12"/>
          </p:nvPr>
        </p:nvSpPr>
        <p:spPr/>
        <p:txBody>
          <a:bodyPr/>
          <a:lstStyle/>
          <a:p>
            <a:fld id="{612001EB-C607-4195-83CD-5AE5F3E4F111}" type="slidenum">
              <a:rPr lang="en-US" smtClean="0"/>
              <a:t>41</a:t>
            </a:fld>
            <a:endParaRPr lang="en-US"/>
          </a:p>
        </p:txBody>
      </p:sp>
      <p:pic>
        <p:nvPicPr>
          <p:cNvPr id="5" name="Picture 7">
            <a:extLst>
              <a:ext uri="{FF2B5EF4-FFF2-40B4-BE49-F238E27FC236}">
                <a16:creationId xmlns:a16="http://schemas.microsoft.com/office/drawing/2014/main" id="{20F21F66-7ABC-46C2-99E8-6473FCAB253B}"/>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2279" r="1164" b="12067"/>
          <a:stretch/>
        </p:blipFill>
        <p:spPr bwMode="auto">
          <a:xfrm>
            <a:off x="239277" y="3829781"/>
            <a:ext cx="7651750" cy="1656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a:extLst>
              <a:ext uri="{FF2B5EF4-FFF2-40B4-BE49-F238E27FC236}">
                <a16:creationId xmlns:a16="http://schemas.microsoft.com/office/drawing/2014/main" id="{A67EE930-382D-44BE-9AC4-0BDA6242CB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247" b="31493"/>
          <a:stretch>
            <a:fillRect/>
          </a:stretch>
        </p:blipFill>
        <p:spPr bwMode="auto">
          <a:xfrm>
            <a:off x="239277" y="5629744"/>
            <a:ext cx="7656025" cy="656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직선 화살표 연결선 8">
            <a:extLst>
              <a:ext uri="{FF2B5EF4-FFF2-40B4-BE49-F238E27FC236}">
                <a16:creationId xmlns:a16="http://schemas.microsoft.com/office/drawing/2014/main" id="{5EED483E-7CFE-4736-A3B5-2ECB4DBC5F8C}"/>
              </a:ext>
            </a:extLst>
          </p:cNvPr>
          <p:cNvCxnSpPr>
            <a:cxnSpLocks/>
          </p:cNvCxnSpPr>
          <p:nvPr/>
        </p:nvCxnSpPr>
        <p:spPr>
          <a:xfrm>
            <a:off x="1425340" y="4189325"/>
            <a:ext cx="0" cy="1368189"/>
          </a:xfrm>
          <a:prstGeom prst="straightConnector1">
            <a:avLst/>
          </a:prstGeom>
          <a:ln w="190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8" name="Hình ảnh 1">
            <a:extLst>
              <a:ext uri="{FF2B5EF4-FFF2-40B4-BE49-F238E27FC236}">
                <a16:creationId xmlns:a16="http://schemas.microsoft.com/office/drawing/2014/main" id="{997D474F-B5CC-43B6-BC16-C7541FAE3DAA}"/>
              </a:ext>
            </a:extLst>
          </p:cNvPr>
          <p:cNvPicPr>
            <a:picLocks noChangeAspect="1"/>
          </p:cNvPicPr>
          <p:nvPr/>
        </p:nvPicPr>
        <p:blipFill>
          <a:blip r:embed="rId4"/>
          <a:stretch>
            <a:fillRect/>
          </a:stretch>
        </p:blipFill>
        <p:spPr>
          <a:xfrm>
            <a:off x="312420" y="2310941"/>
            <a:ext cx="7505464" cy="1573584"/>
          </a:xfrm>
          <a:prstGeom prst="rect">
            <a:avLst/>
          </a:prstGeom>
        </p:spPr>
      </p:pic>
      <p:pic>
        <p:nvPicPr>
          <p:cNvPr id="9" name="Picture 12">
            <a:extLst>
              <a:ext uri="{FF2B5EF4-FFF2-40B4-BE49-F238E27FC236}">
                <a16:creationId xmlns:a16="http://schemas.microsoft.com/office/drawing/2014/main" id="{4CB138C2-5DD0-4546-AB06-761577A74959}"/>
              </a:ext>
            </a:extLst>
          </p:cNvPr>
          <p:cNvPicPr>
            <a:picLocks noChangeAspect="1"/>
          </p:cNvPicPr>
          <p:nvPr/>
        </p:nvPicPr>
        <p:blipFill>
          <a:blip r:embed="rId5"/>
          <a:stretch>
            <a:fillRect/>
          </a:stretch>
        </p:blipFill>
        <p:spPr>
          <a:xfrm>
            <a:off x="390290" y="951445"/>
            <a:ext cx="5373208" cy="696527"/>
          </a:xfrm>
          <a:prstGeom prst="rect">
            <a:avLst/>
          </a:prstGeom>
        </p:spPr>
      </p:pic>
      <p:sp>
        <p:nvSpPr>
          <p:cNvPr id="10" name="TextBox 13">
            <a:extLst>
              <a:ext uri="{FF2B5EF4-FFF2-40B4-BE49-F238E27FC236}">
                <a16:creationId xmlns:a16="http://schemas.microsoft.com/office/drawing/2014/main" id="{EDF4669C-A7E9-405E-AA4F-38205FB65FE4}"/>
              </a:ext>
            </a:extLst>
          </p:cNvPr>
          <p:cNvSpPr txBox="1"/>
          <p:nvPr/>
        </p:nvSpPr>
        <p:spPr>
          <a:xfrm>
            <a:off x="8153165" y="880867"/>
            <a:ext cx="3954545" cy="4801314"/>
          </a:xfrm>
          <a:prstGeom prst="rect">
            <a:avLst/>
          </a:prstGeom>
          <a:noFill/>
        </p:spPr>
        <p:txBody>
          <a:bodyPr wrap="square" rtlCol="0">
            <a:spAutoFit/>
          </a:bodyPr>
          <a:lstStyle/>
          <a:p>
            <a:pPr marL="285750" indent="-285750">
              <a:buFont typeface="Arial" panose="020B0604020202020204" pitchFamily="34" charset="0"/>
              <a:buChar char="•"/>
            </a:pPr>
            <a:r>
              <a:rPr lang="en-US" dirty="0"/>
              <a:t>From CLAHE image we got above, we apply </a:t>
            </a:r>
            <a:r>
              <a:rPr lang="en-US" sz="2000" u="sng" dirty="0">
                <a:solidFill>
                  <a:srgbClr val="FF0000"/>
                </a:solidFill>
              </a:rPr>
              <a:t>prominence peak finding </a:t>
            </a:r>
            <a:r>
              <a:rPr lang="en-US" dirty="0"/>
              <a:t>algorithm for finding valley points.</a:t>
            </a:r>
          </a:p>
          <a:p>
            <a:pPr marL="285750" indent="-285750">
              <a:buFont typeface="Arial" panose="020B0604020202020204" pitchFamily="34" charset="0"/>
              <a:buChar char="•"/>
            </a:pPr>
            <a:r>
              <a:rPr lang="en-US" dirty="0"/>
              <a:t>We only select valley points have prominence value &gt; </a:t>
            </a:r>
            <a:r>
              <a:rPr lang="en-US" dirty="0">
                <a:solidFill>
                  <a:srgbClr val="FF0000"/>
                </a:solidFill>
              </a:rPr>
              <a:t>pole detection threshold</a:t>
            </a:r>
          </a:p>
          <a:p>
            <a:pPr marL="285750" indent="-285750">
              <a:buFont typeface="Arial" panose="020B0604020202020204" pitchFamily="34" charset="0"/>
              <a:buChar char="•"/>
            </a:pPr>
            <a:r>
              <a:rPr lang="en-US" dirty="0"/>
              <a:t>Among candidate valley points, we arrange the list of candidate points (Sort the list in descending order of prominence in case finding peak, or ascending order in case of finding valley (because prominence in this case is negative value) checking the distance between them =&gt; If their distance is smaller than </a:t>
            </a:r>
            <a:r>
              <a:rPr lang="en-US" dirty="0">
                <a:solidFill>
                  <a:srgbClr val="FF0000"/>
                </a:solidFill>
              </a:rPr>
              <a:t>Min Poles Distance </a:t>
            </a:r>
            <a:r>
              <a:rPr lang="en-US" dirty="0"/>
              <a:t>=&gt; Remove the point has lower prominent value.</a:t>
            </a:r>
          </a:p>
        </p:txBody>
      </p:sp>
    </p:spTree>
    <p:extLst>
      <p:ext uri="{BB962C8B-B14F-4D97-AF65-F5344CB8AC3E}">
        <p14:creationId xmlns:p14="http://schemas.microsoft.com/office/powerpoint/2010/main" val="20997778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normAutofit/>
          </a:bodyPr>
          <a:lstStyle/>
          <a:p>
            <a:r>
              <a:rPr lang="en-US" dirty="0"/>
              <a:t>Add missing cathode </a:t>
            </a:r>
            <a:r>
              <a:rPr lang="en-US" dirty="0" smtClean="0"/>
              <a:t>position</a:t>
            </a:r>
            <a:endParaRPr lang="en-US" dirty="0"/>
          </a:p>
        </p:txBody>
      </p:sp>
      <p:sp>
        <p:nvSpPr>
          <p:cNvPr id="4" name="Chỗ dành sẵn cho Số hiệu Bản chiếu 3"/>
          <p:cNvSpPr>
            <a:spLocks noGrp="1"/>
          </p:cNvSpPr>
          <p:nvPr>
            <p:ph type="sldNum" sz="quarter" idx="12"/>
          </p:nvPr>
        </p:nvSpPr>
        <p:spPr/>
        <p:txBody>
          <a:bodyPr/>
          <a:lstStyle/>
          <a:p>
            <a:fld id="{612001EB-C607-4195-83CD-5AE5F3E4F111}" type="slidenum">
              <a:rPr lang="en-US" smtClean="0"/>
              <a:t>42</a:t>
            </a:fld>
            <a:endParaRPr lang="en-US"/>
          </a:p>
        </p:txBody>
      </p:sp>
      <p:grpSp>
        <p:nvGrpSpPr>
          <p:cNvPr id="5" name="Group 4">
            <a:extLst>
              <a:ext uri="{FF2B5EF4-FFF2-40B4-BE49-F238E27FC236}">
                <a16:creationId xmlns:a16="http://schemas.microsoft.com/office/drawing/2014/main" id="{4F5673FE-2F04-409E-81D5-D884D1382FD2}"/>
              </a:ext>
            </a:extLst>
          </p:cNvPr>
          <p:cNvGrpSpPr/>
          <p:nvPr/>
        </p:nvGrpSpPr>
        <p:grpSpPr>
          <a:xfrm>
            <a:off x="312420" y="2377919"/>
            <a:ext cx="4394076" cy="1312044"/>
            <a:chOff x="2256690" y="4941168"/>
            <a:chExt cx="4208386" cy="946153"/>
          </a:xfrm>
        </p:grpSpPr>
        <p:grpSp>
          <p:nvGrpSpPr>
            <p:cNvPr id="6" name="Nhóm 25615">
              <a:extLst>
                <a:ext uri="{FF2B5EF4-FFF2-40B4-BE49-F238E27FC236}">
                  <a16:creationId xmlns:a16="http://schemas.microsoft.com/office/drawing/2014/main" id="{A70B47E9-81B8-40D5-A723-D51CF2EF3913}"/>
                </a:ext>
              </a:extLst>
            </p:cNvPr>
            <p:cNvGrpSpPr/>
            <p:nvPr/>
          </p:nvGrpSpPr>
          <p:grpSpPr>
            <a:xfrm>
              <a:off x="2256690" y="4951798"/>
              <a:ext cx="4208386" cy="935523"/>
              <a:chOff x="1304161" y="5229200"/>
              <a:chExt cx="4208386" cy="935523"/>
            </a:xfrm>
          </p:grpSpPr>
          <p:grpSp>
            <p:nvGrpSpPr>
              <p:cNvPr id="9" name="Nhóm 25599">
                <a:extLst>
                  <a:ext uri="{FF2B5EF4-FFF2-40B4-BE49-F238E27FC236}">
                    <a16:creationId xmlns:a16="http://schemas.microsoft.com/office/drawing/2014/main" id="{CA77F7FD-8CE4-41FB-AA84-0640FDBAA22E}"/>
                  </a:ext>
                </a:extLst>
              </p:cNvPr>
              <p:cNvGrpSpPr/>
              <p:nvPr/>
            </p:nvGrpSpPr>
            <p:grpSpPr>
              <a:xfrm>
                <a:off x="1984155" y="5229200"/>
                <a:ext cx="3528392" cy="216024"/>
                <a:chOff x="964430" y="3023171"/>
                <a:chExt cx="3528392" cy="216024"/>
              </a:xfrm>
            </p:grpSpPr>
            <p:sp>
              <p:nvSpPr>
                <p:cNvPr id="38" name="Hình chữ nhật 3">
                  <a:extLst>
                    <a:ext uri="{FF2B5EF4-FFF2-40B4-BE49-F238E27FC236}">
                      <a16:creationId xmlns:a16="http://schemas.microsoft.com/office/drawing/2014/main" id="{C3028573-6269-482E-97DD-B9C29C6AB878}"/>
                    </a:ext>
                  </a:extLst>
                </p:cNvPr>
                <p:cNvSpPr/>
                <p:nvPr/>
              </p:nvSpPr>
              <p:spPr bwMode="auto">
                <a:xfrm>
                  <a:off x="964430" y="3023171"/>
                  <a:ext cx="3528392"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굴림" charset="-127"/>
                    <a:ea typeface="굴림" charset="-127"/>
                  </a:endParaRPr>
                </a:p>
              </p:txBody>
            </p:sp>
            <p:sp>
              <p:nvSpPr>
                <p:cNvPr id="39" name="Hình Thoi 2">
                  <a:extLst>
                    <a:ext uri="{FF2B5EF4-FFF2-40B4-BE49-F238E27FC236}">
                      <a16:creationId xmlns:a16="http://schemas.microsoft.com/office/drawing/2014/main" id="{8131C099-E114-48F0-9E1A-0E0AD3C88908}"/>
                    </a:ext>
                  </a:extLst>
                </p:cNvPr>
                <p:cNvSpPr/>
                <p:nvPr/>
              </p:nvSpPr>
              <p:spPr bwMode="auto">
                <a:xfrm>
                  <a:off x="1396478" y="3100593"/>
                  <a:ext cx="72008" cy="72008"/>
                </a:xfrm>
                <a:prstGeom prst="diamond">
                  <a:avLst/>
                </a:prstGeom>
                <a:noFill/>
                <a:ln w="127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굴림" charset="-127"/>
                    <a:ea typeface="굴림" charset="-127"/>
                  </a:endParaRPr>
                </a:p>
              </p:txBody>
            </p:sp>
            <p:sp>
              <p:nvSpPr>
                <p:cNvPr id="40" name="Hình Thoi 12">
                  <a:extLst>
                    <a:ext uri="{FF2B5EF4-FFF2-40B4-BE49-F238E27FC236}">
                      <a16:creationId xmlns:a16="http://schemas.microsoft.com/office/drawing/2014/main" id="{6E248D4B-1C47-4D0E-84A3-A7319A9C3A8F}"/>
                    </a:ext>
                  </a:extLst>
                </p:cNvPr>
                <p:cNvSpPr/>
                <p:nvPr/>
              </p:nvSpPr>
              <p:spPr bwMode="auto">
                <a:xfrm>
                  <a:off x="1540494" y="3100593"/>
                  <a:ext cx="72008" cy="72008"/>
                </a:xfrm>
                <a:prstGeom prst="diamond">
                  <a:avLst/>
                </a:prstGeom>
                <a:noFill/>
                <a:ln w="127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굴림" charset="-127"/>
                    <a:ea typeface="굴림" charset="-127"/>
                  </a:endParaRPr>
                </a:p>
              </p:txBody>
            </p:sp>
            <p:sp>
              <p:nvSpPr>
                <p:cNvPr id="41" name="Hình Thoi 13">
                  <a:extLst>
                    <a:ext uri="{FF2B5EF4-FFF2-40B4-BE49-F238E27FC236}">
                      <a16:creationId xmlns:a16="http://schemas.microsoft.com/office/drawing/2014/main" id="{5B4B3F19-FC7B-4542-81F2-65689BFE0FDB}"/>
                    </a:ext>
                  </a:extLst>
                </p:cNvPr>
                <p:cNvSpPr/>
                <p:nvPr/>
              </p:nvSpPr>
              <p:spPr bwMode="auto">
                <a:xfrm>
                  <a:off x="1684510" y="3100593"/>
                  <a:ext cx="72008" cy="72008"/>
                </a:xfrm>
                <a:prstGeom prst="diamond">
                  <a:avLst/>
                </a:prstGeom>
                <a:noFill/>
                <a:ln w="127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굴림" charset="-127"/>
                    <a:ea typeface="굴림" charset="-127"/>
                  </a:endParaRPr>
                </a:p>
              </p:txBody>
            </p:sp>
            <p:sp>
              <p:nvSpPr>
                <p:cNvPr id="42" name="Hình Thoi 15">
                  <a:extLst>
                    <a:ext uri="{FF2B5EF4-FFF2-40B4-BE49-F238E27FC236}">
                      <a16:creationId xmlns:a16="http://schemas.microsoft.com/office/drawing/2014/main" id="{A2DEB397-3A8F-4483-AD45-17947BD6433D}"/>
                    </a:ext>
                  </a:extLst>
                </p:cNvPr>
                <p:cNvSpPr/>
                <p:nvPr/>
              </p:nvSpPr>
              <p:spPr bwMode="auto">
                <a:xfrm>
                  <a:off x="2188566" y="3100593"/>
                  <a:ext cx="72008" cy="72008"/>
                </a:xfrm>
                <a:prstGeom prst="diamond">
                  <a:avLst/>
                </a:prstGeom>
                <a:noFill/>
                <a:ln w="127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굴림" charset="-127"/>
                    <a:ea typeface="굴림" charset="-127"/>
                  </a:endParaRPr>
                </a:p>
              </p:txBody>
            </p:sp>
            <p:sp>
              <p:nvSpPr>
                <p:cNvPr id="43" name="Hình Thoi 16">
                  <a:extLst>
                    <a:ext uri="{FF2B5EF4-FFF2-40B4-BE49-F238E27FC236}">
                      <a16:creationId xmlns:a16="http://schemas.microsoft.com/office/drawing/2014/main" id="{657BAC2F-F71A-4E9E-A564-9E1E4BB4E6A9}"/>
                    </a:ext>
                  </a:extLst>
                </p:cNvPr>
                <p:cNvSpPr/>
                <p:nvPr/>
              </p:nvSpPr>
              <p:spPr bwMode="auto">
                <a:xfrm>
                  <a:off x="2356662" y="3100593"/>
                  <a:ext cx="72008" cy="72008"/>
                </a:xfrm>
                <a:prstGeom prst="diamond">
                  <a:avLst/>
                </a:prstGeom>
                <a:noFill/>
                <a:ln w="127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굴림" charset="-127"/>
                    <a:ea typeface="굴림" charset="-127"/>
                  </a:endParaRPr>
                </a:p>
              </p:txBody>
            </p:sp>
            <p:sp>
              <p:nvSpPr>
                <p:cNvPr id="44" name="Hình Thoi 17">
                  <a:extLst>
                    <a:ext uri="{FF2B5EF4-FFF2-40B4-BE49-F238E27FC236}">
                      <a16:creationId xmlns:a16="http://schemas.microsoft.com/office/drawing/2014/main" id="{5E68D54B-C12D-46DA-8FD8-4FC2A56F6C3A}"/>
                    </a:ext>
                  </a:extLst>
                </p:cNvPr>
                <p:cNvSpPr/>
                <p:nvPr/>
              </p:nvSpPr>
              <p:spPr bwMode="auto">
                <a:xfrm>
                  <a:off x="1252462" y="3100593"/>
                  <a:ext cx="72008" cy="72008"/>
                </a:xfrm>
                <a:prstGeom prst="diamond">
                  <a:avLst/>
                </a:prstGeom>
                <a:noFill/>
                <a:ln w="127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굴림" charset="-127"/>
                    <a:ea typeface="굴림" charset="-127"/>
                  </a:endParaRPr>
                </a:p>
              </p:txBody>
            </p:sp>
            <p:sp>
              <p:nvSpPr>
                <p:cNvPr id="45" name="Hình Thoi 18">
                  <a:extLst>
                    <a:ext uri="{FF2B5EF4-FFF2-40B4-BE49-F238E27FC236}">
                      <a16:creationId xmlns:a16="http://schemas.microsoft.com/office/drawing/2014/main" id="{A1891118-6F8C-4A04-A885-CBF53D507E72}"/>
                    </a:ext>
                  </a:extLst>
                </p:cNvPr>
                <p:cNvSpPr/>
                <p:nvPr/>
              </p:nvSpPr>
              <p:spPr bwMode="auto">
                <a:xfrm>
                  <a:off x="1108446" y="3100593"/>
                  <a:ext cx="72008" cy="72008"/>
                </a:xfrm>
                <a:prstGeom prst="diamond">
                  <a:avLst/>
                </a:prstGeom>
                <a:noFill/>
                <a:ln w="127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굴림" charset="-127"/>
                    <a:ea typeface="굴림" charset="-127"/>
                  </a:endParaRPr>
                </a:p>
              </p:txBody>
            </p:sp>
            <p:sp>
              <p:nvSpPr>
                <p:cNvPr id="46" name="Hình Thoi 19">
                  <a:extLst>
                    <a:ext uri="{FF2B5EF4-FFF2-40B4-BE49-F238E27FC236}">
                      <a16:creationId xmlns:a16="http://schemas.microsoft.com/office/drawing/2014/main" id="{92B40FE5-D5A9-4E2A-AE39-2EB61A3A4B15}"/>
                    </a:ext>
                  </a:extLst>
                </p:cNvPr>
                <p:cNvSpPr/>
                <p:nvPr/>
              </p:nvSpPr>
              <p:spPr bwMode="auto">
                <a:xfrm>
                  <a:off x="2524758" y="3100593"/>
                  <a:ext cx="72008" cy="72008"/>
                </a:xfrm>
                <a:prstGeom prst="diamond">
                  <a:avLst/>
                </a:prstGeom>
                <a:noFill/>
                <a:ln w="127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굴림" charset="-127"/>
                    <a:ea typeface="굴림" charset="-127"/>
                  </a:endParaRPr>
                </a:p>
              </p:txBody>
            </p:sp>
            <p:sp>
              <p:nvSpPr>
                <p:cNvPr id="47" name="Hình Thoi 20">
                  <a:extLst>
                    <a:ext uri="{FF2B5EF4-FFF2-40B4-BE49-F238E27FC236}">
                      <a16:creationId xmlns:a16="http://schemas.microsoft.com/office/drawing/2014/main" id="{6E327DD8-753A-49D6-8888-BC4E4E442BEA}"/>
                    </a:ext>
                  </a:extLst>
                </p:cNvPr>
                <p:cNvSpPr/>
                <p:nvPr/>
              </p:nvSpPr>
              <p:spPr bwMode="auto">
                <a:xfrm>
                  <a:off x="2692854" y="3100593"/>
                  <a:ext cx="72008" cy="72008"/>
                </a:xfrm>
                <a:prstGeom prst="diamond">
                  <a:avLst/>
                </a:prstGeom>
                <a:noFill/>
                <a:ln w="127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굴림" charset="-127"/>
                    <a:ea typeface="굴림" charset="-127"/>
                  </a:endParaRPr>
                </a:p>
              </p:txBody>
            </p:sp>
            <p:sp>
              <p:nvSpPr>
                <p:cNvPr id="48" name="Hình Thoi 21">
                  <a:extLst>
                    <a:ext uri="{FF2B5EF4-FFF2-40B4-BE49-F238E27FC236}">
                      <a16:creationId xmlns:a16="http://schemas.microsoft.com/office/drawing/2014/main" id="{FCF863FA-7AAE-4351-9334-15CD4322D763}"/>
                    </a:ext>
                  </a:extLst>
                </p:cNvPr>
                <p:cNvSpPr/>
                <p:nvPr/>
              </p:nvSpPr>
              <p:spPr bwMode="auto">
                <a:xfrm>
                  <a:off x="2860950" y="3100593"/>
                  <a:ext cx="72008" cy="72008"/>
                </a:xfrm>
                <a:prstGeom prst="diamond">
                  <a:avLst/>
                </a:prstGeom>
                <a:noFill/>
                <a:ln w="127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굴림" charset="-127"/>
                    <a:ea typeface="굴림" charset="-127"/>
                  </a:endParaRPr>
                </a:p>
              </p:txBody>
            </p:sp>
            <p:sp>
              <p:nvSpPr>
                <p:cNvPr id="49" name="Hình Thoi 22">
                  <a:extLst>
                    <a:ext uri="{FF2B5EF4-FFF2-40B4-BE49-F238E27FC236}">
                      <a16:creationId xmlns:a16="http://schemas.microsoft.com/office/drawing/2014/main" id="{7CE41982-826A-4A0B-83B5-6BA69AC3A7A7}"/>
                    </a:ext>
                  </a:extLst>
                </p:cNvPr>
                <p:cNvSpPr/>
                <p:nvPr/>
              </p:nvSpPr>
              <p:spPr bwMode="auto">
                <a:xfrm>
                  <a:off x="3029046" y="3100593"/>
                  <a:ext cx="72008" cy="72008"/>
                </a:xfrm>
                <a:prstGeom prst="diamond">
                  <a:avLst/>
                </a:prstGeom>
                <a:noFill/>
                <a:ln w="127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굴림" charset="-127"/>
                    <a:ea typeface="굴림" charset="-127"/>
                  </a:endParaRPr>
                </a:p>
              </p:txBody>
            </p:sp>
            <p:sp>
              <p:nvSpPr>
                <p:cNvPr id="50" name="Hình Thoi 24">
                  <a:extLst>
                    <a:ext uri="{FF2B5EF4-FFF2-40B4-BE49-F238E27FC236}">
                      <a16:creationId xmlns:a16="http://schemas.microsoft.com/office/drawing/2014/main" id="{9C48A86E-C5CD-4F7C-935A-5B54446E8E9E}"/>
                    </a:ext>
                  </a:extLst>
                </p:cNvPr>
                <p:cNvSpPr/>
                <p:nvPr/>
              </p:nvSpPr>
              <p:spPr bwMode="auto">
                <a:xfrm>
                  <a:off x="3197142" y="3100593"/>
                  <a:ext cx="72008" cy="72008"/>
                </a:xfrm>
                <a:prstGeom prst="diamond">
                  <a:avLst/>
                </a:prstGeom>
                <a:noFill/>
                <a:ln w="127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굴림" charset="-127"/>
                    <a:ea typeface="굴림" charset="-127"/>
                  </a:endParaRPr>
                </a:p>
              </p:txBody>
            </p:sp>
            <p:sp>
              <p:nvSpPr>
                <p:cNvPr id="51" name="Hình Thoi 25">
                  <a:extLst>
                    <a:ext uri="{FF2B5EF4-FFF2-40B4-BE49-F238E27FC236}">
                      <a16:creationId xmlns:a16="http://schemas.microsoft.com/office/drawing/2014/main" id="{1DFA7C56-5FF3-4152-818E-1A82DB026B15}"/>
                    </a:ext>
                  </a:extLst>
                </p:cNvPr>
                <p:cNvSpPr/>
                <p:nvPr/>
              </p:nvSpPr>
              <p:spPr bwMode="auto">
                <a:xfrm>
                  <a:off x="3365238" y="3100593"/>
                  <a:ext cx="72008" cy="72008"/>
                </a:xfrm>
                <a:prstGeom prst="diamond">
                  <a:avLst/>
                </a:prstGeom>
                <a:noFill/>
                <a:ln w="127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굴림" charset="-127"/>
                    <a:ea typeface="굴림" charset="-127"/>
                  </a:endParaRPr>
                </a:p>
              </p:txBody>
            </p:sp>
            <p:sp>
              <p:nvSpPr>
                <p:cNvPr id="52" name="Hình Thoi 26">
                  <a:extLst>
                    <a:ext uri="{FF2B5EF4-FFF2-40B4-BE49-F238E27FC236}">
                      <a16:creationId xmlns:a16="http://schemas.microsoft.com/office/drawing/2014/main" id="{DF3B8369-B775-484E-910E-BB015E3A9B91}"/>
                    </a:ext>
                  </a:extLst>
                </p:cNvPr>
                <p:cNvSpPr/>
                <p:nvPr/>
              </p:nvSpPr>
              <p:spPr bwMode="auto">
                <a:xfrm>
                  <a:off x="3533334" y="3100593"/>
                  <a:ext cx="72008" cy="72008"/>
                </a:xfrm>
                <a:prstGeom prst="diamond">
                  <a:avLst/>
                </a:prstGeom>
                <a:noFill/>
                <a:ln w="127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굴림" charset="-127"/>
                    <a:ea typeface="굴림" charset="-127"/>
                  </a:endParaRPr>
                </a:p>
              </p:txBody>
            </p:sp>
            <p:sp>
              <p:nvSpPr>
                <p:cNvPr id="53" name="Hình Thoi 27">
                  <a:extLst>
                    <a:ext uri="{FF2B5EF4-FFF2-40B4-BE49-F238E27FC236}">
                      <a16:creationId xmlns:a16="http://schemas.microsoft.com/office/drawing/2014/main" id="{07663DD2-E301-4A29-BB15-D62337197285}"/>
                    </a:ext>
                  </a:extLst>
                </p:cNvPr>
                <p:cNvSpPr/>
                <p:nvPr/>
              </p:nvSpPr>
              <p:spPr bwMode="auto">
                <a:xfrm>
                  <a:off x="3701430" y="3100593"/>
                  <a:ext cx="72008" cy="72008"/>
                </a:xfrm>
                <a:prstGeom prst="diamond">
                  <a:avLst/>
                </a:prstGeom>
                <a:noFill/>
                <a:ln w="127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굴림" charset="-127"/>
                    <a:ea typeface="굴림" charset="-127"/>
                  </a:endParaRPr>
                </a:p>
              </p:txBody>
            </p:sp>
            <p:sp>
              <p:nvSpPr>
                <p:cNvPr id="54" name="Hình Thoi 28">
                  <a:extLst>
                    <a:ext uri="{FF2B5EF4-FFF2-40B4-BE49-F238E27FC236}">
                      <a16:creationId xmlns:a16="http://schemas.microsoft.com/office/drawing/2014/main" id="{69D20FF4-4B58-4228-94E0-D787C68D5AA6}"/>
                    </a:ext>
                  </a:extLst>
                </p:cNvPr>
                <p:cNvSpPr/>
                <p:nvPr/>
              </p:nvSpPr>
              <p:spPr bwMode="auto">
                <a:xfrm>
                  <a:off x="3869526" y="3100593"/>
                  <a:ext cx="72008" cy="72008"/>
                </a:xfrm>
                <a:prstGeom prst="diamond">
                  <a:avLst/>
                </a:prstGeom>
                <a:noFill/>
                <a:ln w="127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굴림" charset="-127"/>
                    <a:ea typeface="굴림" charset="-127"/>
                  </a:endParaRPr>
                </a:p>
              </p:txBody>
            </p:sp>
            <p:sp>
              <p:nvSpPr>
                <p:cNvPr id="55" name="Hình Thoi 30">
                  <a:extLst>
                    <a:ext uri="{FF2B5EF4-FFF2-40B4-BE49-F238E27FC236}">
                      <a16:creationId xmlns:a16="http://schemas.microsoft.com/office/drawing/2014/main" id="{DDDA4FDA-8C09-49E1-940F-1BF8814FA29F}"/>
                    </a:ext>
                  </a:extLst>
                </p:cNvPr>
                <p:cNvSpPr/>
                <p:nvPr/>
              </p:nvSpPr>
              <p:spPr bwMode="auto">
                <a:xfrm>
                  <a:off x="4037622" y="3100593"/>
                  <a:ext cx="72008" cy="72008"/>
                </a:xfrm>
                <a:prstGeom prst="diamond">
                  <a:avLst/>
                </a:prstGeom>
                <a:noFill/>
                <a:ln w="127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굴림" charset="-127"/>
                    <a:ea typeface="굴림" charset="-127"/>
                  </a:endParaRPr>
                </a:p>
              </p:txBody>
            </p:sp>
            <p:sp>
              <p:nvSpPr>
                <p:cNvPr id="56" name="Hình Thoi 31">
                  <a:extLst>
                    <a:ext uri="{FF2B5EF4-FFF2-40B4-BE49-F238E27FC236}">
                      <a16:creationId xmlns:a16="http://schemas.microsoft.com/office/drawing/2014/main" id="{1A85D6AA-C72A-42CD-829C-5DC80BEE5CE2}"/>
                    </a:ext>
                  </a:extLst>
                </p:cNvPr>
                <p:cNvSpPr/>
                <p:nvPr/>
              </p:nvSpPr>
              <p:spPr bwMode="auto">
                <a:xfrm>
                  <a:off x="4205718" y="3100593"/>
                  <a:ext cx="72008" cy="72008"/>
                </a:xfrm>
                <a:prstGeom prst="diamond">
                  <a:avLst/>
                </a:prstGeom>
                <a:noFill/>
                <a:ln w="127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굴림" charset="-127"/>
                    <a:ea typeface="굴림" charset="-127"/>
                  </a:endParaRPr>
                </a:p>
              </p:txBody>
            </p:sp>
            <p:sp>
              <p:nvSpPr>
                <p:cNvPr id="57" name="Hình Thoi 32">
                  <a:extLst>
                    <a:ext uri="{FF2B5EF4-FFF2-40B4-BE49-F238E27FC236}">
                      <a16:creationId xmlns:a16="http://schemas.microsoft.com/office/drawing/2014/main" id="{8D6C6D07-D31B-4AD7-A09B-1F684BBAD9E3}"/>
                    </a:ext>
                  </a:extLst>
                </p:cNvPr>
                <p:cNvSpPr/>
                <p:nvPr/>
              </p:nvSpPr>
              <p:spPr bwMode="auto">
                <a:xfrm>
                  <a:off x="4373809" y="3100593"/>
                  <a:ext cx="72008" cy="72008"/>
                </a:xfrm>
                <a:prstGeom prst="diamond">
                  <a:avLst/>
                </a:prstGeom>
                <a:noFill/>
                <a:ln w="127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굴림" charset="-127"/>
                    <a:ea typeface="굴림" charset="-127"/>
                  </a:endParaRPr>
                </a:p>
              </p:txBody>
            </p:sp>
          </p:grpSp>
          <p:grpSp>
            <p:nvGrpSpPr>
              <p:cNvPr id="10" name="Nhóm 62">
                <a:extLst>
                  <a:ext uri="{FF2B5EF4-FFF2-40B4-BE49-F238E27FC236}">
                    <a16:creationId xmlns:a16="http://schemas.microsoft.com/office/drawing/2014/main" id="{55B6A09C-52EB-4DE0-9112-329FBC6B30F1}"/>
                  </a:ext>
                </a:extLst>
              </p:cNvPr>
              <p:cNvGrpSpPr/>
              <p:nvPr/>
            </p:nvGrpSpPr>
            <p:grpSpPr>
              <a:xfrm>
                <a:off x="1984155" y="5805264"/>
                <a:ext cx="3528392" cy="216024"/>
                <a:chOff x="964430" y="3599235"/>
                <a:chExt cx="3528392" cy="216024"/>
              </a:xfrm>
            </p:grpSpPr>
            <p:sp>
              <p:nvSpPr>
                <p:cNvPr id="16" name="Hình chữ nhật 35">
                  <a:extLst>
                    <a:ext uri="{FF2B5EF4-FFF2-40B4-BE49-F238E27FC236}">
                      <a16:creationId xmlns:a16="http://schemas.microsoft.com/office/drawing/2014/main" id="{0D9CB173-D32E-4F6D-9DFD-D75BC4464132}"/>
                    </a:ext>
                  </a:extLst>
                </p:cNvPr>
                <p:cNvSpPr/>
                <p:nvPr/>
              </p:nvSpPr>
              <p:spPr bwMode="auto">
                <a:xfrm>
                  <a:off x="964430" y="3599235"/>
                  <a:ext cx="3528392"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굴림" charset="-127"/>
                    <a:ea typeface="굴림" charset="-127"/>
                  </a:endParaRPr>
                </a:p>
              </p:txBody>
            </p:sp>
            <p:sp>
              <p:nvSpPr>
                <p:cNvPr id="17" name="Hình Thoi 36">
                  <a:extLst>
                    <a:ext uri="{FF2B5EF4-FFF2-40B4-BE49-F238E27FC236}">
                      <a16:creationId xmlns:a16="http://schemas.microsoft.com/office/drawing/2014/main" id="{D781E1F0-FDCB-4060-A5A8-67D68490CB41}"/>
                    </a:ext>
                  </a:extLst>
                </p:cNvPr>
                <p:cNvSpPr/>
                <p:nvPr/>
              </p:nvSpPr>
              <p:spPr bwMode="auto">
                <a:xfrm>
                  <a:off x="1396478" y="3676657"/>
                  <a:ext cx="72008" cy="72008"/>
                </a:xfrm>
                <a:prstGeom prst="diamond">
                  <a:avLst/>
                </a:prstGeom>
                <a:noFill/>
                <a:ln w="127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굴림" charset="-127"/>
                    <a:ea typeface="굴림" charset="-127"/>
                  </a:endParaRPr>
                </a:p>
              </p:txBody>
            </p:sp>
            <p:sp>
              <p:nvSpPr>
                <p:cNvPr id="18" name="Hình Thoi 37">
                  <a:extLst>
                    <a:ext uri="{FF2B5EF4-FFF2-40B4-BE49-F238E27FC236}">
                      <a16:creationId xmlns:a16="http://schemas.microsoft.com/office/drawing/2014/main" id="{F2624527-CC34-43AE-8F20-33394C068DFA}"/>
                    </a:ext>
                  </a:extLst>
                </p:cNvPr>
                <p:cNvSpPr/>
                <p:nvPr/>
              </p:nvSpPr>
              <p:spPr bwMode="auto">
                <a:xfrm>
                  <a:off x="1540494" y="3676657"/>
                  <a:ext cx="72008" cy="72008"/>
                </a:xfrm>
                <a:prstGeom prst="diamond">
                  <a:avLst/>
                </a:prstGeom>
                <a:noFill/>
                <a:ln w="127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굴림" charset="-127"/>
                    <a:ea typeface="굴림" charset="-127"/>
                  </a:endParaRPr>
                </a:p>
              </p:txBody>
            </p:sp>
            <p:sp>
              <p:nvSpPr>
                <p:cNvPr id="19" name="Hình Thoi 38">
                  <a:extLst>
                    <a:ext uri="{FF2B5EF4-FFF2-40B4-BE49-F238E27FC236}">
                      <a16:creationId xmlns:a16="http://schemas.microsoft.com/office/drawing/2014/main" id="{65E158DE-1FDA-406C-B150-A9A97C4A91BF}"/>
                    </a:ext>
                  </a:extLst>
                </p:cNvPr>
                <p:cNvSpPr/>
                <p:nvPr/>
              </p:nvSpPr>
              <p:spPr bwMode="auto">
                <a:xfrm>
                  <a:off x="1684629" y="3676657"/>
                  <a:ext cx="72008" cy="72008"/>
                </a:xfrm>
                <a:prstGeom prst="diamond">
                  <a:avLst/>
                </a:prstGeom>
                <a:noFill/>
                <a:ln w="127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굴림" charset="-127"/>
                    <a:ea typeface="굴림" charset="-127"/>
                  </a:endParaRPr>
                </a:p>
              </p:txBody>
            </p:sp>
            <p:sp>
              <p:nvSpPr>
                <p:cNvPr id="20" name="Hình Thoi 39">
                  <a:extLst>
                    <a:ext uri="{FF2B5EF4-FFF2-40B4-BE49-F238E27FC236}">
                      <a16:creationId xmlns:a16="http://schemas.microsoft.com/office/drawing/2014/main" id="{CC939FE4-DFBF-44C3-B009-98B8BBD99937}"/>
                    </a:ext>
                  </a:extLst>
                </p:cNvPr>
                <p:cNvSpPr/>
                <p:nvPr/>
              </p:nvSpPr>
              <p:spPr bwMode="auto">
                <a:xfrm>
                  <a:off x="2188685" y="3676657"/>
                  <a:ext cx="72008" cy="72008"/>
                </a:xfrm>
                <a:prstGeom prst="diamond">
                  <a:avLst/>
                </a:prstGeom>
                <a:noFill/>
                <a:ln w="127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굴림" charset="-127"/>
                    <a:ea typeface="굴림" charset="-127"/>
                  </a:endParaRPr>
                </a:p>
              </p:txBody>
            </p:sp>
            <p:sp>
              <p:nvSpPr>
                <p:cNvPr id="21" name="Hình Thoi 40">
                  <a:extLst>
                    <a:ext uri="{FF2B5EF4-FFF2-40B4-BE49-F238E27FC236}">
                      <a16:creationId xmlns:a16="http://schemas.microsoft.com/office/drawing/2014/main" id="{0E4792B4-C683-485F-B931-8E55599D67FB}"/>
                    </a:ext>
                  </a:extLst>
                </p:cNvPr>
                <p:cNvSpPr/>
                <p:nvPr/>
              </p:nvSpPr>
              <p:spPr bwMode="auto">
                <a:xfrm>
                  <a:off x="2356662" y="3676657"/>
                  <a:ext cx="72008" cy="72008"/>
                </a:xfrm>
                <a:prstGeom prst="diamond">
                  <a:avLst/>
                </a:prstGeom>
                <a:noFill/>
                <a:ln w="127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굴림" charset="-127"/>
                    <a:ea typeface="굴림" charset="-127"/>
                  </a:endParaRPr>
                </a:p>
              </p:txBody>
            </p:sp>
            <p:sp>
              <p:nvSpPr>
                <p:cNvPr id="22" name="Hình Thoi 41">
                  <a:extLst>
                    <a:ext uri="{FF2B5EF4-FFF2-40B4-BE49-F238E27FC236}">
                      <a16:creationId xmlns:a16="http://schemas.microsoft.com/office/drawing/2014/main" id="{D2BD17F8-E10D-4AFC-819A-2F8E61F54F7E}"/>
                    </a:ext>
                  </a:extLst>
                </p:cNvPr>
                <p:cNvSpPr/>
                <p:nvPr/>
              </p:nvSpPr>
              <p:spPr bwMode="auto">
                <a:xfrm>
                  <a:off x="1252462" y="3676657"/>
                  <a:ext cx="72008" cy="72008"/>
                </a:xfrm>
                <a:prstGeom prst="diamond">
                  <a:avLst/>
                </a:prstGeom>
                <a:noFill/>
                <a:ln w="127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굴림" charset="-127"/>
                    <a:ea typeface="굴림" charset="-127"/>
                  </a:endParaRPr>
                </a:p>
              </p:txBody>
            </p:sp>
            <p:sp>
              <p:nvSpPr>
                <p:cNvPr id="23" name="Hình Thoi 42">
                  <a:extLst>
                    <a:ext uri="{FF2B5EF4-FFF2-40B4-BE49-F238E27FC236}">
                      <a16:creationId xmlns:a16="http://schemas.microsoft.com/office/drawing/2014/main" id="{43BDCF5E-789D-4E61-BDEE-13F6B37350E9}"/>
                    </a:ext>
                  </a:extLst>
                </p:cNvPr>
                <p:cNvSpPr/>
                <p:nvPr/>
              </p:nvSpPr>
              <p:spPr bwMode="auto">
                <a:xfrm>
                  <a:off x="1108446" y="3676657"/>
                  <a:ext cx="72008" cy="72008"/>
                </a:xfrm>
                <a:prstGeom prst="diamond">
                  <a:avLst/>
                </a:prstGeom>
                <a:noFill/>
                <a:ln w="127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굴림" charset="-127"/>
                    <a:ea typeface="굴림" charset="-127"/>
                  </a:endParaRPr>
                </a:p>
              </p:txBody>
            </p:sp>
            <p:sp>
              <p:nvSpPr>
                <p:cNvPr id="24" name="Hình Thoi 43">
                  <a:extLst>
                    <a:ext uri="{FF2B5EF4-FFF2-40B4-BE49-F238E27FC236}">
                      <a16:creationId xmlns:a16="http://schemas.microsoft.com/office/drawing/2014/main" id="{CBE1E07D-7A7B-4B3E-8D11-A7B67AE1DEFA}"/>
                    </a:ext>
                  </a:extLst>
                </p:cNvPr>
                <p:cNvSpPr/>
                <p:nvPr/>
              </p:nvSpPr>
              <p:spPr bwMode="auto">
                <a:xfrm>
                  <a:off x="2524758" y="3676657"/>
                  <a:ext cx="72008" cy="72008"/>
                </a:xfrm>
                <a:prstGeom prst="diamond">
                  <a:avLst/>
                </a:prstGeom>
                <a:noFill/>
                <a:ln w="127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굴림" charset="-127"/>
                    <a:ea typeface="굴림" charset="-127"/>
                  </a:endParaRPr>
                </a:p>
              </p:txBody>
            </p:sp>
            <p:sp>
              <p:nvSpPr>
                <p:cNvPr id="25" name="Hình Thoi 44">
                  <a:extLst>
                    <a:ext uri="{FF2B5EF4-FFF2-40B4-BE49-F238E27FC236}">
                      <a16:creationId xmlns:a16="http://schemas.microsoft.com/office/drawing/2014/main" id="{F4A44E7A-B328-4BF3-A361-00B39656E31E}"/>
                    </a:ext>
                  </a:extLst>
                </p:cNvPr>
                <p:cNvSpPr/>
                <p:nvPr/>
              </p:nvSpPr>
              <p:spPr bwMode="auto">
                <a:xfrm>
                  <a:off x="2692854" y="3676657"/>
                  <a:ext cx="72008" cy="72008"/>
                </a:xfrm>
                <a:prstGeom prst="diamond">
                  <a:avLst/>
                </a:prstGeom>
                <a:noFill/>
                <a:ln w="127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굴림" charset="-127"/>
                    <a:ea typeface="굴림" charset="-127"/>
                  </a:endParaRPr>
                </a:p>
              </p:txBody>
            </p:sp>
            <p:sp>
              <p:nvSpPr>
                <p:cNvPr id="26" name="Hình Thoi 45">
                  <a:extLst>
                    <a:ext uri="{FF2B5EF4-FFF2-40B4-BE49-F238E27FC236}">
                      <a16:creationId xmlns:a16="http://schemas.microsoft.com/office/drawing/2014/main" id="{6C11B7BD-CA68-474F-B284-6FDF9CF275E5}"/>
                    </a:ext>
                  </a:extLst>
                </p:cNvPr>
                <p:cNvSpPr/>
                <p:nvPr/>
              </p:nvSpPr>
              <p:spPr bwMode="auto">
                <a:xfrm>
                  <a:off x="2860950" y="3676657"/>
                  <a:ext cx="72008" cy="72008"/>
                </a:xfrm>
                <a:prstGeom prst="diamond">
                  <a:avLst/>
                </a:prstGeom>
                <a:noFill/>
                <a:ln w="127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굴림" charset="-127"/>
                    <a:ea typeface="굴림" charset="-127"/>
                  </a:endParaRPr>
                </a:p>
              </p:txBody>
            </p:sp>
            <p:sp>
              <p:nvSpPr>
                <p:cNvPr id="27" name="Hình Thoi 46">
                  <a:extLst>
                    <a:ext uri="{FF2B5EF4-FFF2-40B4-BE49-F238E27FC236}">
                      <a16:creationId xmlns:a16="http://schemas.microsoft.com/office/drawing/2014/main" id="{D0D71EDA-9612-4519-9C58-F8761B53B558}"/>
                    </a:ext>
                  </a:extLst>
                </p:cNvPr>
                <p:cNvSpPr/>
                <p:nvPr/>
              </p:nvSpPr>
              <p:spPr bwMode="auto">
                <a:xfrm>
                  <a:off x="3029046" y="3676657"/>
                  <a:ext cx="72008" cy="72008"/>
                </a:xfrm>
                <a:prstGeom prst="diamond">
                  <a:avLst/>
                </a:prstGeom>
                <a:noFill/>
                <a:ln w="127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굴림" charset="-127"/>
                    <a:ea typeface="굴림" charset="-127"/>
                  </a:endParaRPr>
                </a:p>
              </p:txBody>
            </p:sp>
            <p:sp>
              <p:nvSpPr>
                <p:cNvPr id="28" name="Hình Thoi 47">
                  <a:extLst>
                    <a:ext uri="{FF2B5EF4-FFF2-40B4-BE49-F238E27FC236}">
                      <a16:creationId xmlns:a16="http://schemas.microsoft.com/office/drawing/2014/main" id="{03E72C4C-BC01-4167-95A5-4D81DFBB8AC1}"/>
                    </a:ext>
                  </a:extLst>
                </p:cNvPr>
                <p:cNvSpPr/>
                <p:nvPr/>
              </p:nvSpPr>
              <p:spPr bwMode="auto">
                <a:xfrm>
                  <a:off x="3197142" y="3676657"/>
                  <a:ext cx="72008" cy="72008"/>
                </a:xfrm>
                <a:prstGeom prst="diamond">
                  <a:avLst/>
                </a:prstGeom>
                <a:noFill/>
                <a:ln w="127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굴림" charset="-127"/>
                    <a:ea typeface="굴림" charset="-127"/>
                  </a:endParaRPr>
                </a:p>
              </p:txBody>
            </p:sp>
            <p:sp>
              <p:nvSpPr>
                <p:cNvPr id="29" name="Hình Thoi 48">
                  <a:extLst>
                    <a:ext uri="{FF2B5EF4-FFF2-40B4-BE49-F238E27FC236}">
                      <a16:creationId xmlns:a16="http://schemas.microsoft.com/office/drawing/2014/main" id="{A3AA642B-83FE-4A8B-A178-D55045D34DBF}"/>
                    </a:ext>
                  </a:extLst>
                </p:cNvPr>
                <p:cNvSpPr/>
                <p:nvPr/>
              </p:nvSpPr>
              <p:spPr bwMode="auto">
                <a:xfrm>
                  <a:off x="3365238" y="3676657"/>
                  <a:ext cx="72008" cy="72008"/>
                </a:xfrm>
                <a:prstGeom prst="diamond">
                  <a:avLst/>
                </a:prstGeom>
                <a:noFill/>
                <a:ln w="127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굴림" charset="-127"/>
                    <a:ea typeface="굴림" charset="-127"/>
                  </a:endParaRPr>
                </a:p>
              </p:txBody>
            </p:sp>
            <p:sp>
              <p:nvSpPr>
                <p:cNvPr id="30" name="Hình Thoi 49">
                  <a:extLst>
                    <a:ext uri="{FF2B5EF4-FFF2-40B4-BE49-F238E27FC236}">
                      <a16:creationId xmlns:a16="http://schemas.microsoft.com/office/drawing/2014/main" id="{ACB9F76C-0B4D-4C87-803B-FA8CAE2F6F08}"/>
                    </a:ext>
                  </a:extLst>
                </p:cNvPr>
                <p:cNvSpPr/>
                <p:nvPr/>
              </p:nvSpPr>
              <p:spPr bwMode="auto">
                <a:xfrm>
                  <a:off x="3533334" y="3676657"/>
                  <a:ext cx="72008" cy="72008"/>
                </a:xfrm>
                <a:prstGeom prst="diamond">
                  <a:avLst/>
                </a:prstGeom>
                <a:noFill/>
                <a:ln w="127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굴림" charset="-127"/>
                    <a:ea typeface="굴림" charset="-127"/>
                  </a:endParaRPr>
                </a:p>
              </p:txBody>
            </p:sp>
            <p:sp>
              <p:nvSpPr>
                <p:cNvPr id="31" name="Hình Thoi 50">
                  <a:extLst>
                    <a:ext uri="{FF2B5EF4-FFF2-40B4-BE49-F238E27FC236}">
                      <a16:creationId xmlns:a16="http://schemas.microsoft.com/office/drawing/2014/main" id="{F9957971-DAD0-4E2E-AA31-8DE65B9EBF44}"/>
                    </a:ext>
                  </a:extLst>
                </p:cNvPr>
                <p:cNvSpPr/>
                <p:nvPr/>
              </p:nvSpPr>
              <p:spPr bwMode="auto">
                <a:xfrm>
                  <a:off x="3701430" y="3676657"/>
                  <a:ext cx="72008" cy="72008"/>
                </a:xfrm>
                <a:prstGeom prst="diamond">
                  <a:avLst/>
                </a:prstGeom>
                <a:noFill/>
                <a:ln w="127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굴림" charset="-127"/>
                    <a:ea typeface="굴림" charset="-127"/>
                  </a:endParaRPr>
                </a:p>
              </p:txBody>
            </p:sp>
            <p:sp>
              <p:nvSpPr>
                <p:cNvPr id="32" name="Hình Thoi 51">
                  <a:extLst>
                    <a:ext uri="{FF2B5EF4-FFF2-40B4-BE49-F238E27FC236}">
                      <a16:creationId xmlns:a16="http://schemas.microsoft.com/office/drawing/2014/main" id="{BAA236D9-64FB-4906-ADF7-6C9609393072}"/>
                    </a:ext>
                  </a:extLst>
                </p:cNvPr>
                <p:cNvSpPr/>
                <p:nvPr/>
              </p:nvSpPr>
              <p:spPr bwMode="auto">
                <a:xfrm>
                  <a:off x="3869526" y="3676657"/>
                  <a:ext cx="72008" cy="72008"/>
                </a:xfrm>
                <a:prstGeom prst="diamond">
                  <a:avLst/>
                </a:prstGeom>
                <a:noFill/>
                <a:ln w="127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굴림" charset="-127"/>
                    <a:ea typeface="굴림" charset="-127"/>
                  </a:endParaRPr>
                </a:p>
              </p:txBody>
            </p:sp>
            <p:sp>
              <p:nvSpPr>
                <p:cNvPr id="33" name="Hình Thoi 52">
                  <a:extLst>
                    <a:ext uri="{FF2B5EF4-FFF2-40B4-BE49-F238E27FC236}">
                      <a16:creationId xmlns:a16="http://schemas.microsoft.com/office/drawing/2014/main" id="{E21A7895-D6E3-417D-90E7-5999F0D5840F}"/>
                    </a:ext>
                  </a:extLst>
                </p:cNvPr>
                <p:cNvSpPr/>
                <p:nvPr/>
              </p:nvSpPr>
              <p:spPr bwMode="auto">
                <a:xfrm>
                  <a:off x="4037622" y="3676657"/>
                  <a:ext cx="72008" cy="72008"/>
                </a:xfrm>
                <a:prstGeom prst="diamond">
                  <a:avLst/>
                </a:prstGeom>
                <a:noFill/>
                <a:ln w="127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굴림" charset="-127"/>
                    <a:ea typeface="굴림" charset="-127"/>
                  </a:endParaRPr>
                </a:p>
              </p:txBody>
            </p:sp>
            <p:sp>
              <p:nvSpPr>
                <p:cNvPr id="34" name="Hình Thoi 53">
                  <a:extLst>
                    <a:ext uri="{FF2B5EF4-FFF2-40B4-BE49-F238E27FC236}">
                      <a16:creationId xmlns:a16="http://schemas.microsoft.com/office/drawing/2014/main" id="{60A97212-257B-4BAD-BC75-DD698A961077}"/>
                    </a:ext>
                  </a:extLst>
                </p:cNvPr>
                <p:cNvSpPr/>
                <p:nvPr/>
              </p:nvSpPr>
              <p:spPr bwMode="auto">
                <a:xfrm>
                  <a:off x="4205718" y="3676657"/>
                  <a:ext cx="72008" cy="72008"/>
                </a:xfrm>
                <a:prstGeom prst="diamond">
                  <a:avLst/>
                </a:prstGeom>
                <a:noFill/>
                <a:ln w="127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굴림" charset="-127"/>
                    <a:ea typeface="굴림" charset="-127"/>
                  </a:endParaRPr>
                </a:p>
              </p:txBody>
            </p:sp>
            <p:sp>
              <p:nvSpPr>
                <p:cNvPr id="35" name="Hình Thoi 54">
                  <a:extLst>
                    <a:ext uri="{FF2B5EF4-FFF2-40B4-BE49-F238E27FC236}">
                      <a16:creationId xmlns:a16="http://schemas.microsoft.com/office/drawing/2014/main" id="{950FB8F0-2F29-461F-8D07-FA534AEA16C1}"/>
                    </a:ext>
                  </a:extLst>
                </p:cNvPr>
                <p:cNvSpPr/>
                <p:nvPr/>
              </p:nvSpPr>
              <p:spPr bwMode="auto">
                <a:xfrm>
                  <a:off x="4373809" y="3676657"/>
                  <a:ext cx="72008" cy="72008"/>
                </a:xfrm>
                <a:prstGeom prst="diamond">
                  <a:avLst/>
                </a:prstGeom>
                <a:noFill/>
                <a:ln w="127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굴림" charset="-127"/>
                    <a:ea typeface="굴림" charset="-127"/>
                  </a:endParaRPr>
                </a:p>
              </p:txBody>
            </p:sp>
            <p:sp>
              <p:nvSpPr>
                <p:cNvPr id="36" name="Hình Thoi 55">
                  <a:extLst>
                    <a:ext uri="{FF2B5EF4-FFF2-40B4-BE49-F238E27FC236}">
                      <a16:creationId xmlns:a16="http://schemas.microsoft.com/office/drawing/2014/main" id="{D17630DB-2108-499E-8EF1-12B1DFC6A772}"/>
                    </a:ext>
                  </a:extLst>
                </p:cNvPr>
                <p:cNvSpPr/>
                <p:nvPr/>
              </p:nvSpPr>
              <p:spPr bwMode="auto">
                <a:xfrm>
                  <a:off x="1840569" y="3676657"/>
                  <a:ext cx="72008" cy="72008"/>
                </a:xfrm>
                <a:prstGeom prst="diamond">
                  <a:avLst/>
                </a:prstGeom>
                <a:noFill/>
                <a:ln w="12700" cap="flat" cmpd="sng" algn="ctr">
                  <a:solidFill>
                    <a:srgbClr val="FF00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굴림" charset="-127"/>
                    <a:ea typeface="굴림" charset="-127"/>
                  </a:endParaRPr>
                </a:p>
              </p:txBody>
            </p:sp>
            <p:sp>
              <p:nvSpPr>
                <p:cNvPr id="37" name="Hình Thoi 56">
                  <a:extLst>
                    <a:ext uri="{FF2B5EF4-FFF2-40B4-BE49-F238E27FC236}">
                      <a16:creationId xmlns:a16="http://schemas.microsoft.com/office/drawing/2014/main" id="{885DC39D-4298-4DF5-9251-14E09E230F4E}"/>
                    </a:ext>
                  </a:extLst>
                </p:cNvPr>
                <p:cNvSpPr/>
                <p:nvPr/>
              </p:nvSpPr>
              <p:spPr bwMode="auto">
                <a:xfrm>
                  <a:off x="2008665" y="3676657"/>
                  <a:ext cx="72008" cy="72008"/>
                </a:xfrm>
                <a:prstGeom prst="diamond">
                  <a:avLst/>
                </a:prstGeom>
                <a:noFill/>
                <a:ln w="12700" cap="flat" cmpd="sng" algn="ctr">
                  <a:solidFill>
                    <a:srgbClr val="FF00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굴림" charset="-127"/>
                    <a:ea typeface="굴림" charset="-127"/>
                  </a:endParaRPr>
                </a:p>
              </p:txBody>
            </p:sp>
          </p:grpSp>
          <p:sp>
            <p:nvSpPr>
              <p:cNvPr id="11" name="Hình chữ nhật 61">
                <a:extLst>
                  <a:ext uri="{FF2B5EF4-FFF2-40B4-BE49-F238E27FC236}">
                    <a16:creationId xmlns:a16="http://schemas.microsoft.com/office/drawing/2014/main" id="{AA225A62-0B6A-4D8E-91FB-88FF0DB1D2D8}"/>
                  </a:ext>
                </a:extLst>
              </p:cNvPr>
              <p:cNvSpPr/>
              <p:nvPr/>
            </p:nvSpPr>
            <p:spPr>
              <a:xfrm>
                <a:off x="1394755" y="5229200"/>
                <a:ext cx="492443" cy="430887"/>
              </a:xfrm>
              <a:prstGeom prst="rect">
                <a:avLst/>
              </a:prstGeom>
            </p:spPr>
            <p:txBody>
              <a:bodyPr wrap="none">
                <a:spAutoFit/>
              </a:bodyPr>
              <a:lstStyle/>
              <a:p>
                <a:r>
                  <a:rPr lang="en-US" sz="1100" dirty="0">
                    <a:solidFill>
                      <a:srgbClr val="008000"/>
                    </a:solidFill>
                    <a:latin typeface="Consolas" panose="020B0609020204030204" pitchFamily="49" charset="0"/>
                  </a:rPr>
                  <a:t>Real</a:t>
                </a:r>
              </a:p>
              <a:p>
                <a:r>
                  <a:rPr lang="en-US" sz="1100" dirty="0">
                    <a:solidFill>
                      <a:srgbClr val="008000"/>
                    </a:solidFill>
                    <a:latin typeface="Consolas" panose="020B0609020204030204" pitchFamily="49" charset="0"/>
                  </a:rPr>
                  <a:t>pole</a:t>
                </a:r>
                <a:endParaRPr lang="en-US" sz="1100" dirty="0"/>
              </a:p>
            </p:txBody>
          </p:sp>
          <p:sp>
            <p:nvSpPr>
              <p:cNvPr id="12" name="Hình Thoi 73">
                <a:extLst>
                  <a:ext uri="{FF2B5EF4-FFF2-40B4-BE49-F238E27FC236}">
                    <a16:creationId xmlns:a16="http://schemas.microsoft.com/office/drawing/2014/main" id="{F847A57D-B432-477D-BD40-7091E9AEC810}"/>
                  </a:ext>
                </a:extLst>
              </p:cNvPr>
              <p:cNvSpPr/>
              <p:nvPr/>
            </p:nvSpPr>
            <p:spPr bwMode="auto">
              <a:xfrm>
                <a:off x="1337530" y="5333123"/>
                <a:ext cx="72008" cy="72008"/>
              </a:xfrm>
              <a:prstGeom prst="diamond">
                <a:avLst/>
              </a:prstGeom>
              <a:noFill/>
              <a:ln w="127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굴림" charset="-127"/>
                  <a:ea typeface="굴림" charset="-127"/>
                </a:endParaRPr>
              </a:p>
            </p:txBody>
          </p:sp>
          <p:sp>
            <p:nvSpPr>
              <p:cNvPr id="13" name="Hình Thoi 75">
                <a:extLst>
                  <a:ext uri="{FF2B5EF4-FFF2-40B4-BE49-F238E27FC236}">
                    <a16:creationId xmlns:a16="http://schemas.microsoft.com/office/drawing/2014/main" id="{6B881E75-CECC-4B38-A640-8EB6C193001A}"/>
                  </a:ext>
                </a:extLst>
              </p:cNvPr>
              <p:cNvSpPr/>
              <p:nvPr/>
            </p:nvSpPr>
            <p:spPr bwMode="auto">
              <a:xfrm>
                <a:off x="1304161" y="5877272"/>
                <a:ext cx="72008" cy="72008"/>
              </a:xfrm>
              <a:prstGeom prst="diamond">
                <a:avLst/>
              </a:prstGeom>
              <a:noFill/>
              <a:ln w="12700" cap="flat" cmpd="sng" algn="ctr">
                <a:solidFill>
                  <a:srgbClr val="FF00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en-US" sz="1800" b="0" i="0" u="none" strike="noStrike" cap="none" normalizeH="0" baseline="0">
                  <a:ln>
                    <a:noFill/>
                  </a:ln>
                  <a:solidFill>
                    <a:srgbClr val="FF00FF"/>
                  </a:solidFill>
                  <a:effectLst/>
                  <a:latin typeface="굴림" charset="-127"/>
                  <a:ea typeface="굴림" charset="-127"/>
                </a:endParaRPr>
              </a:p>
            </p:txBody>
          </p:sp>
          <p:sp>
            <p:nvSpPr>
              <p:cNvPr id="14" name="Hình chữ nhật 79">
                <a:extLst>
                  <a:ext uri="{FF2B5EF4-FFF2-40B4-BE49-F238E27FC236}">
                    <a16:creationId xmlns:a16="http://schemas.microsoft.com/office/drawing/2014/main" id="{EAEFEF8F-9870-4AF5-B39A-79EBBE60693F}"/>
                  </a:ext>
                </a:extLst>
              </p:cNvPr>
              <p:cNvSpPr/>
              <p:nvPr/>
            </p:nvSpPr>
            <p:spPr>
              <a:xfrm>
                <a:off x="1344386" y="5733836"/>
                <a:ext cx="723275" cy="430887"/>
              </a:xfrm>
              <a:prstGeom prst="rect">
                <a:avLst/>
              </a:prstGeom>
            </p:spPr>
            <p:txBody>
              <a:bodyPr wrap="none">
                <a:spAutoFit/>
              </a:bodyPr>
              <a:lstStyle/>
              <a:p>
                <a:r>
                  <a:rPr lang="en-US" sz="1100" dirty="0">
                    <a:solidFill>
                      <a:srgbClr val="FF00FF"/>
                    </a:solidFill>
                    <a:latin typeface="Consolas" panose="020B0609020204030204" pitchFamily="49" charset="0"/>
                  </a:rPr>
                  <a:t>Virtual</a:t>
                </a:r>
              </a:p>
              <a:p>
                <a:r>
                  <a:rPr lang="en-US" sz="1100" dirty="0">
                    <a:solidFill>
                      <a:srgbClr val="FF00FF"/>
                    </a:solidFill>
                    <a:latin typeface="Consolas" panose="020B0609020204030204" pitchFamily="49" charset="0"/>
                  </a:rPr>
                  <a:t> pole</a:t>
                </a:r>
                <a:endParaRPr lang="en-US" sz="1100" dirty="0">
                  <a:solidFill>
                    <a:srgbClr val="FF00FF"/>
                  </a:solidFill>
                </a:endParaRPr>
              </a:p>
            </p:txBody>
          </p:sp>
          <p:cxnSp>
            <p:nvCxnSpPr>
              <p:cNvPr id="15" name="Đường kết nối Mũi tên Thẳng 25614">
                <a:extLst>
                  <a:ext uri="{FF2B5EF4-FFF2-40B4-BE49-F238E27FC236}">
                    <a16:creationId xmlns:a16="http://schemas.microsoft.com/office/drawing/2014/main" id="{352127A5-1677-44BB-84F3-3CAA220BE019}"/>
                  </a:ext>
                </a:extLst>
              </p:cNvPr>
              <p:cNvCxnSpPr/>
              <p:nvPr/>
            </p:nvCxnSpPr>
            <p:spPr bwMode="auto">
              <a:xfrm>
                <a:off x="2971399" y="5492343"/>
                <a:ext cx="0" cy="302291"/>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grpSp>
        <p:sp>
          <p:nvSpPr>
            <p:cNvPr id="7" name="Hình chữ nhật 25616">
              <a:extLst>
                <a:ext uri="{FF2B5EF4-FFF2-40B4-BE49-F238E27FC236}">
                  <a16:creationId xmlns:a16="http://schemas.microsoft.com/office/drawing/2014/main" id="{4C1FD8BF-8901-4995-A377-6FF79B83D495}"/>
                </a:ext>
              </a:extLst>
            </p:cNvPr>
            <p:cNvSpPr/>
            <p:nvPr/>
          </p:nvSpPr>
          <p:spPr bwMode="auto">
            <a:xfrm>
              <a:off x="3584756" y="4941168"/>
              <a:ext cx="704119" cy="273773"/>
            </a:xfrm>
            <a:prstGeom prst="rect">
              <a:avLst/>
            </a:prstGeom>
            <a:noFill/>
            <a:ln w="127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굴림" charset="-127"/>
                <a:ea typeface="굴림" charset="-127"/>
              </a:endParaRPr>
            </a:p>
          </p:txBody>
        </p:sp>
        <p:sp>
          <p:nvSpPr>
            <p:cNvPr id="8" name="Hình chữ nhật 89">
              <a:extLst>
                <a:ext uri="{FF2B5EF4-FFF2-40B4-BE49-F238E27FC236}">
                  <a16:creationId xmlns:a16="http://schemas.microsoft.com/office/drawing/2014/main" id="{63D0B96D-7BA9-4096-A01B-5BA2549B1BF5}"/>
                </a:ext>
              </a:extLst>
            </p:cNvPr>
            <p:cNvSpPr/>
            <p:nvPr/>
          </p:nvSpPr>
          <p:spPr bwMode="auto">
            <a:xfrm>
              <a:off x="3597596" y="5498987"/>
              <a:ext cx="704119" cy="273773"/>
            </a:xfrm>
            <a:prstGeom prst="rect">
              <a:avLst/>
            </a:prstGeom>
            <a:noFill/>
            <a:ln w="127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굴림" charset="-127"/>
                <a:ea typeface="굴림" charset="-127"/>
              </a:endParaRPr>
            </a:p>
          </p:txBody>
        </p:sp>
      </p:grpSp>
      <p:pic>
        <p:nvPicPr>
          <p:cNvPr id="58" name="Picture 58">
            <a:extLst>
              <a:ext uri="{FF2B5EF4-FFF2-40B4-BE49-F238E27FC236}">
                <a16:creationId xmlns:a16="http://schemas.microsoft.com/office/drawing/2014/main" id="{DC7BFB64-8AC8-4B28-8D79-DA25E41CB852}"/>
              </a:ext>
            </a:extLst>
          </p:cNvPr>
          <p:cNvPicPr>
            <a:picLocks noChangeAspect="1"/>
          </p:cNvPicPr>
          <p:nvPr/>
        </p:nvPicPr>
        <p:blipFill>
          <a:blip r:embed="rId2"/>
          <a:stretch>
            <a:fillRect/>
          </a:stretch>
        </p:blipFill>
        <p:spPr>
          <a:xfrm>
            <a:off x="434756" y="1393164"/>
            <a:ext cx="4026120" cy="597516"/>
          </a:xfrm>
          <a:prstGeom prst="rect">
            <a:avLst/>
          </a:prstGeom>
        </p:spPr>
      </p:pic>
      <p:sp>
        <p:nvSpPr>
          <p:cNvPr id="59" name="TextBox 60">
            <a:extLst>
              <a:ext uri="{FF2B5EF4-FFF2-40B4-BE49-F238E27FC236}">
                <a16:creationId xmlns:a16="http://schemas.microsoft.com/office/drawing/2014/main" id="{9F166851-7275-43AD-AA2F-A64F9B8A9C42}"/>
              </a:ext>
            </a:extLst>
          </p:cNvPr>
          <p:cNvSpPr txBox="1"/>
          <p:nvPr/>
        </p:nvSpPr>
        <p:spPr>
          <a:xfrm>
            <a:off x="5316996" y="731510"/>
            <a:ext cx="6138862" cy="4619854"/>
          </a:xfrm>
          <a:prstGeom prst="rect">
            <a:avLst/>
          </a:prstGeom>
          <a:noFill/>
        </p:spPr>
        <p:txBody>
          <a:bodyPr wrap="square">
            <a:spAutoFit/>
          </a:bodyPr>
          <a:lstStyle/>
          <a:p>
            <a:pPr marL="342900" indent="-342900" algn="just">
              <a:lnSpc>
                <a:spcPct val="150000"/>
              </a:lnSpc>
              <a:buFont typeface="+mj-ea"/>
              <a:buAutoNum type="circleNumDbPlain"/>
            </a:pPr>
            <a:r>
              <a:rPr lang="en-US" sz="1800" dirty="0"/>
              <a:t>Select poles which have distance valid range(from </a:t>
            </a:r>
            <a:r>
              <a:rPr lang="en-US" sz="1800" b="1" dirty="0" err="1"/>
              <a:t>minDis</a:t>
            </a:r>
            <a:r>
              <a:rPr lang="en-US" sz="1800" dirty="0"/>
              <a:t> to </a:t>
            </a:r>
            <a:r>
              <a:rPr lang="en-US" sz="1800" b="1" dirty="0" err="1"/>
              <a:t>maxDis</a:t>
            </a:r>
            <a:r>
              <a:rPr lang="en-US" sz="1800" b="1" dirty="0"/>
              <a:t>.</a:t>
            </a:r>
            <a:r>
              <a:rPr lang="en-US" sz="1800" dirty="0"/>
              <a:t>)</a:t>
            </a:r>
          </a:p>
          <a:p>
            <a:pPr marL="342900" indent="-342900" algn="just">
              <a:lnSpc>
                <a:spcPct val="150000"/>
              </a:lnSpc>
              <a:buFont typeface="+mj-ea"/>
              <a:buAutoNum type="circleNumDbPlain"/>
            </a:pPr>
            <a:r>
              <a:rPr lang="en-US" sz="1800" dirty="0"/>
              <a:t>Among the selected pole in step </a:t>
            </a:r>
            <a:r>
              <a:rPr lang="en-US" sz="1800" dirty="0">
                <a:latin typeface="Calibri" panose="020F0502020204030204" pitchFamily="34" charset="0"/>
              </a:rPr>
              <a:t>① </a:t>
            </a:r>
            <a:r>
              <a:rPr lang="en-US" sz="1800" dirty="0"/>
              <a:t>, calculate the average distance (</a:t>
            </a:r>
            <a:r>
              <a:rPr lang="en-US" sz="1800" b="1" dirty="0" err="1"/>
              <a:t>averageDis</a:t>
            </a:r>
            <a:r>
              <a:rPr lang="en-US" sz="1800" dirty="0"/>
              <a:t>) between two pole</a:t>
            </a:r>
            <a:endParaRPr lang="en-US" sz="1800" b="1" dirty="0"/>
          </a:p>
          <a:p>
            <a:pPr marL="342900" indent="-342900" algn="just">
              <a:lnSpc>
                <a:spcPct val="150000"/>
              </a:lnSpc>
              <a:buFont typeface="+mj-ea"/>
              <a:buAutoNum type="circleNumDbPlain"/>
            </a:pPr>
            <a:r>
              <a:rPr lang="en-US" sz="1800" dirty="0"/>
              <a:t>Calculate </a:t>
            </a:r>
            <a:r>
              <a:rPr lang="en-US" sz="1800" b="1" dirty="0" err="1"/>
              <a:t>thresholdDistance</a:t>
            </a:r>
            <a:r>
              <a:rPr lang="en-US" sz="1800" dirty="0"/>
              <a:t> = </a:t>
            </a:r>
            <a:r>
              <a:rPr lang="en-US" sz="1800" dirty="0" err="1"/>
              <a:t>averageDis</a:t>
            </a:r>
            <a:r>
              <a:rPr lang="en-US" sz="1800" b="1" dirty="0"/>
              <a:t>*1.8.</a:t>
            </a:r>
            <a:endParaRPr lang="en-US" sz="1800" dirty="0"/>
          </a:p>
          <a:p>
            <a:pPr marL="342900" indent="-342900" algn="just">
              <a:lnSpc>
                <a:spcPct val="150000"/>
              </a:lnSpc>
              <a:buFont typeface="+mj-ea"/>
              <a:buAutoNum type="circleNumDbPlain"/>
            </a:pPr>
            <a:r>
              <a:rPr lang="en-US" sz="1800" dirty="0"/>
              <a:t>From list of original poles, check distance between two poles. If (</a:t>
            </a:r>
            <a:r>
              <a:rPr lang="en-US" sz="1800" b="1" dirty="0"/>
              <a:t>distance</a:t>
            </a:r>
            <a:r>
              <a:rPr lang="en-US" sz="1800" dirty="0"/>
              <a:t> &gt; </a:t>
            </a:r>
            <a:r>
              <a:rPr lang="en-US" sz="1800" b="1" dirty="0" err="1"/>
              <a:t>thresholdDistance</a:t>
            </a:r>
            <a:r>
              <a:rPr lang="en-US" sz="1800" dirty="0"/>
              <a:t>)=&gt; </a:t>
            </a:r>
            <a:r>
              <a:rPr lang="en-US" sz="1800" dirty="0">
                <a:solidFill>
                  <a:srgbClr val="FF0000"/>
                </a:solidFill>
              </a:rPr>
              <a:t>predict the virtual poles</a:t>
            </a:r>
          </a:p>
          <a:p>
            <a:pPr marL="342900" indent="-342900" algn="just">
              <a:lnSpc>
                <a:spcPct val="150000"/>
              </a:lnSpc>
              <a:buFont typeface="+mj-ea"/>
              <a:buAutoNum type="circleNumDbPlain"/>
            </a:pPr>
            <a:r>
              <a:rPr lang="en-US" sz="1800" dirty="0"/>
              <a:t>Calculate number of virtual pole need to add (by </a:t>
            </a:r>
            <a:r>
              <a:rPr lang="en-US" sz="1800" b="1" dirty="0"/>
              <a:t>distance</a:t>
            </a:r>
            <a:r>
              <a:rPr lang="en-US" sz="1800" dirty="0"/>
              <a:t> / </a:t>
            </a:r>
            <a:r>
              <a:rPr lang="en-US" sz="1800" b="1" dirty="0" err="1"/>
              <a:t>averageDis</a:t>
            </a:r>
            <a:r>
              <a:rPr lang="en-US" sz="1800" dirty="0"/>
              <a:t>.)</a:t>
            </a:r>
          </a:p>
          <a:p>
            <a:pPr marL="342900" indent="-342900" algn="just">
              <a:lnSpc>
                <a:spcPct val="150000"/>
              </a:lnSpc>
              <a:buFont typeface="+mj-ea"/>
              <a:buAutoNum type="circleNumDbPlain"/>
            </a:pPr>
            <a:r>
              <a:rPr lang="en-US" sz="1800" dirty="0"/>
              <a:t>Add virtual pole is missing pole in the left side or right side </a:t>
            </a:r>
          </a:p>
        </p:txBody>
      </p:sp>
      <p:sp>
        <p:nvSpPr>
          <p:cNvPr id="60" name="TextBox 61">
            <a:extLst>
              <a:ext uri="{FF2B5EF4-FFF2-40B4-BE49-F238E27FC236}">
                <a16:creationId xmlns:a16="http://schemas.microsoft.com/office/drawing/2014/main" id="{948FAAB9-92F2-4631-B5A4-77C574D08894}"/>
              </a:ext>
            </a:extLst>
          </p:cNvPr>
          <p:cNvSpPr txBox="1"/>
          <p:nvPr/>
        </p:nvSpPr>
        <p:spPr>
          <a:xfrm>
            <a:off x="664096" y="5339840"/>
            <a:ext cx="11291624" cy="1477328"/>
          </a:xfrm>
          <a:prstGeom prst="rect">
            <a:avLst/>
          </a:prstGeom>
          <a:solidFill>
            <a:srgbClr val="FFFF00"/>
          </a:solidFill>
        </p:spPr>
        <p:txBody>
          <a:bodyPr wrap="square" rtlCol="0">
            <a:spAutoFit/>
          </a:bodyPr>
          <a:lstStyle/>
          <a:p>
            <a:r>
              <a:rPr lang="en-US" dirty="0">
                <a:solidFill>
                  <a:srgbClr val="FF0000"/>
                </a:solidFill>
              </a:rPr>
              <a:t>Observations :</a:t>
            </a:r>
          </a:p>
          <a:p>
            <a:pPr marL="342900" indent="-342900">
              <a:buFont typeface="+mj-ea"/>
              <a:buAutoNum type="circleNumDbPlain"/>
            </a:pPr>
            <a:r>
              <a:rPr lang="en-US" dirty="0"/>
              <a:t>Need to consider about value 1.8 is suitable or not? Because this is the fixed value</a:t>
            </a:r>
          </a:p>
          <a:p>
            <a:pPr marL="342900" indent="-342900">
              <a:buFont typeface="+mj-ea"/>
              <a:buAutoNum type="circleNumDbPlain"/>
            </a:pPr>
            <a:r>
              <a:rPr lang="en-US" dirty="0"/>
              <a:t>Also need to improve so that we can use a smaller number of parameters ; ex) </a:t>
            </a:r>
            <a:r>
              <a:rPr lang="en-US" dirty="0" err="1"/>
              <a:t>auto_avg</a:t>
            </a:r>
            <a:r>
              <a:rPr lang="en-US" dirty="0"/>
              <a:t>…</a:t>
            </a:r>
          </a:p>
          <a:p>
            <a:pPr marL="342900" indent="-342900">
              <a:buFont typeface="+mj-ea"/>
              <a:buAutoNum type="circleNumDbPlain"/>
            </a:pPr>
            <a:r>
              <a:rPr lang="en-US" dirty="0"/>
              <a:t>In Lower case, the virtual pole prediction is not applied =&gt; Need to the effectiveness of using virtual poles in lower case too.</a:t>
            </a:r>
          </a:p>
        </p:txBody>
      </p:sp>
    </p:spTree>
    <p:extLst>
      <p:ext uri="{BB962C8B-B14F-4D97-AF65-F5344CB8AC3E}">
        <p14:creationId xmlns:p14="http://schemas.microsoft.com/office/powerpoint/2010/main" val="17488875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normAutofit/>
          </a:bodyPr>
          <a:lstStyle/>
          <a:p>
            <a:r>
              <a:rPr lang="en-US" dirty="0"/>
              <a:t>Finding Anode Y Position (length) by line </a:t>
            </a:r>
            <a:r>
              <a:rPr lang="en-US" dirty="0" smtClean="0"/>
              <a:t>tracing</a:t>
            </a:r>
            <a:endParaRPr lang="en-US" dirty="0"/>
          </a:p>
        </p:txBody>
      </p:sp>
      <p:sp>
        <p:nvSpPr>
          <p:cNvPr id="4" name="Chỗ dành sẵn cho Số hiệu Bản chiếu 3"/>
          <p:cNvSpPr>
            <a:spLocks noGrp="1"/>
          </p:cNvSpPr>
          <p:nvPr>
            <p:ph type="sldNum" sz="quarter" idx="12"/>
          </p:nvPr>
        </p:nvSpPr>
        <p:spPr/>
        <p:txBody>
          <a:bodyPr/>
          <a:lstStyle/>
          <a:p>
            <a:fld id="{612001EB-C607-4195-83CD-5AE5F3E4F111}" type="slidenum">
              <a:rPr lang="en-US" smtClean="0"/>
              <a:t>43</a:t>
            </a:fld>
            <a:endParaRPr lang="en-US"/>
          </a:p>
        </p:txBody>
      </p:sp>
      <p:pic>
        <p:nvPicPr>
          <p:cNvPr id="5" name="Hình ảnh 6">
            <a:extLst>
              <a:ext uri="{FF2B5EF4-FFF2-40B4-BE49-F238E27FC236}">
                <a16:creationId xmlns:a16="http://schemas.microsoft.com/office/drawing/2014/main" id="{0F3E43B8-6F3A-458B-90D1-5CED08B2AE9C}"/>
              </a:ext>
            </a:extLst>
          </p:cNvPr>
          <p:cNvPicPr>
            <a:picLocks noChangeAspect="1"/>
          </p:cNvPicPr>
          <p:nvPr/>
        </p:nvPicPr>
        <p:blipFill rotWithShape="1">
          <a:blip r:embed="rId2"/>
          <a:srcRect b="39857"/>
          <a:stretch/>
        </p:blipFill>
        <p:spPr>
          <a:xfrm>
            <a:off x="85846" y="2490340"/>
            <a:ext cx="7014139" cy="1109477"/>
          </a:xfrm>
          <a:prstGeom prst="rect">
            <a:avLst/>
          </a:prstGeom>
        </p:spPr>
      </p:pic>
      <p:sp>
        <p:nvSpPr>
          <p:cNvPr id="6" name="Oval 6">
            <a:extLst>
              <a:ext uri="{FF2B5EF4-FFF2-40B4-BE49-F238E27FC236}">
                <a16:creationId xmlns:a16="http://schemas.microsoft.com/office/drawing/2014/main" id="{C295C5A2-49C5-48D1-9FCB-7411DD21BCDE}"/>
              </a:ext>
            </a:extLst>
          </p:cNvPr>
          <p:cNvSpPr/>
          <p:nvPr/>
        </p:nvSpPr>
        <p:spPr>
          <a:xfrm flipH="1">
            <a:off x="198126" y="3159762"/>
            <a:ext cx="45719" cy="53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5">
            <a:extLst>
              <a:ext uri="{FF2B5EF4-FFF2-40B4-BE49-F238E27FC236}">
                <a16:creationId xmlns:a16="http://schemas.microsoft.com/office/drawing/2014/main" id="{E84DEED5-7582-439F-9603-7E2DEFA8C42A}"/>
              </a:ext>
            </a:extLst>
          </p:cNvPr>
          <p:cNvSpPr/>
          <p:nvPr/>
        </p:nvSpPr>
        <p:spPr>
          <a:xfrm>
            <a:off x="4703796" y="4292203"/>
            <a:ext cx="742019" cy="15985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6">
            <a:extLst>
              <a:ext uri="{FF2B5EF4-FFF2-40B4-BE49-F238E27FC236}">
                <a16:creationId xmlns:a16="http://schemas.microsoft.com/office/drawing/2014/main" id="{5DAC9E75-D966-4D54-B01D-307C4790F772}"/>
              </a:ext>
            </a:extLst>
          </p:cNvPr>
          <p:cNvSpPr/>
          <p:nvPr/>
        </p:nvSpPr>
        <p:spPr>
          <a:xfrm>
            <a:off x="4875679" y="4434367"/>
            <a:ext cx="343334" cy="1389211"/>
          </a:xfrm>
          <a:custGeom>
            <a:avLst/>
            <a:gdLst>
              <a:gd name="connsiteX0" fmla="*/ 429370 w 429370"/>
              <a:gd name="connsiteY0" fmla="*/ 1757238 h 1757238"/>
              <a:gd name="connsiteX1" fmla="*/ 341906 w 429370"/>
              <a:gd name="connsiteY1" fmla="*/ 1081377 h 1757238"/>
              <a:gd name="connsiteX2" fmla="*/ 0 w 429370"/>
              <a:gd name="connsiteY2" fmla="*/ 0 h 1757238"/>
            </a:gdLst>
            <a:ahLst/>
            <a:cxnLst>
              <a:cxn ang="0">
                <a:pos x="connsiteX0" y="connsiteY0"/>
              </a:cxn>
              <a:cxn ang="0">
                <a:pos x="connsiteX1" y="connsiteY1"/>
              </a:cxn>
              <a:cxn ang="0">
                <a:pos x="connsiteX2" y="connsiteY2"/>
              </a:cxn>
            </a:cxnLst>
            <a:rect l="l" t="t" r="r" b="b"/>
            <a:pathLst>
              <a:path w="429370" h="1757238">
                <a:moveTo>
                  <a:pt x="429370" y="1757238"/>
                </a:moveTo>
                <a:cubicBezTo>
                  <a:pt x="421419" y="1565744"/>
                  <a:pt x="413468" y="1374250"/>
                  <a:pt x="341906" y="1081377"/>
                </a:cubicBezTo>
                <a:cubicBezTo>
                  <a:pt x="270344" y="788504"/>
                  <a:pt x="33130" y="161676"/>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7">
            <a:extLst>
              <a:ext uri="{FF2B5EF4-FFF2-40B4-BE49-F238E27FC236}">
                <a16:creationId xmlns:a16="http://schemas.microsoft.com/office/drawing/2014/main" id="{A6D2EF84-79AA-43DF-8375-36598544FB9D}"/>
              </a:ext>
            </a:extLst>
          </p:cNvPr>
          <p:cNvSpPr/>
          <p:nvPr/>
        </p:nvSpPr>
        <p:spPr>
          <a:xfrm>
            <a:off x="5215380" y="5823578"/>
            <a:ext cx="83489" cy="504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8">
            <a:extLst>
              <a:ext uri="{FF2B5EF4-FFF2-40B4-BE49-F238E27FC236}">
                <a16:creationId xmlns:a16="http://schemas.microsoft.com/office/drawing/2014/main" id="{9AECC9C2-DEFA-4655-8300-2B12EC4BC5A6}"/>
              </a:ext>
            </a:extLst>
          </p:cNvPr>
          <p:cNvSpPr/>
          <p:nvPr/>
        </p:nvSpPr>
        <p:spPr>
          <a:xfrm>
            <a:off x="5085362" y="5554957"/>
            <a:ext cx="327992" cy="2769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9">
            <a:extLst>
              <a:ext uri="{FF2B5EF4-FFF2-40B4-BE49-F238E27FC236}">
                <a16:creationId xmlns:a16="http://schemas.microsoft.com/office/drawing/2014/main" id="{40DAF32F-B303-40A5-85E2-AF712A5B1852}"/>
              </a:ext>
            </a:extLst>
          </p:cNvPr>
          <p:cNvSpPr/>
          <p:nvPr/>
        </p:nvSpPr>
        <p:spPr>
          <a:xfrm>
            <a:off x="4936369" y="4434367"/>
            <a:ext cx="343334" cy="1389211"/>
          </a:xfrm>
          <a:custGeom>
            <a:avLst/>
            <a:gdLst>
              <a:gd name="connsiteX0" fmla="*/ 429370 w 429370"/>
              <a:gd name="connsiteY0" fmla="*/ 1757238 h 1757238"/>
              <a:gd name="connsiteX1" fmla="*/ 341906 w 429370"/>
              <a:gd name="connsiteY1" fmla="*/ 1081377 h 1757238"/>
              <a:gd name="connsiteX2" fmla="*/ 0 w 429370"/>
              <a:gd name="connsiteY2" fmla="*/ 0 h 1757238"/>
            </a:gdLst>
            <a:ahLst/>
            <a:cxnLst>
              <a:cxn ang="0">
                <a:pos x="connsiteX0" y="connsiteY0"/>
              </a:cxn>
              <a:cxn ang="0">
                <a:pos x="connsiteX1" y="connsiteY1"/>
              </a:cxn>
              <a:cxn ang="0">
                <a:pos x="connsiteX2" y="connsiteY2"/>
              </a:cxn>
            </a:cxnLst>
            <a:rect l="l" t="t" r="r" b="b"/>
            <a:pathLst>
              <a:path w="429370" h="1757238">
                <a:moveTo>
                  <a:pt x="429370" y="1757238"/>
                </a:moveTo>
                <a:cubicBezTo>
                  <a:pt x="421419" y="1565744"/>
                  <a:pt x="413468" y="1374250"/>
                  <a:pt x="341906" y="1081377"/>
                </a:cubicBezTo>
                <a:cubicBezTo>
                  <a:pt x="270344" y="788504"/>
                  <a:pt x="33130" y="161676"/>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0">
            <a:extLst>
              <a:ext uri="{FF2B5EF4-FFF2-40B4-BE49-F238E27FC236}">
                <a16:creationId xmlns:a16="http://schemas.microsoft.com/office/drawing/2014/main" id="{534277DE-F070-47E7-84B3-DF0787BB0FA5}"/>
              </a:ext>
            </a:extLst>
          </p:cNvPr>
          <p:cNvCxnSpPr>
            <a:cxnSpLocks/>
            <a:endCxn id="9" idx="4"/>
          </p:cNvCxnSpPr>
          <p:nvPr/>
        </p:nvCxnSpPr>
        <p:spPr>
          <a:xfrm flipV="1">
            <a:off x="5025870" y="5874038"/>
            <a:ext cx="231255" cy="379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1">
            <a:extLst>
              <a:ext uri="{FF2B5EF4-FFF2-40B4-BE49-F238E27FC236}">
                <a16:creationId xmlns:a16="http://schemas.microsoft.com/office/drawing/2014/main" id="{25FFDB16-B3B6-4FB2-8A0B-260EAD6BB302}"/>
              </a:ext>
            </a:extLst>
          </p:cNvPr>
          <p:cNvCxnSpPr>
            <a:cxnSpLocks/>
          </p:cNvCxnSpPr>
          <p:nvPr/>
        </p:nvCxnSpPr>
        <p:spPr>
          <a:xfrm flipV="1">
            <a:off x="4207552" y="4732263"/>
            <a:ext cx="787180" cy="203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2">
            <a:extLst>
              <a:ext uri="{FF2B5EF4-FFF2-40B4-BE49-F238E27FC236}">
                <a16:creationId xmlns:a16="http://schemas.microsoft.com/office/drawing/2014/main" id="{591E7BEA-7AE6-4721-926A-07EB6EE49C7B}"/>
              </a:ext>
            </a:extLst>
          </p:cNvPr>
          <p:cNvSpPr txBox="1"/>
          <p:nvPr/>
        </p:nvSpPr>
        <p:spPr>
          <a:xfrm>
            <a:off x="3819708" y="4874046"/>
            <a:ext cx="567011" cy="276999"/>
          </a:xfrm>
          <a:prstGeom prst="rect">
            <a:avLst/>
          </a:prstGeom>
          <a:noFill/>
        </p:spPr>
        <p:txBody>
          <a:bodyPr wrap="square" rtlCol="0">
            <a:spAutoFit/>
          </a:bodyPr>
          <a:lstStyle/>
          <a:p>
            <a:r>
              <a:rPr lang="en-US" sz="1200" dirty="0"/>
              <a:t>Pole</a:t>
            </a:r>
          </a:p>
        </p:txBody>
      </p:sp>
      <p:sp>
        <p:nvSpPr>
          <p:cNvPr id="15" name="TextBox 13">
            <a:extLst>
              <a:ext uri="{FF2B5EF4-FFF2-40B4-BE49-F238E27FC236}">
                <a16:creationId xmlns:a16="http://schemas.microsoft.com/office/drawing/2014/main" id="{DB702EA9-FABF-432D-9C53-652638E3DBF5}"/>
              </a:ext>
            </a:extLst>
          </p:cNvPr>
          <p:cNvSpPr txBox="1"/>
          <p:nvPr/>
        </p:nvSpPr>
        <p:spPr>
          <a:xfrm>
            <a:off x="4255174" y="6211669"/>
            <a:ext cx="981326" cy="646331"/>
          </a:xfrm>
          <a:prstGeom prst="rect">
            <a:avLst/>
          </a:prstGeom>
          <a:noFill/>
        </p:spPr>
        <p:txBody>
          <a:bodyPr wrap="square" rtlCol="0">
            <a:spAutoFit/>
          </a:bodyPr>
          <a:lstStyle/>
          <a:p>
            <a:r>
              <a:rPr lang="en-US" sz="1200" dirty="0"/>
              <a:t>Cathode Starting Position </a:t>
            </a:r>
          </a:p>
        </p:txBody>
      </p:sp>
      <p:cxnSp>
        <p:nvCxnSpPr>
          <p:cNvPr id="16" name="Straight Arrow Connector 14">
            <a:extLst>
              <a:ext uri="{FF2B5EF4-FFF2-40B4-BE49-F238E27FC236}">
                <a16:creationId xmlns:a16="http://schemas.microsoft.com/office/drawing/2014/main" id="{11AD0E0A-55C3-44F5-B2A6-0DF9915674AC}"/>
              </a:ext>
            </a:extLst>
          </p:cNvPr>
          <p:cNvCxnSpPr>
            <a:cxnSpLocks/>
          </p:cNvCxnSpPr>
          <p:nvPr/>
        </p:nvCxnSpPr>
        <p:spPr>
          <a:xfrm flipH="1">
            <a:off x="5340614" y="5290554"/>
            <a:ext cx="435332" cy="264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5">
            <a:extLst>
              <a:ext uri="{FF2B5EF4-FFF2-40B4-BE49-F238E27FC236}">
                <a16:creationId xmlns:a16="http://schemas.microsoft.com/office/drawing/2014/main" id="{386F8040-6CDF-46F3-9833-B6DC1C8E672F}"/>
              </a:ext>
            </a:extLst>
          </p:cNvPr>
          <p:cNvSpPr txBox="1"/>
          <p:nvPr/>
        </p:nvSpPr>
        <p:spPr>
          <a:xfrm>
            <a:off x="5790309" y="4874046"/>
            <a:ext cx="1006463" cy="646331"/>
          </a:xfrm>
          <a:prstGeom prst="rect">
            <a:avLst/>
          </a:prstGeom>
          <a:noFill/>
        </p:spPr>
        <p:txBody>
          <a:bodyPr wrap="square" rtlCol="0">
            <a:spAutoFit/>
          </a:bodyPr>
          <a:lstStyle/>
          <a:p>
            <a:r>
              <a:rPr lang="en-US" sz="1200" dirty="0"/>
              <a:t>Tracing Window (7x7)</a:t>
            </a:r>
          </a:p>
        </p:txBody>
      </p:sp>
      <p:sp>
        <p:nvSpPr>
          <p:cNvPr id="18" name="Freeform 16">
            <a:extLst>
              <a:ext uri="{FF2B5EF4-FFF2-40B4-BE49-F238E27FC236}">
                <a16:creationId xmlns:a16="http://schemas.microsoft.com/office/drawing/2014/main" id="{BC7D1136-4F22-4CBA-B10F-0C18C752C412}"/>
              </a:ext>
            </a:extLst>
          </p:cNvPr>
          <p:cNvSpPr/>
          <p:nvPr/>
        </p:nvSpPr>
        <p:spPr>
          <a:xfrm>
            <a:off x="5055422" y="4589139"/>
            <a:ext cx="248136" cy="901210"/>
          </a:xfrm>
          <a:custGeom>
            <a:avLst/>
            <a:gdLst>
              <a:gd name="connsiteX0" fmla="*/ 429370 w 429370"/>
              <a:gd name="connsiteY0" fmla="*/ 1757238 h 1757238"/>
              <a:gd name="connsiteX1" fmla="*/ 341906 w 429370"/>
              <a:gd name="connsiteY1" fmla="*/ 1081377 h 1757238"/>
              <a:gd name="connsiteX2" fmla="*/ 0 w 429370"/>
              <a:gd name="connsiteY2" fmla="*/ 0 h 1757238"/>
            </a:gdLst>
            <a:ahLst/>
            <a:cxnLst>
              <a:cxn ang="0">
                <a:pos x="connsiteX0" y="connsiteY0"/>
              </a:cxn>
              <a:cxn ang="0">
                <a:pos x="connsiteX1" y="connsiteY1"/>
              </a:cxn>
              <a:cxn ang="0">
                <a:pos x="connsiteX2" y="connsiteY2"/>
              </a:cxn>
            </a:cxnLst>
            <a:rect l="l" t="t" r="r" b="b"/>
            <a:pathLst>
              <a:path w="429370" h="1757238">
                <a:moveTo>
                  <a:pt x="429370" y="1757238"/>
                </a:moveTo>
                <a:cubicBezTo>
                  <a:pt x="421419" y="1565744"/>
                  <a:pt x="413468" y="1374250"/>
                  <a:pt x="341906" y="1081377"/>
                </a:cubicBezTo>
                <a:cubicBezTo>
                  <a:pt x="270344" y="788504"/>
                  <a:pt x="33130" y="161676"/>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20">
            <a:extLst>
              <a:ext uri="{FF2B5EF4-FFF2-40B4-BE49-F238E27FC236}">
                <a16:creationId xmlns:a16="http://schemas.microsoft.com/office/drawing/2014/main" id="{0127DC9C-04B4-4D4C-B0B2-617999829407}"/>
              </a:ext>
            </a:extLst>
          </p:cNvPr>
          <p:cNvCxnSpPr>
            <a:cxnSpLocks/>
          </p:cNvCxnSpPr>
          <p:nvPr/>
        </p:nvCxnSpPr>
        <p:spPr>
          <a:xfrm flipH="1" flipV="1">
            <a:off x="4988278" y="4417274"/>
            <a:ext cx="90850" cy="27324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22">
            <a:extLst>
              <a:ext uri="{FF2B5EF4-FFF2-40B4-BE49-F238E27FC236}">
                <a16:creationId xmlns:a16="http://schemas.microsoft.com/office/drawing/2014/main" id="{5FF785C9-D2B1-482F-A1B6-A1C35902DFE3}"/>
              </a:ext>
            </a:extLst>
          </p:cNvPr>
          <p:cNvCxnSpPr>
            <a:cxnSpLocks/>
            <a:stCxn id="8" idx="2"/>
            <a:endCxn id="8" idx="2"/>
          </p:cNvCxnSpPr>
          <p:nvPr/>
        </p:nvCxnSpPr>
        <p:spPr>
          <a:xfrm>
            <a:off x="4875679" y="4434367"/>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13">
            <a:extLst>
              <a:ext uri="{FF2B5EF4-FFF2-40B4-BE49-F238E27FC236}">
                <a16:creationId xmlns:a16="http://schemas.microsoft.com/office/drawing/2014/main" id="{2018E8B3-0574-46A8-850E-4F45207A03B7}"/>
              </a:ext>
            </a:extLst>
          </p:cNvPr>
          <p:cNvSpPr txBox="1"/>
          <p:nvPr/>
        </p:nvSpPr>
        <p:spPr>
          <a:xfrm>
            <a:off x="3576822" y="3748300"/>
            <a:ext cx="897738" cy="646331"/>
          </a:xfrm>
          <a:prstGeom prst="rect">
            <a:avLst/>
          </a:prstGeom>
          <a:noFill/>
        </p:spPr>
        <p:txBody>
          <a:bodyPr wrap="square" rtlCol="0">
            <a:spAutoFit/>
          </a:bodyPr>
          <a:lstStyle/>
          <a:p>
            <a:r>
              <a:rPr lang="en-US" sz="1200" dirty="0"/>
              <a:t>Anode Starting Position </a:t>
            </a:r>
          </a:p>
        </p:txBody>
      </p:sp>
      <p:cxnSp>
        <p:nvCxnSpPr>
          <p:cNvPr id="22" name="Straight Arrow Connector 10">
            <a:extLst>
              <a:ext uri="{FF2B5EF4-FFF2-40B4-BE49-F238E27FC236}">
                <a16:creationId xmlns:a16="http://schemas.microsoft.com/office/drawing/2014/main" id="{1F9434CE-957E-408E-89D7-200660BDEE00}"/>
              </a:ext>
            </a:extLst>
          </p:cNvPr>
          <p:cNvCxnSpPr>
            <a:cxnSpLocks/>
          </p:cNvCxnSpPr>
          <p:nvPr/>
        </p:nvCxnSpPr>
        <p:spPr>
          <a:xfrm>
            <a:off x="4230131" y="4195276"/>
            <a:ext cx="628448" cy="221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Oval 7">
            <a:extLst>
              <a:ext uri="{FF2B5EF4-FFF2-40B4-BE49-F238E27FC236}">
                <a16:creationId xmlns:a16="http://schemas.microsoft.com/office/drawing/2014/main" id="{7636E9CC-587F-4E39-990B-FF39C2BBDAA4}"/>
              </a:ext>
            </a:extLst>
          </p:cNvPr>
          <p:cNvSpPr/>
          <p:nvPr/>
        </p:nvSpPr>
        <p:spPr>
          <a:xfrm>
            <a:off x="4858579" y="4419585"/>
            <a:ext cx="83489" cy="504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Hình ảnh 29">
            <a:extLst>
              <a:ext uri="{FF2B5EF4-FFF2-40B4-BE49-F238E27FC236}">
                <a16:creationId xmlns:a16="http://schemas.microsoft.com/office/drawing/2014/main" id="{A547CC64-ACBF-4177-9606-5B3FE3897AE4}"/>
              </a:ext>
            </a:extLst>
          </p:cNvPr>
          <p:cNvPicPr>
            <a:picLocks noChangeAspect="1"/>
          </p:cNvPicPr>
          <p:nvPr/>
        </p:nvPicPr>
        <p:blipFill rotWithShape="1">
          <a:blip r:embed="rId3"/>
          <a:srcRect l="1326" t="1" r="2254" b="1961"/>
          <a:stretch/>
        </p:blipFill>
        <p:spPr>
          <a:xfrm>
            <a:off x="5667871" y="5708553"/>
            <a:ext cx="1097280" cy="924859"/>
          </a:xfrm>
          <a:prstGeom prst="rect">
            <a:avLst/>
          </a:prstGeom>
        </p:spPr>
      </p:pic>
      <p:cxnSp>
        <p:nvCxnSpPr>
          <p:cNvPr id="25" name="Đường nối Thẳng 30">
            <a:extLst>
              <a:ext uri="{FF2B5EF4-FFF2-40B4-BE49-F238E27FC236}">
                <a16:creationId xmlns:a16="http://schemas.microsoft.com/office/drawing/2014/main" id="{7FB957B1-834E-471B-BBE1-46E13D5AFD07}"/>
              </a:ext>
            </a:extLst>
          </p:cNvPr>
          <p:cNvCxnSpPr>
            <a:cxnSpLocks/>
          </p:cNvCxnSpPr>
          <p:nvPr/>
        </p:nvCxnSpPr>
        <p:spPr>
          <a:xfrm>
            <a:off x="5413354" y="5554959"/>
            <a:ext cx="271770" cy="1958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Đường nối Thẳng 31">
            <a:extLst>
              <a:ext uri="{FF2B5EF4-FFF2-40B4-BE49-F238E27FC236}">
                <a16:creationId xmlns:a16="http://schemas.microsoft.com/office/drawing/2014/main" id="{1CE7F313-792D-4352-A368-BCE2A1E05CFE}"/>
              </a:ext>
            </a:extLst>
          </p:cNvPr>
          <p:cNvCxnSpPr>
            <a:cxnSpLocks/>
          </p:cNvCxnSpPr>
          <p:nvPr/>
        </p:nvCxnSpPr>
        <p:spPr>
          <a:xfrm>
            <a:off x="5398756" y="5830979"/>
            <a:ext cx="256742" cy="84467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10">
            <a:extLst>
              <a:ext uri="{FF2B5EF4-FFF2-40B4-BE49-F238E27FC236}">
                <a16:creationId xmlns:a16="http://schemas.microsoft.com/office/drawing/2014/main" id="{47BC6E84-604B-445C-934D-E5EC7FCEF70C}"/>
              </a:ext>
            </a:extLst>
          </p:cNvPr>
          <p:cNvCxnSpPr>
            <a:cxnSpLocks/>
          </p:cNvCxnSpPr>
          <p:nvPr/>
        </p:nvCxnSpPr>
        <p:spPr>
          <a:xfrm>
            <a:off x="5062659" y="6538693"/>
            <a:ext cx="1141479" cy="12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Hình chữ nhật 11">
            <a:extLst>
              <a:ext uri="{FF2B5EF4-FFF2-40B4-BE49-F238E27FC236}">
                <a16:creationId xmlns:a16="http://schemas.microsoft.com/office/drawing/2014/main" id="{12A842F9-66B6-4EA8-A791-6F49C473EA9D}"/>
              </a:ext>
            </a:extLst>
          </p:cNvPr>
          <p:cNvSpPr/>
          <p:nvPr/>
        </p:nvSpPr>
        <p:spPr bwMode="auto">
          <a:xfrm>
            <a:off x="6159555" y="6492596"/>
            <a:ext cx="144015" cy="120929"/>
          </a:xfrm>
          <a:prstGeom prst="rect">
            <a:avLst/>
          </a:prstGeom>
          <a:solidFill>
            <a:srgbClr val="00B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굴림" charset="-127"/>
              <a:ea typeface="굴림" charset="-127"/>
            </a:endParaRPr>
          </a:p>
        </p:txBody>
      </p:sp>
      <p:pic>
        <p:nvPicPr>
          <p:cNvPr id="29" name="Picture 30">
            <a:extLst>
              <a:ext uri="{FF2B5EF4-FFF2-40B4-BE49-F238E27FC236}">
                <a16:creationId xmlns:a16="http://schemas.microsoft.com/office/drawing/2014/main" id="{13F0E0BA-07BC-4B21-A73C-7AEDEF45BEBA}"/>
              </a:ext>
            </a:extLst>
          </p:cNvPr>
          <p:cNvPicPr>
            <a:picLocks noChangeAspect="1"/>
          </p:cNvPicPr>
          <p:nvPr/>
        </p:nvPicPr>
        <p:blipFill>
          <a:blip r:embed="rId4"/>
          <a:stretch>
            <a:fillRect/>
          </a:stretch>
        </p:blipFill>
        <p:spPr>
          <a:xfrm>
            <a:off x="117669" y="4543739"/>
            <a:ext cx="3448326" cy="674192"/>
          </a:xfrm>
          <a:prstGeom prst="rect">
            <a:avLst/>
          </a:prstGeom>
        </p:spPr>
      </p:pic>
      <p:pic>
        <p:nvPicPr>
          <p:cNvPr id="30" name="Hình ảnh 6">
            <a:extLst>
              <a:ext uri="{FF2B5EF4-FFF2-40B4-BE49-F238E27FC236}">
                <a16:creationId xmlns:a16="http://schemas.microsoft.com/office/drawing/2014/main" id="{2607E600-8CB0-4744-BEF3-D4C9B53EDAB7}"/>
              </a:ext>
            </a:extLst>
          </p:cNvPr>
          <p:cNvPicPr>
            <a:picLocks noChangeAspect="1"/>
          </p:cNvPicPr>
          <p:nvPr/>
        </p:nvPicPr>
        <p:blipFill rotWithShape="1">
          <a:blip r:embed="rId2"/>
          <a:srcRect b="39857"/>
          <a:stretch/>
        </p:blipFill>
        <p:spPr>
          <a:xfrm>
            <a:off x="85846" y="1317172"/>
            <a:ext cx="7014139" cy="1109477"/>
          </a:xfrm>
          <a:prstGeom prst="rect">
            <a:avLst/>
          </a:prstGeom>
        </p:spPr>
      </p:pic>
      <p:cxnSp>
        <p:nvCxnSpPr>
          <p:cNvPr id="31" name="Straight Connector 42">
            <a:extLst>
              <a:ext uri="{FF2B5EF4-FFF2-40B4-BE49-F238E27FC236}">
                <a16:creationId xmlns:a16="http://schemas.microsoft.com/office/drawing/2014/main" id="{2EFF970A-F710-45BE-B79A-7A9E04962CD4}"/>
              </a:ext>
            </a:extLst>
          </p:cNvPr>
          <p:cNvCxnSpPr/>
          <p:nvPr/>
        </p:nvCxnSpPr>
        <p:spPr>
          <a:xfrm>
            <a:off x="810102" y="1284657"/>
            <a:ext cx="0" cy="11419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43">
            <a:extLst>
              <a:ext uri="{FF2B5EF4-FFF2-40B4-BE49-F238E27FC236}">
                <a16:creationId xmlns:a16="http://schemas.microsoft.com/office/drawing/2014/main" id="{3C4BC1C6-F58C-4468-AAF4-C302E91ABBAF}"/>
              </a:ext>
            </a:extLst>
          </p:cNvPr>
          <p:cNvCxnSpPr/>
          <p:nvPr/>
        </p:nvCxnSpPr>
        <p:spPr>
          <a:xfrm>
            <a:off x="1725900" y="1284657"/>
            <a:ext cx="0" cy="11419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44">
            <a:extLst>
              <a:ext uri="{FF2B5EF4-FFF2-40B4-BE49-F238E27FC236}">
                <a16:creationId xmlns:a16="http://schemas.microsoft.com/office/drawing/2014/main" id="{1E242E09-63CC-4063-ADAF-3466AB550AF8}"/>
              </a:ext>
            </a:extLst>
          </p:cNvPr>
          <p:cNvCxnSpPr/>
          <p:nvPr/>
        </p:nvCxnSpPr>
        <p:spPr>
          <a:xfrm>
            <a:off x="2851423" y="1284657"/>
            <a:ext cx="0" cy="1141992"/>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48">
            <a:extLst>
              <a:ext uri="{FF2B5EF4-FFF2-40B4-BE49-F238E27FC236}">
                <a16:creationId xmlns:a16="http://schemas.microsoft.com/office/drawing/2014/main" id="{8B46AEE7-2866-4972-9B16-297A1AE49332}"/>
              </a:ext>
            </a:extLst>
          </p:cNvPr>
          <p:cNvSpPr txBox="1"/>
          <p:nvPr/>
        </p:nvSpPr>
        <p:spPr>
          <a:xfrm>
            <a:off x="137354" y="2057317"/>
            <a:ext cx="1028700" cy="369332"/>
          </a:xfrm>
          <a:prstGeom prst="rect">
            <a:avLst/>
          </a:prstGeom>
          <a:noFill/>
        </p:spPr>
        <p:txBody>
          <a:bodyPr wrap="square" rtlCol="0">
            <a:spAutoFit/>
          </a:bodyPr>
          <a:lstStyle/>
          <a:p>
            <a:r>
              <a:rPr lang="en-US" dirty="0">
                <a:solidFill>
                  <a:schemeClr val="bg1"/>
                </a:solidFill>
              </a:rPr>
              <a:t>Outer</a:t>
            </a:r>
          </a:p>
        </p:txBody>
      </p:sp>
      <p:sp>
        <p:nvSpPr>
          <p:cNvPr id="35" name="TextBox 49">
            <a:extLst>
              <a:ext uri="{FF2B5EF4-FFF2-40B4-BE49-F238E27FC236}">
                <a16:creationId xmlns:a16="http://schemas.microsoft.com/office/drawing/2014/main" id="{3883DB84-946F-48DB-860E-9755D276DBC3}"/>
              </a:ext>
            </a:extLst>
          </p:cNvPr>
          <p:cNvSpPr txBox="1"/>
          <p:nvPr/>
        </p:nvSpPr>
        <p:spPr>
          <a:xfrm>
            <a:off x="918169" y="2057317"/>
            <a:ext cx="1028700" cy="369332"/>
          </a:xfrm>
          <a:prstGeom prst="rect">
            <a:avLst/>
          </a:prstGeom>
          <a:noFill/>
        </p:spPr>
        <p:txBody>
          <a:bodyPr wrap="square" rtlCol="0">
            <a:spAutoFit/>
          </a:bodyPr>
          <a:lstStyle/>
          <a:p>
            <a:r>
              <a:rPr lang="en-US" dirty="0">
                <a:solidFill>
                  <a:schemeClr val="bg1"/>
                </a:solidFill>
              </a:rPr>
              <a:t>Middle</a:t>
            </a:r>
          </a:p>
        </p:txBody>
      </p:sp>
      <p:sp>
        <p:nvSpPr>
          <p:cNvPr id="36" name="TextBox 50">
            <a:extLst>
              <a:ext uri="{FF2B5EF4-FFF2-40B4-BE49-F238E27FC236}">
                <a16:creationId xmlns:a16="http://schemas.microsoft.com/office/drawing/2014/main" id="{693E65B2-988E-49E6-A358-C3A8B9743337}"/>
              </a:ext>
            </a:extLst>
          </p:cNvPr>
          <p:cNvSpPr txBox="1"/>
          <p:nvPr/>
        </p:nvSpPr>
        <p:spPr>
          <a:xfrm>
            <a:off x="1854555" y="2057317"/>
            <a:ext cx="1028700" cy="369332"/>
          </a:xfrm>
          <a:prstGeom prst="rect">
            <a:avLst/>
          </a:prstGeom>
          <a:noFill/>
        </p:spPr>
        <p:txBody>
          <a:bodyPr wrap="square" rtlCol="0">
            <a:spAutoFit/>
          </a:bodyPr>
          <a:lstStyle/>
          <a:p>
            <a:r>
              <a:rPr lang="en-US" dirty="0">
                <a:solidFill>
                  <a:schemeClr val="bg1"/>
                </a:solidFill>
              </a:rPr>
              <a:t>Inner</a:t>
            </a:r>
          </a:p>
        </p:txBody>
      </p:sp>
      <p:sp>
        <p:nvSpPr>
          <p:cNvPr id="37" name="TextBox 51">
            <a:extLst>
              <a:ext uri="{FF2B5EF4-FFF2-40B4-BE49-F238E27FC236}">
                <a16:creationId xmlns:a16="http://schemas.microsoft.com/office/drawing/2014/main" id="{EFFEF688-9EB8-4113-91E6-B5550C818CCD}"/>
              </a:ext>
            </a:extLst>
          </p:cNvPr>
          <p:cNvSpPr txBox="1"/>
          <p:nvPr/>
        </p:nvSpPr>
        <p:spPr>
          <a:xfrm>
            <a:off x="7266532" y="727767"/>
            <a:ext cx="4734484" cy="3970318"/>
          </a:xfrm>
          <a:prstGeom prst="rect">
            <a:avLst/>
          </a:prstGeom>
          <a:noFill/>
        </p:spPr>
        <p:txBody>
          <a:bodyPr wrap="square" rtlCol="0">
            <a:spAutoFit/>
          </a:bodyPr>
          <a:lstStyle/>
          <a:p>
            <a:pPr marL="228600" indent="-228600">
              <a:buFont typeface="+mj-lt"/>
              <a:buAutoNum type="arabicPeriod"/>
            </a:pPr>
            <a:r>
              <a:rPr lang="en-US" altLang="ko-KR" sz="1400" dirty="0"/>
              <a:t>From CLAHE image, we divide each side (from center pin) into three regions (Inner, Middle and Outer with respect to the center pin)</a:t>
            </a:r>
          </a:p>
          <a:p>
            <a:pPr marL="228600" indent="-228600">
              <a:buFont typeface="+mj-lt"/>
              <a:buAutoNum type="arabicPeriod"/>
            </a:pPr>
            <a:r>
              <a:rPr lang="en-US" sz="1400" dirty="0"/>
              <a:t>If pole position in the outer region, we will apply restricted condition ( If anode X position movement towards the border of the image exceed 5 pixels =&gt; We will reset to starting point X position)</a:t>
            </a:r>
          </a:p>
          <a:p>
            <a:pPr marL="228600" indent="-228600">
              <a:buFont typeface="+mj-lt"/>
              <a:buAutoNum type="arabicPeriod"/>
            </a:pPr>
            <a:r>
              <a:rPr lang="en-US" sz="1400" dirty="0"/>
              <a:t>Using window 7x7 to CLAHE image to trace (starting position is at the middle of window bottom line)</a:t>
            </a:r>
          </a:p>
          <a:p>
            <a:pPr marL="228600" indent="-228600">
              <a:buFont typeface="+mj-lt"/>
              <a:buAutoNum type="arabicPeriod"/>
            </a:pPr>
            <a:r>
              <a:rPr lang="en-US" sz="1400" dirty="0"/>
              <a:t>Use vertical projection to calculate average intensity of the window from step 1</a:t>
            </a:r>
          </a:p>
          <a:p>
            <a:pPr marL="228600" indent="-228600">
              <a:buFont typeface="+mj-lt"/>
              <a:buAutoNum type="arabicPeriod"/>
            </a:pPr>
            <a:r>
              <a:rPr lang="en-US" sz="1400" dirty="0"/>
              <a:t>Choose lowest intensity column as the new starting position(at start point’s row + </a:t>
            </a:r>
            <a:r>
              <a:rPr lang="en-US" sz="1400" b="1" dirty="0"/>
              <a:t>1</a:t>
            </a:r>
            <a:r>
              <a:rPr lang="en-US" sz="1400" dirty="0"/>
              <a:t>)</a:t>
            </a:r>
          </a:p>
          <a:p>
            <a:pPr marL="228600" indent="-228600">
              <a:buFont typeface="+mj-lt"/>
              <a:buAutoNum type="arabicPeriod"/>
            </a:pPr>
            <a:r>
              <a:rPr lang="en-US" sz="1400" dirty="0"/>
              <a:t>If condition(</a:t>
            </a:r>
            <a:r>
              <a:rPr lang="en-US" sz="1400" dirty="0">
                <a:solidFill>
                  <a:srgbClr val="FF0000"/>
                </a:solidFill>
              </a:rPr>
              <a:t>lowest intensity &gt; anodeThreshold(*)) </a:t>
            </a:r>
            <a:r>
              <a:rPr lang="en-US" sz="1400" dirty="0"/>
              <a:t>is met 5 consecutive times, then break(choose new position as anode peaks). Else go to step 5</a:t>
            </a:r>
          </a:p>
          <a:p>
            <a:endParaRPr lang="en-US" sz="1400" dirty="0"/>
          </a:p>
          <a:p>
            <a:r>
              <a:rPr lang="en-US" sz="1400" dirty="0">
                <a:solidFill>
                  <a:srgbClr val="FF0000"/>
                </a:solidFill>
              </a:rPr>
              <a:t>(*): refer to Anode Thresholds in setting </a:t>
            </a:r>
          </a:p>
        </p:txBody>
      </p:sp>
      <p:sp>
        <p:nvSpPr>
          <p:cNvPr id="38" name="Oval 52">
            <a:extLst>
              <a:ext uri="{FF2B5EF4-FFF2-40B4-BE49-F238E27FC236}">
                <a16:creationId xmlns:a16="http://schemas.microsoft.com/office/drawing/2014/main" id="{0AD02D27-6111-4127-9369-2D05EA416FBE}"/>
              </a:ext>
            </a:extLst>
          </p:cNvPr>
          <p:cNvSpPr/>
          <p:nvPr/>
        </p:nvSpPr>
        <p:spPr>
          <a:xfrm flipH="1">
            <a:off x="308581" y="2716543"/>
            <a:ext cx="45719" cy="5334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53">
            <a:extLst>
              <a:ext uri="{FF2B5EF4-FFF2-40B4-BE49-F238E27FC236}">
                <a16:creationId xmlns:a16="http://schemas.microsoft.com/office/drawing/2014/main" id="{72ACC736-06BE-42D5-B2E4-EEDCC18BEABC}"/>
              </a:ext>
            </a:extLst>
          </p:cNvPr>
          <p:cNvSpPr/>
          <p:nvPr/>
        </p:nvSpPr>
        <p:spPr>
          <a:xfrm flipH="1">
            <a:off x="402258" y="2717941"/>
            <a:ext cx="45719" cy="5334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54">
            <a:extLst>
              <a:ext uri="{FF2B5EF4-FFF2-40B4-BE49-F238E27FC236}">
                <a16:creationId xmlns:a16="http://schemas.microsoft.com/office/drawing/2014/main" id="{0BB1C885-E79B-40ED-97A9-43F30A020C3B}"/>
              </a:ext>
            </a:extLst>
          </p:cNvPr>
          <p:cNvSpPr/>
          <p:nvPr/>
        </p:nvSpPr>
        <p:spPr>
          <a:xfrm flipH="1">
            <a:off x="325359" y="3186327"/>
            <a:ext cx="45719" cy="53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55">
            <a:extLst>
              <a:ext uri="{FF2B5EF4-FFF2-40B4-BE49-F238E27FC236}">
                <a16:creationId xmlns:a16="http://schemas.microsoft.com/office/drawing/2014/main" id="{E033EA62-8520-4165-A4C7-1BB2DB19C44D}"/>
              </a:ext>
            </a:extLst>
          </p:cNvPr>
          <p:cNvSpPr txBox="1"/>
          <p:nvPr/>
        </p:nvSpPr>
        <p:spPr>
          <a:xfrm>
            <a:off x="7141266" y="5128972"/>
            <a:ext cx="4884230" cy="1477328"/>
          </a:xfrm>
          <a:prstGeom prst="rect">
            <a:avLst/>
          </a:prstGeom>
          <a:solidFill>
            <a:srgbClr val="FFFF00"/>
          </a:solidFill>
        </p:spPr>
        <p:txBody>
          <a:bodyPr wrap="square" rtlCol="0">
            <a:spAutoFit/>
          </a:bodyPr>
          <a:lstStyle/>
          <a:p>
            <a:r>
              <a:rPr lang="en-US" dirty="0">
                <a:solidFill>
                  <a:srgbClr val="FF0000"/>
                </a:solidFill>
              </a:rPr>
              <a:t>Recommendation</a:t>
            </a:r>
            <a:r>
              <a:rPr lang="en-US" dirty="0"/>
              <a:t>:</a:t>
            </a:r>
          </a:p>
          <a:p>
            <a:r>
              <a:rPr lang="en-US" dirty="0"/>
              <a:t> Instead of using fixed anode threshold =&gt; Try to find auto or semi-auto anode threshold, so called adaptive threshold, or by using the histogram of CLAHE output</a:t>
            </a:r>
          </a:p>
        </p:txBody>
      </p:sp>
    </p:spTree>
    <p:extLst>
      <p:ext uri="{BB962C8B-B14F-4D97-AF65-F5344CB8AC3E}">
        <p14:creationId xmlns:p14="http://schemas.microsoft.com/office/powerpoint/2010/main" val="15809557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normAutofit/>
          </a:bodyPr>
          <a:lstStyle/>
          <a:p>
            <a:r>
              <a:rPr lang="en-US" dirty="0"/>
              <a:t>Cathode and Anode finding </a:t>
            </a:r>
            <a:r>
              <a:rPr lang="en-US" dirty="0" smtClean="0"/>
              <a:t>image</a:t>
            </a:r>
            <a:endParaRPr lang="en-US" dirty="0"/>
          </a:p>
        </p:txBody>
      </p:sp>
      <p:sp>
        <p:nvSpPr>
          <p:cNvPr id="4" name="Chỗ dành sẵn cho Số hiệu Bản chiếu 3"/>
          <p:cNvSpPr>
            <a:spLocks noGrp="1"/>
          </p:cNvSpPr>
          <p:nvPr>
            <p:ph type="sldNum" sz="quarter" idx="12"/>
          </p:nvPr>
        </p:nvSpPr>
        <p:spPr/>
        <p:txBody>
          <a:bodyPr/>
          <a:lstStyle/>
          <a:p>
            <a:fld id="{612001EB-C607-4195-83CD-5AE5F3E4F111}" type="slidenum">
              <a:rPr lang="en-US" smtClean="0"/>
              <a:t>44</a:t>
            </a:fld>
            <a:endParaRPr lang="en-US"/>
          </a:p>
        </p:txBody>
      </p:sp>
      <p:cxnSp>
        <p:nvCxnSpPr>
          <p:cNvPr id="5" name="직선 연결선 9">
            <a:extLst>
              <a:ext uri="{FF2B5EF4-FFF2-40B4-BE49-F238E27FC236}">
                <a16:creationId xmlns:a16="http://schemas.microsoft.com/office/drawing/2014/main" id="{5609B4EA-0EAB-41D5-84F8-D5938E32C55A}"/>
              </a:ext>
            </a:extLst>
          </p:cNvPr>
          <p:cNvCxnSpPr>
            <a:cxnSpLocks/>
          </p:cNvCxnSpPr>
          <p:nvPr/>
        </p:nvCxnSpPr>
        <p:spPr>
          <a:xfrm>
            <a:off x="5301273" y="2128031"/>
            <a:ext cx="44450" cy="2944812"/>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6" name="TextBox 4">
            <a:extLst>
              <a:ext uri="{FF2B5EF4-FFF2-40B4-BE49-F238E27FC236}">
                <a16:creationId xmlns:a16="http://schemas.microsoft.com/office/drawing/2014/main" id="{DA65B83C-433B-4D80-849A-213BFA897FB3}"/>
              </a:ext>
            </a:extLst>
          </p:cNvPr>
          <p:cNvSpPr txBox="1">
            <a:spLocks noChangeArrowheads="1"/>
          </p:cNvSpPr>
          <p:nvPr/>
        </p:nvSpPr>
        <p:spPr bwMode="auto">
          <a:xfrm>
            <a:off x="1301025" y="5521758"/>
            <a:ext cx="37528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lr>
                <a:schemeClr val="folHlink"/>
              </a:buClr>
              <a:buSzPct val="60000"/>
              <a:buFont typeface="Wingdings" panose="05000000000000000000" pitchFamily="2" charset="2"/>
              <a:buChar char="n"/>
              <a:defRPr kumimoji="1" sz="3200">
                <a:solidFill>
                  <a:schemeClr val="tx1"/>
                </a:solidFill>
                <a:latin typeface="굴림" panose="020B0600000101010101" pitchFamily="34" charset="-127"/>
                <a:ea typeface="굴림" panose="020B0600000101010101" pitchFamily="34" charset="-127"/>
              </a:defRPr>
            </a:lvl1pPr>
            <a:lvl2pPr marL="742950" indent="-285750" latinLnBrk="1">
              <a:spcBef>
                <a:spcPct val="20000"/>
              </a:spcBef>
              <a:buClr>
                <a:schemeClr val="hlink"/>
              </a:buClr>
              <a:buSzPct val="55000"/>
              <a:buFont typeface="Wingdings" panose="05000000000000000000" pitchFamily="2" charset="2"/>
              <a:buChar char="n"/>
              <a:defRPr kumimoji="1" sz="1600">
                <a:solidFill>
                  <a:schemeClr val="tx1"/>
                </a:solidFill>
                <a:latin typeface="굴림" panose="020B0600000101010101" pitchFamily="34" charset="-127"/>
                <a:ea typeface="굴림" panose="020B0600000101010101" pitchFamily="34" charset="-127"/>
              </a:defRPr>
            </a:lvl2pPr>
            <a:lvl3pPr marL="1143000" indent="-228600" latinLnBrk="1">
              <a:spcBef>
                <a:spcPct val="20000"/>
              </a:spcBef>
              <a:buClr>
                <a:schemeClr val="folHlink"/>
              </a:buClr>
              <a:buSzPct val="50000"/>
              <a:buFont typeface="Wingdings" panose="05000000000000000000" pitchFamily="2" charset="2"/>
              <a:buChar char="n"/>
              <a:defRPr kumimoji="1" sz="1400">
                <a:solidFill>
                  <a:schemeClr val="tx1"/>
                </a:solidFill>
                <a:latin typeface="굴림" panose="020B0600000101010101" pitchFamily="34" charset="-127"/>
                <a:ea typeface="굴림" panose="020B0600000101010101" pitchFamily="34" charset="-127"/>
              </a:defRPr>
            </a:lvl3pPr>
            <a:lvl4pPr marL="1600200" indent="-228600" latinLnBrk="1">
              <a:spcBef>
                <a:spcPct val="20000"/>
              </a:spcBef>
              <a:buClr>
                <a:schemeClr val="accent2"/>
              </a:buClr>
              <a:buSzPct val="55000"/>
              <a:buFont typeface="Wingdings" panose="05000000000000000000" pitchFamily="2" charset="2"/>
              <a:buChar char="n"/>
              <a:defRPr kumimoji="1" sz="1200">
                <a:solidFill>
                  <a:schemeClr val="tx1"/>
                </a:solidFill>
                <a:latin typeface="굴림" panose="020B0600000101010101" pitchFamily="34" charset="-127"/>
                <a:ea typeface="굴림" panose="020B0600000101010101" pitchFamily="34" charset="-127"/>
              </a:defRPr>
            </a:lvl4pPr>
            <a:lvl5pPr marL="2057400" indent="-228600" latinLnBrk="1">
              <a:spcBef>
                <a:spcPct val="20000"/>
              </a:spcBef>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9pPr>
          </a:lstStyle>
          <a:p>
            <a:pPr algn="ctr" latinLnBrk="0">
              <a:spcBef>
                <a:spcPct val="0"/>
              </a:spcBef>
              <a:buClrTx/>
              <a:buSzTx/>
              <a:buFontTx/>
              <a:buNone/>
            </a:pPr>
            <a:r>
              <a:rPr lang="en-US" altLang="ko-KR" sz="1400" dirty="0"/>
              <a:t>Original Image</a:t>
            </a:r>
            <a:endParaRPr lang="ko-KR" altLang="en-US" sz="1400" dirty="0"/>
          </a:p>
        </p:txBody>
      </p:sp>
      <p:sp>
        <p:nvSpPr>
          <p:cNvPr id="7" name="TextBox 5">
            <a:extLst>
              <a:ext uri="{FF2B5EF4-FFF2-40B4-BE49-F238E27FC236}">
                <a16:creationId xmlns:a16="http://schemas.microsoft.com/office/drawing/2014/main" id="{A4744EF4-8367-4962-90D7-98438004A5E2}"/>
              </a:ext>
            </a:extLst>
          </p:cNvPr>
          <p:cNvSpPr txBox="1">
            <a:spLocks noChangeArrowheads="1"/>
          </p:cNvSpPr>
          <p:nvPr/>
        </p:nvSpPr>
        <p:spPr bwMode="auto">
          <a:xfrm>
            <a:off x="5750536" y="5674158"/>
            <a:ext cx="34829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lr>
                <a:schemeClr val="folHlink"/>
              </a:buClr>
              <a:buSzPct val="60000"/>
              <a:buFont typeface="Wingdings" panose="05000000000000000000" pitchFamily="2" charset="2"/>
              <a:buChar char="n"/>
              <a:defRPr kumimoji="1" sz="3200">
                <a:solidFill>
                  <a:schemeClr val="tx1"/>
                </a:solidFill>
                <a:latin typeface="굴림" panose="020B0600000101010101" pitchFamily="34" charset="-127"/>
                <a:ea typeface="굴림" panose="020B0600000101010101" pitchFamily="34" charset="-127"/>
              </a:defRPr>
            </a:lvl1pPr>
            <a:lvl2pPr marL="742950" indent="-285750" latinLnBrk="1">
              <a:spcBef>
                <a:spcPct val="20000"/>
              </a:spcBef>
              <a:buClr>
                <a:schemeClr val="hlink"/>
              </a:buClr>
              <a:buSzPct val="55000"/>
              <a:buFont typeface="Wingdings" panose="05000000000000000000" pitchFamily="2" charset="2"/>
              <a:buChar char="n"/>
              <a:defRPr kumimoji="1" sz="1600">
                <a:solidFill>
                  <a:schemeClr val="tx1"/>
                </a:solidFill>
                <a:latin typeface="굴림" panose="020B0600000101010101" pitchFamily="34" charset="-127"/>
                <a:ea typeface="굴림" panose="020B0600000101010101" pitchFamily="34" charset="-127"/>
              </a:defRPr>
            </a:lvl2pPr>
            <a:lvl3pPr marL="1143000" indent="-228600" latinLnBrk="1">
              <a:spcBef>
                <a:spcPct val="20000"/>
              </a:spcBef>
              <a:buClr>
                <a:schemeClr val="folHlink"/>
              </a:buClr>
              <a:buSzPct val="50000"/>
              <a:buFont typeface="Wingdings" panose="05000000000000000000" pitchFamily="2" charset="2"/>
              <a:buChar char="n"/>
              <a:defRPr kumimoji="1" sz="1400">
                <a:solidFill>
                  <a:schemeClr val="tx1"/>
                </a:solidFill>
                <a:latin typeface="굴림" panose="020B0600000101010101" pitchFamily="34" charset="-127"/>
                <a:ea typeface="굴림" panose="020B0600000101010101" pitchFamily="34" charset="-127"/>
              </a:defRPr>
            </a:lvl3pPr>
            <a:lvl4pPr marL="1600200" indent="-228600" latinLnBrk="1">
              <a:spcBef>
                <a:spcPct val="20000"/>
              </a:spcBef>
              <a:buClr>
                <a:schemeClr val="accent2"/>
              </a:buClr>
              <a:buSzPct val="55000"/>
              <a:buFont typeface="Wingdings" panose="05000000000000000000" pitchFamily="2" charset="2"/>
              <a:buChar char="n"/>
              <a:defRPr kumimoji="1" sz="1200">
                <a:solidFill>
                  <a:schemeClr val="tx1"/>
                </a:solidFill>
                <a:latin typeface="굴림" panose="020B0600000101010101" pitchFamily="34" charset="-127"/>
                <a:ea typeface="굴림" panose="020B0600000101010101" pitchFamily="34" charset="-127"/>
              </a:defRPr>
            </a:lvl4pPr>
            <a:lvl5pPr marL="2057400" indent="-228600" latinLnBrk="1">
              <a:spcBef>
                <a:spcPct val="20000"/>
              </a:spcBef>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9pPr>
          </a:lstStyle>
          <a:p>
            <a:pPr algn="ctr" latinLnBrk="0">
              <a:spcBef>
                <a:spcPct val="0"/>
              </a:spcBef>
              <a:buClrTx/>
              <a:buSzTx/>
              <a:buFontTx/>
              <a:buNone/>
            </a:pPr>
            <a:r>
              <a:rPr lang="en-US" altLang="en-US" sz="1400"/>
              <a:t>Result Image</a:t>
            </a:r>
          </a:p>
        </p:txBody>
      </p:sp>
      <p:pic>
        <p:nvPicPr>
          <p:cNvPr id="8" name="Picture 6">
            <a:extLst>
              <a:ext uri="{FF2B5EF4-FFF2-40B4-BE49-F238E27FC236}">
                <a16:creationId xmlns:a16="http://schemas.microsoft.com/office/drawing/2014/main" id="{5547A6B8-6221-49E4-B078-55FEBF0C38EE}"/>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15754" t="7375"/>
          <a:stretch/>
        </p:blipFill>
        <p:spPr>
          <a:xfrm>
            <a:off x="1573749" y="1489310"/>
            <a:ext cx="3556124" cy="3909776"/>
          </a:xfrm>
          <a:prstGeom prst="rect">
            <a:avLst/>
          </a:prstGeom>
        </p:spPr>
      </p:pic>
      <p:pic>
        <p:nvPicPr>
          <p:cNvPr id="9" name="Picture 7" descr="A picture containing text, indoor&#10;&#10;Description automatically generated">
            <a:extLst>
              <a:ext uri="{FF2B5EF4-FFF2-40B4-BE49-F238E27FC236}">
                <a16:creationId xmlns:a16="http://schemas.microsoft.com/office/drawing/2014/main" id="{9D5129D0-9DCF-468C-911A-8608DE8571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38833" y="1185382"/>
            <a:ext cx="4248472" cy="4248472"/>
          </a:xfrm>
          <a:prstGeom prst="rect">
            <a:avLst/>
          </a:prstGeom>
        </p:spPr>
      </p:pic>
    </p:spTree>
    <p:extLst>
      <p:ext uri="{BB962C8B-B14F-4D97-AF65-F5344CB8AC3E}">
        <p14:creationId xmlns:p14="http://schemas.microsoft.com/office/powerpoint/2010/main" val="27138952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normAutofit/>
          </a:bodyPr>
          <a:lstStyle/>
          <a:p>
            <a:r>
              <a:rPr lang="en-US" dirty="0"/>
              <a:t>Pole Length </a:t>
            </a:r>
            <a:r>
              <a:rPr lang="en-US" dirty="0" smtClean="0"/>
              <a:t>Refinement</a:t>
            </a:r>
            <a:endParaRPr lang="en-US" dirty="0"/>
          </a:p>
        </p:txBody>
      </p:sp>
      <p:sp>
        <p:nvSpPr>
          <p:cNvPr id="4" name="Chỗ dành sẵn cho Số hiệu Bản chiếu 3"/>
          <p:cNvSpPr>
            <a:spLocks noGrp="1"/>
          </p:cNvSpPr>
          <p:nvPr>
            <p:ph type="sldNum" sz="quarter" idx="12"/>
          </p:nvPr>
        </p:nvSpPr>
        <p:spPr/>
        <p:txBody>
          <a:bodyPr/>
          <a:lstStyle/>
          <a:p>
            <a:fld id="{612001EB-C607-4195-83CD-5AE5F3E4F111}" type="slidenum">
              <a:rPr lang="en-US" smtClean="0"/>
              <a:t>45</a:t>
            </a:fld>
            <a:endParaRPr lang="en-US"/>
          </a:p>
        </p:txBody>
      </p:sp>
      <p:grpSp>
        <p:nvGrpSpPr>
          <p:cNvPr id="5" name="Nhóm 57">
            <a:extLst>
              <a:ext uri="{FF2B5EF4-FFF2-40B4-BE49-F238E27FC236}">
                <a16:creationId xmlns:a16="http://schemas.microsoft.com/office/drawing/2014/main" id="{9AA5AF32-1EEB-493A-8CD6-A53A66CF66CB}"/>
              </a:ext>
            </a:extLst>
          </p:cNvPr>
          <p:cNvGrpSpPr/>
          <p:nvPr/>
        </p:nvGrpSpPr>
        <p:grpSpPr>
          <a:xfrm>
            <a:off x="2292633" y="1816676"/>
            <a:ext cx="7422044" cy="1418955"/>
            <a:chOff x="785193" y="206160"/>
            <a:chExt cx="9896058" cy="1891940"/>
          </a:xfrm>
        </p:grpSpPr>
        <p:grpSp>
          <p:nvGrpSpPr>
            <p:cNvPr id="6" name="그룹 33">
              <a:extLst>
                <a:ext uri="{FF2B5EF4-FFF2-40B4-BE49-F238E27FC236}">
                  <a16:creationId xmlns:a16="http://schemas.microsoft.com/office/drawing/2014/main" id="{DECD55E9-BC95-49DE-8DF1-7BE25C59C8DA}"/>
                </a:ext>
              </a:extLst>
            </p:cNvPr>
            <p:cNvGrpSpPr/>
            <p:nvPr/>
          </p:nvGrpSpPr>
          <p:grpSpPr>
            <a:xfrm>
              <a:off x="944217" y="476715"/>
              <a:ext cx="9342783" cy="1267603"/>
              <a:chOff x="1331843" y="1838376"/>
              <a:chExt cx="9342783" cy="1267603"/>
            </a:xfrm>
          </p:grpSpPr>
          <p:cxnSp>
            <p:nvCxnSpPr>
              <p:cNvPr id="19" name="직선 화살표 연결선 4">
                <a:extLst>
                  <a:ext uri="{FF2B5EF4-FFF2-40B4-BE49-F238E27FC236}">
                    <a16:creationId xmlns:a16="http://schemas.microsoft.com/office/drawing/2014/main" id="{C21BAB68-43C2-4741-B470-22554BE09DDC}"/>
                  </a:ext>
                </a:extLst>
              </p:cNvPr>
              <p:cNvCxnSpPr/>
              <p:nvPr/>
            </p:nvCxnSpPr>
            <p:spPr>
              <a:xfrm flipV="1">
                <a:off x="1665045" y="2221444"/>
                <a:ext cx="0" cy="790113"/>
              </a:xfrm>
              <a:prstGeom prst="straightConnector1">
                <a:avLst/>
              </a:prstGeom>
              <a:ln>
                <a:solidFill>
                  <a:schemeClr val="tx1"/>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sp>
            <p:nvSpPr>
              <p:cNvPr id="20" name="자유형 6">
                <a:extLst>
                  <a:ext uri="{FF2B5EF4-FFF2-40B4-BE49-F238E27FC236}">
                    <a16:creationId xmlns:a16="http://schemas.microsoft.com/office/drawing/2014/main" id="{FAFA91EA-0F11-49F7-AAFB-A7430ACE924C}"/>
                  </a:ext>
                </a:extLst>
              </p:cNvPr>
              <p:cNvSpPr/>
              <p:nvPr/>
            </p:nvSpPr>
            <p:spPr>
              <a:xfrm>
                <a:off x="1331843" y="1838376"/>
                <a:ext cx="4144618" cy="556954"/>
              </a:xfrm>
              <a:custGeom>
                <a:avLst/>
                <a:gdLst>
                  <a:gd name="connsiteX0" fmla="*/ 0 w 4144618"/>
                  <a:gd name="connsiteY0" fmla="*/ 556954 h 556954"/>
                  <a:gd name="connsiteX1" fmla="*/ 1321905 w 4144618"/>
                  <a:gd name="connsiteY1" fmla="*/ 363 h 556954"/>
                  <a:gd name="connsiteX2" fmla="*/ 2623931 w 4144618"/>
                  <a:gd name="connsiteY2" fmla="*/ 467502 h 556954"/>
                  <a:gd name="connsiteX3" fmla="*/ 4144618 w 4144618"/>
                  <a:gd name="connsiteY3" fmla="*/ 199146 h 556954"/>
                </a:gdLst>
                <a:ahLst/>
                <a:cxnLst>
                  <a:cxn ang="0">
                    <a:pos x="connsiteX0" y="connsiteY0"/>
                  </a:cxn>
                  <a:cxn ang="0">
                    <a:pos x="connsiteX1" y="connsiteY1"/>
                  </a:cxn>
                  <a:cxn ang="0">
                    <a:pos x="connsiteX2" y="connsiteY2"/>
                  </a:cxn>
                  <a:cxn ang="0">
                    <a:pos x="connsiteX3" y="connsiteY3"/>
                  </a:cxn>
                </a:cxnLst>
                <a:rect l="l" t="t" r="r" b="b"/>
                <a:pathLst>
                  <a:path w="4144618" h="556954">
                    <a:moveTo>
                      <a:pt x="0" y="556954"/>
                    </a:moveTo>
                    <a:cubicBezTo>
                      <a:pt x="442291" y="286113"/>
                      <a:pt x="884583" y="15272"/>
                      <a:pt x="1321905" y="363"/>
                    </a:cubicBezTo>
                    <a:cubicBezTo>
                      <a:pt x="1759227" y="-14546"/>
                      <a:pt x="2153479" y="434372"/>
                      <a:pt x="2623931" y="467502"/>
                    </a:cubicBezTo>
                    <a:cubicBezTo>
                      <a:pt x="3094383" y="500632"/>
                      <a:pt x="3619500" y="349889"/>
                      <a:pt x="4144618" y="1991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endParaRPr>
              </a:p>
            </p:txBody>
          </p:sp>
          <p:sp>
            <p:nvSpPr>
              <p:cNvPr id="21" name="자유형 7">
                <a:extLst>
                  <a:ext uri="{FF2B5EF4-FFF2-40B4-BE49-F238E27FC236}">
                    <a16:creationId xmlns:a16="http://schemas.microsoft.com/office/drawing/2014/main" id="{BF13FA81-09AE-4254-AAF2-953445846B27}"/>
                  </a:ext>
                </a:extLst>
              </p:cNvPr>
              <p:cNvSpPr/>
              <p:nvPr/>
            </p:nvSpPr>
            <p:spPr>
              <a:xfrm flipH="1">
                <a:off x="6530008" y="1838376"/>
                <a:ext cx="4144618" cy="556954"/>
              </a:xfrm>
              <a:custGeom>
                <a:avLst/>
                <a:gdLst>
                  <a:gd name="connsiteX0" fmla="*/ 0 w 4144618"/>
                  <a:gd name="connsiteY0" fmla="*/ 556954 h 556954"/>
                  <a:gd name="connsiteX1" fmla="*/ 1321905 w 4144618"/>
                  <a:gd name="connsiteY1" fmla="*/ 363 h 556954"/>
                  <a:gd name="connsiteX2" fmla="*/ 2623931 w 4144618"/>
                  <a:gd name="connsiteY2" fmla="*/ 467502 h 556954"/>
                  <a:gd name="connsiteX3" fmla="*/ 4144618 w 4144618"/>
                  <a:gd name="connsiteY3" fmla="*/ 199146 h 556954"/>
                </a:gdLst>
                <a:ahLst/>
                <a:cxnLst>
                  <a:cxn ang="0">
                    <a:pos x="connsiteX0" y="connsiteY0"/>
                  </a:cxn>
                  <a:cxn ang="0">
                    <a:pos x="connsiteX1" y="connsiteY1"/>
                  </a:cxn>
                  <a:cxn ang="0">
                    <a:pos x="connsiteX2" y="connsiteY2"/>
                  </a:cxn>
                  <a:cxn ang="0">
                    <a:pos x="connsiteX3" y="connsiteY3"/>
                  </a:cxn>
                </a:cxnLst>
                <a:rect l="l" t="t" r="r" b="b"/>
                <a:pathLst>
                  <a:path w="4144618" h="556954">
                    <a:moveTo>
                      <a:pt x="0" y="556954"/>
                    </a:moveTo>
                    <a:cubicBezTo>
                      <a:pt x="442291" y="286113"/>
                      <a:pt x="884583" y="15272"/>
                      <a:pt x="1321905" y="363"/>
                    </a:cubicBezTo>
                    <a:cubicBezTo>
                      <a:pt x="1759227" y="-14546"/>
                      <a:pt x="2153479" y="434372"/>
                      <a:pt x="2623931" y="467502"/>
                    </a:cubicBezTo>
                    <a:cubicBezTo>
                      <a:pt x="3094383" y="500632"/>
                      <a:pt x="3619500" y="349889"/>
                      <a:pt x="4144618" y="1991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endParaRPr>
              </a:p>
            </p:txBody>
          </p:sp>
          <p:sp>
            <p:nvSpPr>
              <p:cNvPr id="22" name="자유형 12">
                <a:extLst>
                  <a:ext uri="{FF2B5EF4-FFF2-40B4-BE49-F238E27FC236}">
                    <a16:creationId xmlns:a16="http://schemas.microsoft.com/office/drawing/2014/main" id="{F8CF0E30-81C5-4CE4-B00A-B3D9925718E8}"/>
                  </a:ext>
                </a:extLst>
              </p:cNvPr>
              <p:cNvSpPr/>
              <p:nvPr/>
            </p:nvSpPr>
            <p:spPr>
              <a:xfrm>
                <a:off x="1411357" y="2822713"/>
                <a:ext cx="4065104" cy="188844"/>
              </a:xfrm>
              <a:custGeom>
                <a:avLst/>
                <a:gdLst>
                  <a:gd name="connsiteX0" fmla="*/ 0 w 4065104"/>
                  <a:gd name="connsiteY0" fmla="*/ 99391 h 188844"/>
                  <a:gd name="connsiteX1" fmla="*/ 59634 w 4065104"/>
                  <a:gd name="connsiteY1" fmla="*/ 119270 h 188844"/>
                  <a:gd name="connsiteX2" fmla="*/ 159026 w 4065104"/>
                  <a:gd name="connsiteY2" fmla="*/ 159026 h 188844"/>
                  <a:gd name="connsiteX3" fmla="*/ 238539 w 4065104"/>
                  <a:gd name="connsiteY3" fmla="*/ 168965 h 188844"/>
                  <a:gd name="connsiteX4" fmla="*/ 377686 w 4065104"/>
                  <a:gd name="connsiteY4" fmla="*/ 188844 h 188844"/>
                  <a:gd name="connsiteX5" fmla="*/ 526773 w 4065104"/>
                  <a:gd name="connsiteY5" fmla="*/ 178904 h 188844"/>
                  <a:gd name="connsiteX6" fmla="*/ 596347 w 4065104"/>
                  <a:gd name="connsiteY6" fmla="*/ 159026 h 188844"/>
                  <a:gd name="connsiteX7" fmla="*/ 725556 w 4065104"/>
                  <a:gd name="connsiteY7" fmla="*/ 139148 h 188844"/>
                  <a:gd name="connsiteX8" fmla="*/ 765313 w 4065104"/>
                  <a:gd name="connsiteY8" fmla="*/ 129209 h 188844"/>
                  <a:gd name="connsiteX9" fmla="*/ 1013791 w 4065104"/>
                  <a:gd name="connsiteY9" fmla="*/ 119270 h 188844"/>
                  <a:gd name="connsiteX10" fmla="*/ 1063486 w 4065104"/>
                  <a:gd name="connsiteY10" fmla="*/ 109330 h 188844"/>
                  <a:gd name="connsiteX11" fmla="*/ 1192695 w 4065104"/>
                  <a:gd name="connsiteY11" fmla="*/ 89452 h 188844"/>
                  <a:gd name="connsiteX12" fmla="*/ 1272208 w 4065104"/>
                  <a:gd name="connsiteY12" fmla="*/ 69574 h 188844"/>
                  <a:gd name="connsiteX13" fmla="*/ 1321904 w 4065104"/>
                  <a:gd name="connsiteY13" fmla="*/ 59635 h 188844"/>
                  <a:gd name="connsiteX14" fmla="*/ 1351721 w 4065104"/>
                  <a:gd name="connsiteY14" fmla="*/ 39757 h 188844"/>
                  <a:gd name="connsiteX15" fmla="*/ 1421295 w 4065104"/>
                  <a:gd name="connsiteY15" fmla="*/ 19878 h 188844"/>
                  <a:gd name="connsiteX16" fmla="*/ 1500808 w 4065104"/>
                  <a:gd name="connsiteY16" fmla="*/ 0 h 188844"/>
                  <a:gd name="connsiteX17" fmla="*/ 1977886 w 4065104"/>
                  <a:gd name="connsiteY17" fmla="*/ 9939 h 188844"/>
                  <a:gd name="connsiteX18" fmla="*/ 2037521 w 4065104"/>
                  <a:gd name="connsiteY18" fmla="*/ 19878 h 188844"/>
                  <a:gd name="connsiteX19" fmla="*/ 2146852 w 4065104"/>
                  <a:gd name="connsiteY19" fmla="*/ 49696 h 188844"/>
                  <a:gd name="connsiteX20" fmla="*/ 2176669 w 4065104"/>
                  <a:gd name="connsiteY20" fmla="*/ 59635 h 188844"/>
                  <a:gd name="connsiteX21" fmla="*/ 2206486 w 4065104"/>
                  <a:gd name="connsiteY21" fmla="*/ 69574 h 188844"/>
                  <a:gd name="connsiteX22" fmla="*/ 2226365 w 4065104"/>
                  <a:gd name="connsiteY22" fmla="*/ 89452 h 188844"/>
                  <a:gd name="connsiteX23" fmla="*/ 2335695 w 4065104"/>
                  <a:gd name="connsiteY23" fmla="*/ 109330 h 188844"/>
                  <a:gd name="connsiteX24" fmla="*/ 2365513 w 4065104"/>
                  <a:gd name="connsiteY24" fmla="*/ 119270 h 188844"/>
                  <a:gd name="connsiteX25" fmla="*/ 2733260 w 4065104"/>
                  <a:gd name="connsiteY25" fmla="*/ 119270 h 188844"/>
                  <a:gd name="connsiteX26" fmla="*/ 2763078 w 4065104"/>
                  <a:gd name="connsiteY26" fmla="*/ 109330 h 188844"/>
                  <a:gd name="connsiteX27" fmla="*/ 2802834 w 4065104"/>
                  <a:gd name="connsiteY27" fmla="*/ 99391 h 188844"/>
                  <a:gd name="connsiteX28" fmla="*/ 2872408 w 4065104"/>
                  <a:gd name="connsiteY28" fmla="*/ 69574 h 188844"/>
                  <a:gd name="connsiteX29" fmla="*/ 2951921 w 4065104"/>
                  <a:gd name="connsiteY29" fmla="*/ 59635 h 188844"/>
                  <a:gd name="connsiteX30" fmla="*/ 3001617 w 4065104"/>
                  <a:gd name="connsiteY30" fmla="*/ 49696 h 188844"/>
                  <a:gd name="connsiteX31" fmla="*/ 3091069 w 4065104"/>
                  <a:gd name="connsiteY31" fmla="*/ 39757 h 188844"/>
                  <a:gd name="connsiteX32" fmla="*/ 3170582 w 4065104"/>
                  <a:gd name="connsiteY32" fmla="*/ 19878 h 188844"/>
                  <a:gd name="connsiteX33" fmla="*/ 3269973 w 4065104"/>
                  <a:gd name="connsiteY33" fmla="*/ 29817 h 188844"/>
                  <a:gd name="connsiteX34" fmla="*/ 3299791 w 4065104"/>
                  <a:gd name="connsiteY34" fmla="*/ 39757 h 188844"/>
                  <a:gd name="connsiteX35" fmla="*/ 3329608 w 4065104"/>
                  <a:gd name="connsiteY35" fmla="*/ 59635 h 188844"/>
                  <a:gd name="connsiteX36" fmla="*/ 3379304 w 4065104"/>
                  <a:gd name="connsiteY36" fmla="*/ 69574 h 188844"/>
                  <a:gd name="connsiteX37" fmla="*/ 3766930 w 4065104"/>
                  <a:gd name="connsiteY37" fmla="*/ 89452 h 188844"/>
                  <a:gd name="connsiteX38" fmla="*/ 3816626 w 4065104"/>
                  <a:gd name="connsiteY38" fmla="*/ 99391 h 188844"/>
                  <a:gd name="connsiteX39" fmla="*/ 3876260 w 4065104"/>
                  <a:gd name="connsiteY39" fmla="*/ 119270 h 188844"/>
                  <a:gd name="connsiteX40" fmla="*/ 4065104 w 4065104"/>
                  <a:gd name="connsiteY40" fmla="*/ 119270 h 188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065104" h="188844">
                    <a:moveTo>
                      <a:pt x="0" y="99391"/>
                    </a:moveTo>
                    <a:cubicBezTo>
                      <a:pt x="19878" y="106017"/>
                      <a:pt x="40179" y="111488"/>
                      <a:pt x="59634" y="119270"/>
                    </a:cubicBezTo>
                    <a:cubicBezTo>
                      <a:pt x="99926" y="135387"/>
                      <a:pt x="111082" y="153033"/>
                      <a:pt x="159026" y="159026"/>
                    </a:cubicBezTo>
                    <a:lnTo>
                      <a:pt x="238539" y="168965"/>
                    </a:lnTo>
                    <a:lnTo>
                      <a:pt x="377686" y="188844"/>
                    </a:lnTo>
                    <a:cubicBezTo>
                      <a:pt x="427382" y="185531"/>
                      <a:pt x="477241" y="184118"/>
                      <a:pt x="526773" y="178904"/>
                    </a:cubicBezTo>
                    <a:cubicBezTo>
                      <a:pt x="567908" y="174574"/>
                      <a:pt x="560309" y="167034"/>
                      <a:pt x="596347" y="159026"/>
                    </a:cubicBezTo>
                    <a:cubicBezTo>
                      <a:pt x="639577" y="149419"/>
                      <a:pt x="681965" y="147074"/>
                      <a:pt x="725556" y="139148"/>
                    </a:cubicBezTo>
                    <a:cubicBezTo>
                      <a:pt x="738996" y="136704"/>
                      <a:pt x="751685" y="130149"/>
                      <a:pt x="765313" y="129209"/>
                    </a:cubicBezTo>
                    <a:cubicBezTo>
                      <a:pt x="848009" y="123506"/>
                      <a:pt x="930965" y="122583"/>
                      <a:pt x="1013791" y="119270"/>
                    </a:cubicBezTo>
                    <a:cubicBezTo>
                      <a:pt x="1030356" y="115957"/>
                      <a:pt x="1046823" y="112107"/>
                      <a:pt x="1063486" y="109330"/>
                    </a:cubicBezTo>
                    <a:cubicBezTo>
                      <a:pt x="1197591" y="86978"/>
                      <a:pt x="1071602" y="111469"/>
                      <a:pt x="1192695" y="89452"/>
                    </a:cubicBezTo>
                    <a:cubicBezTo>
                      <a:pt x="1327025" y="65029"/>
                      <a:pt x="1180249" y="92564"/>
                      <a:pt x="1272208" y="69574"/>
                    </a:cubicBezTo>
                    <a:cubicBezTo>
                      <a:pt x="1288597" y="65477"/>
                      <a:pt x="1305339" y="62948"/>
                      <a:pt x="1321904" y="59635"/>
                    </a:cubicBezTo>
                    <a:cubicBezTo>
                      <a:pt x="1331843" y="53009"/>
                      <a:pt x="1341037" y="45099"/>
                      <a:pt x="1351721" y="39757"/>
                    </a:cubicBezTo>
                    <a:cubicBezTo>
                      <a:pt x="1367612" y="31811"/>
                      <a:pt x="1406428" y="24126"/>
                      <a:pt x="1421295" y="19878"/>
                    </a:cubicBezTo>
                    <a:cubicBezTo>
                      <a:pt x="1492606" y="-496"/>
                      <a:pt x="1399777" y="20206"/>
                      <a:pt x="1500808" y="0"/>
                    </a:cubicBezTo>
                    <a:lnTo>
                      <a:pt x="1977886" y="9939"/>
                    </a:lnTo>
                    <a:cubicBezTo>
                      <a:pt x="1998025" y="10685"/>
                      <a:pt x="2017694" y="16273"/>
                      <a:pt x="2037521" y="19878"/>
                    </a:cubicBezTo>
                    <a:cubicBezTo>
                      <a:pt x="2099337" y="31117"/>
                      <a:pt x="2081643" y="27959"/>
                      <a:pt x="2146852" y="49696"/>
                    </a:cubicBezTo>
                    <a:lnTo>
                      <a:pt x="2176669" y="59635"/>
                    </a:lnTo>
                    <a:lnTo>
                      <a:pt x="2206486" y="69574"/>
                    </a:lnTo>
                    <a:cubicBezTo>
                      <a:pt x="2213112" y="76200"/>
                      <a:pt x="2217752" y="85761"/>
                      <a:pt x="2226365" y="89452"/>
                    </a:cubicBezTo>
                    <a:cubicBezTo>
                      <a:pt x="2235206" y="93241"/>
                      <a:pt x="2331708" y="108665"/>
                      <a:pt x="2335695" y="109330"/>
                    </a:cubicBezTo>
                    <a:cubicBezTo>
                      <a:pt x="2345634" y="112643"/>
                      <a:pt x="2355349" y="116729"/>
                      <a:pt x="2365513" y="119270"/>
                    </a:cubicBezTo>
                    <a:cubicBezTo>
                      <a:pt x="2491888" y="150865"/>
                      <a:pt x="2569921" y="124374"/>
                      <a:pt x="2733260" y="119270"/>
                    </a:cubicBezTo>
                    <a:cubicBezTo>
                      <a:pt x="2743199" y="115957"/>
                      <a:pt x="2753004" y="112208"/>
                      <a:pt x="2763078" y="109330"/>
                    </a:cubicBezTo>
                    <a:cubicBezTo>
                      <a:pt x="2776212" y="105577"/>
                      <a:pt x="2790044" y="104187"/>
                      <a:pt x="2802834" y="99391"/>
                    </a:cubicBezTo>
                    <a:cubicBezTo>
                      <a:pt x="2835083" y="87298"/>
                      <a:pt x="2840470" y="75381"/>
                      <a:pt x="2872408" y="69574"/>
                    </a:cubicBezTo>
                    <a:cubicBezTo>
                      <a:pt x="2898688" y="64796"/>
                      <a:pt x="2925521" y="63696"/>
                      <a:pt x="2951921" y="59635"/>
                    </a:cubicBezTo>
                    <a:cubicBezTo>
                      <a:pt x="2968618" y="57066"/>
                      <a:pt x="2984893" y="52085"/>
                      <a:pt x="3001617" y="49696"/>
                    </a:cubicBezTo>
                    <a:cubicBezTo>
                      <a:pt x="3031316" y="45453"/>
                      <a:pt x="3061252" y="43070"/>
                      <a:pt x="3091069" y="39757"/>
                    </a:cubicBezTo>
                    <a:cubicBezTo>
                      <a:pt x="3114600" y="31912"/>
                      <a:pt x="3146590" y="19878"/>
                      <a:pt x="3170582" y="19878"/>
                    </a:cubicBezTo>
                    <a:cubicBezTo>
                      <a:pt x="3203878" y="19878"/>
                      <a:pt x="3236843" y="26504"/>
                      <a:pt x="3269973" y="29817"/>
                    </a:cubicBezTo>
                    <a:cubicBezTo>
                      <a:pt x="3279912" y="33130"/>
                      <a:pt x="3290420" y="35071"/>
                      <a:pt x="3299791" y="39757"/>
                    </a:cubicBezTo>
                    <a:cubicBezTo>
                      <a:pt x="3310475" y="45099"/>
                      <a:pt x="3318423" y="55441"/>
                      <a:pt x="3329608" y="59635"/>
                    </a:cubicBezTo>
                    <a:cubicBezTo>
                      <a:pt x="3345426" y="65567"/>
                      <a:pt x="3362607" y="67005"/>
                      <a:pt x="3379304" y="69574"/>
                    </a:cubicBezTo>
                    <a:cubicBezTo>
                      <a:pt x="3517727" y="90870"/>
                      <a:pt x="3597753" y="83995"/>
                      <a:pt x="3766930" y="89452"/>
                    </a:cubicBezTo>
                    <a:cubicBezTo>
                      <a:pt x="3783495" y="92765"/>
                      <a:pt x="3800328" y="94946"/>
                      <a:pt x="3816626" y="99391"/>
                    </a:cubicBezTo>
                    <a:cubicBezTo>
                      <a:pt x="3836841" y="104904"/>
                      <a:pt x="3855307" y="119270"/>
                      <a:pt x="3876260" y="119270"/>
                    </a:cubicBezTo>
                    <a:lnTo>
                      <a:pt x="4065104" y="11927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23" name="자유형 13">
                <a:extLst>
                  <a:ext uri="{FF2B5EF4-FFF2-40B4-BE49-F238E27FC236}">
                    <a16:creationId xmlns:a16="http://schemas.microsoft.com/office/drawing/2014/main" id="{78A649D1-1AD9-44E8-8629-58A66670BCF9}"/>
                  </a:ext>
                </a:extLst>
              </p:cNvPr>
              <p:cNvSpPr/>
              <p:nvPr/>
            </p:nvSpPr>
            <p:spPr>
              <a:xfrm flipH="1">
                <a:off x="6569765" y="2917135"/>
                <a:ext cx="4065104" cy="188844"/>
              </a:xfrm>
              <a:custGeom>
                <a:avLst/>
                <a:gdLst>
                  <a:gd name="connsiteX0" fmla="*/ 0 w 4065104"/>
                  <a:gd name="connsiteY0" fmla="*/ 99391 h 188844"/>
                  <a:gd name="connsiteX1" fmla="*/ 59634 w 4065104"/>
                  <a:gd name="connsiteY1" fmla="*/ 119270 h 188844"/>
                  <a:gd name="connsiteX2" fmla="*/ 159026 w 4065104"/>
                  <a:gd name="connsiteY2" fmla="*/ 159026 h 188844"/>
                  <a:gd name="connsiteX3" fmla="*/ 238539 w 4065104"/>
                  <a:gd name="connsiteY3" fmla="*/ 168965 h 188844"/>
                  <a:gd name="connsiteX4" fmla="*/ 377686 w 4065104"/>
                  <a:gd name="connsiteY4" fmla="*/ 188844 h 188844"/>
                  <a:gd name="connsiteX5" fmla="*/ 526773 w 4065104"/>
                  <a:gd name="connsiteY5" fmla="*/ 178904 h 188844"/>
                  <a:gd name="connsiteX6" fmla="*/ 596347 w 4065104"/>
                  <a:gd name="connsiteY6" fmla="*/ 159026 h 188844"/>
                  <a:gd name="connsiteX7" fmla="*/ 725556 w 4065104"/>
                  <a:gd name="connsiteY7" fmla="*/ 139148 h 188844"/>
                  <a:gd name="connsiteX8" fmla="*/ 765313 w 4065104"/>
                  <a:gd name="connsiteY8" fmla="*/ 129209 h 188844"/>
                  <a:gd name="connsiteX9" fmla="*/ 1013791 w 4065104"/>
                  <a:gd name="connsiteY9" fmla="*/ 119270 h 188844"/>
                  <a:gd name="connsiteX10" fmla="*/ 1063486 w 4065104"/>
                  <a:gd name="connsiteY10" fmla="*/ 109330 h 188844"/>
                  <a:gd name="connsiteX11" fmla="*/ 1192695 w 4065104"/>
                  <a:gd name="connsiteY11" fmla="*/ 89452 h 188844"/>
                  <a:gd name="connsiteX12" fmla="*/ 1272208 w 4065104"/>
                  <a:gd name="connsiteY12" fmla="*/ 69574 h 188844"/>
                  <a:gd name="connsiteX13" fmla="*/ 1321904 w 4065104"/>
                  <a:gd name="connsiteY13" fmla="*/ 59635 h 188844"/>
                  <a:gd name="connsiteX14" fmla="*/ 1351721 w 4065104"/>
                  <a:gd name="connsiteY14" fmla="*/ 39757 h 188844"/>
                  <a:gd name="connsiteX15" fmla="*/ 1421295 w 4065104"/>
                  <a:gd name="connsiteY15" fmla="*/ 19878 h 188844"/>
                  <a:gd name="connsiteX16" fmla="*/ 1500808 w 4065104"/>
                  <a:gd name="connsiteY16" fmla="*/ 0 h 188844"/>
                  <a:gd name="connsiteX17" fmla="*/ 1977886 w 4065104"/>
                  <a:gd name="connsiteY17" fmla="*/ 9939 h 188844"/>
                  <a:gd name="connsiteX18" fmla="*/ 2037521 w 4065104"/>
                  <a:gd name="connsiteY18" fmla="*/ 19878 h 188844"/>
                  <a:gd name="connsiteX19" fmla="*/ 2146852 w 4065104"/>
                  <a:gd name="connsiteY19" fmla="*/ 49696 h 188844"/>
                  <a:gd name="connsiteX20" fmla="*/ 2176669 w 4065104"/>
                  <a:gd name="connsiteY20" fmla="*/ 59635 h 188844"/>
                  <a:gd name="connsiteX21" fmla="*/ 2206486 w 4065104"/>
                  <a:gd name="connsiteY21" fmla="*/ 69574 h 188844"/>
                  <a:gd name="connsiteX22" fmla="*/ 2226365 w 4065104"/>
                  <a:gd name="connsiteY22" fmla="*/ 89452 h 188844"/>
                  <a:gd name="connsiteX23" fmla="*/ 2335695 w 4065104"/>
                  <a:gd name="connsiteY23" fmla="*/ 109330 h 188844"/>
                  <a:gd name="connsiteX24" fmla="*/ 2365513 w 4065104"/>
                  <a:gd name="connsiteY24" fmla="*/ 119270 h 188844"/>
                  <a:gd name="connsiteX25" fmla="*/ 2733260 w 4065104"/>
                  <a:gd name="connsiteY25" fmla="*/ 119270 h 188844"/>
                  <a:gd name="connsiteX26" fmla="*/ 2763078 w 4065104"/>
                  <a:gd name="connsiteY26" fmla="*/ 109330 h 188844"/>
                  <a:gd name="connsiteX27" fmla="*/ 2802834 w 4065104"/>
                  <a:gd name="connsiteY27" fmla="*/ 99391 h 188844"/>
                  <a:gd name="connsiteX28" fmla="*/ 2872408 w 4065104"/>
                  <a:gd name="connsiteY28" fmla="*/ 69574 h 188844"/>
                  <a:gd name="connsiteX29" fmla="*/ 2951921 w 4065104"/>
                  <a:gd name="connsiteY29" fmla="*/ 59635 h 188844"/>
                  <a:gd name="connsiteX30" fmla="*/ 3001617 w 4065104"/>
                  <a:gd name="connsiteY30" fmla="*/ 49696 h 188844"/>
                  <a:gd name="connsiteX31" fmla="*/ 3091069 w 4065104"/>
                  <a:gd name="connsiteY31" fmla="*/ 39757 h 188844"/>
                  <a:gd name="connsiteX32" fmla="*/ 3170582 w 4065104"/>
                  <a:gd name="connsiteY32" fmla="*/ 19878 h 188844"/>
                  <a:gd name="connsiteX33" fmla="*/ 3269973 w 4065104"/>
                  <a:gd name="connsiteY33" fmla="*/ 29817 h 188844"/>
                  <a:gd name="connsiteX34" fmla="*/ 3299791 w 4065104"/>
                  <a:gd name="connsiteY34" fmla="*/ 39757 h 188844"/>
                  <a:gd name="connsiteX35" fmla="*/ 3329608 w 4065104"/>
                  <a:gd name="connsiteY35" fmla="*/ 59635 h 188844"/>
                  <a:gd name="connsiteX36" fmla="*/ 3379304 w 4065104"/>
                  <a:gd name="connsiteY36" fmla="*/ 69574 h 188844"/>
                  <a:gd name="connsiteX37" fmla="*/ 3766930 w 4065104"/>
                  <a:gd name="connsiteY37" fmla="*/ 89452 h 188844"/>
                  <a:gd name="connsiteX38" fmla="*/ 3816626 w 4065104"/>
                  <a:gd name="connsiteY38" fmla="*/ 99391 h 188844"/>
                  <a:gd name="connsiteX39" fmla="*/ 3876260 w 4065104"/>
                  <a:gd name="connsiteY39" fmla="*/ 119270 h 188844"/>
                  <a:gd name="connsiteX40" fmla="*/ 4065104 w 4065104"/>
                  <a:gd name="connsiteY40" fmla="*/ 119270 h 188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065104" h="188844">
                    <a:moveTo>
                      <a:pt x="0" y="99391"/>
                    </a:moveTo>
                    <a:cubicBezTo>
                      <a:pt x="19878" y="106017"/>
                      <a:pt x="40179" y="111488"/>
                      <a:pt x="59634" y="119270"/>
                    </a:cubicBezTo>
                    <a:cubicBezTo>
                      <a:pt x="99926" y="135387"/>
                      <a:pt x="111082" y="153033"/>
                      <a:pt x="159026" y="159026"/>
                    </a:cubicBezTo>
                    <a:lnTo>
                      <a:pt x="238539" y="168965"/>
                    </a:lnTo>
                    <a:lnTo>
                      <a:pt x="377686" y="188844"/>
                    </a:lnTo>
                    <a:cubicBezTo>
                      <a:pt x="427382" y="185531"/>
                      <a:pt x="477241" y="184118"/>
                      <a:pt x="526773" y="178904"/>
                    </a:cubicBezTo>
                    <a:cubicBezTo>
                      <a:pt x="567908" y="174574"/>
                      <a:pt x="560309" y="167034"/>
                      <a:pt x="596347" y="159026"/>
                    </a:cubicBezTo>
                    <a:cubicBezTo>
                      <a:pt x="639577" y="149419"/>
                      <a:pt x="681965" y="147074"/>
                      <a:pt x="725556" y="139148"/>
                    </a:cubicBezTo>
                    <a:cubicBezTo>
                      <a:pt x="738996" y="136704"/>
                      <a:pt x="751685" y="130149"/>
                      <a:pt x="765313" y="129209"/>
                    </a:cubicBezTo>
                    <a:cubicBezTo>
                      <a:pt x="848009" y="123506"/>
                      <a:pt x="930965" y="122583"/>
                      <a:pt x="1013791" y="119270"/>
                    </a:cubicBezTo>
                    <a:cubicBezTo>
                      <a:pt x="1030356" y="115957"/>
                      <a:pt x="1046823" y="112107"/>
                      <a:pt x="1063486" y="109330"/>
                    </a:cubicBezTo>
                    <a:cubicBezTo>
                      <a:pt x="1197591" y="86978"/>
                      <a:pt x="1071602" y="111469"/>
                      <a:pt x="1192695" y="89452"/>
                    </a:cubicBezTo>
                    <a:cubicBezTo>
                      <a:pt x="1327025" y="65029"/>
                      <a:pt x="1180249" y="92564"/>
                      <a:pt x="1272208" y="69574"/>
                    </a:cubicBezTo>
                    <a:cubicBezTo>
                      <a:pt x="1288597" y="65477"/>
                      <a:pt x="1305339" y="62948"/>
                      <a:pt x="1321904" y="59635"/>
                    </a:cubicBezTo>
                    <a:cubicBezTo>
                      <a:pt x="1331843" y="53009"/>
                      <a:pt x="1341037" y="45099"/>
                      <a:pt x="1351721" y="39757"/>
                    </a:cubicBezTo>
                    <a:cubicBezTo>
                      <a:pt x="1367612" y="31811"/>
                      <a:pt x="1406428" y="24126"/>
                      <a:pt x="1421295" y="19878"/>
                    </a:cubicBezTo>
                    <a:cubicBezTo>
                      <a:pt x="1492606" y="-496"/>
                      <a:pt x="1399777" y="20206"/>
                      <a:pt x="1500808" y="0"/>
                    </a:cubicBezTo>
                    <a:lnTo>
                      <a:pt x="1977886" y="9939"/>
                    </a:lnTo>
                    <a:cubicBezTo>
                      <a:pt x="1998025" y="10685"/>
                      <a:pt x="2017694" y="16273"/>
                      <a:pt x="2037521" y="19878"/>
                    </a:cubicBezTo>
                    <a:cubicBezTo>
                      <a:pt x="2099337" y="31117"/>
                      <a:pt x="2081643" y="27959"/>
                      <a:pt x="2146852" y="49696"/>
                    </a:cubicBezTo>
                    <a:lnTo>
                      <a:pt x="2176669" y="59635"/>
                    </a:lnTo>
                    <a:lnTo>
                      <a:pt x="2206486" y="69574"/>
                    </a:lnTo>
                    <a:cubicBezTo>
                      <a:pt x="2213112" y="76200"/>
                      <a:pt x="2217752" y="85761"/>
                      <a:pt x="2226365" y="89452"/>
                    </a:cubicBezTo>
                    <a:cubicBezTo>
                      <a:pt x="2235206" y="93241"/>
                      <a:pt x="2331708" y="108665"/>
                      <a:pt x="2335695" y="109330"/>
                    </a:cubicBezTo>
                    <a:cubicBezTo>
                      <a:pt x="2345634" y="112643"/>
                      <a:pt x="2355349" y="116729"/>
                      <a:pt x="2365513" y="119270"/>
                    </a:cubicBezTo>
                    <a:cubicBezTo>
                      <a:pt x="2491888" y="150865"/>
                      <a:pt x="2569921" y="124374"/>
                      <a:pt x="2733260" y="119270"/>
                    </a:cubicBezTo>
                    <a:cubicBezTo>
                      <a:pt x="2743199" y="115957"/>
                      <a:pt x="2753004" y="112208"/>
                      <a:pt x="2763078" y="109330"/>
                    </a:cubicBezTo>
                    <a:cubicBezTo>
                      <a:pt x="2776212" y="105577"/>
                      <a:pt x="2790044" y="104187"/>
                      <a:pt x="2802834" y="99391"/>
                    </a:cubicBezTo>
                    <a:cubicBezTo>
                      <a:pt x="2835083" y="87298"/>
                      <a:pt x="2840470" y="75381"/>
                      <a:pt x="2872408" y="69574"/>
                    </a:cubicBezTo>
                    <a:cubicBezTo>
                      <a:pt x="2898688" y="64796"/>
                      <a:pt x="2925521" y="63696"/>
                      <a:pt x="2951921" y="59635"/>
                    </a:cubicBezTo>
                    <a:cubicBezTo>
                      <a:pt x="2968618" y="57066"/>
                      <a:pt x="2984893" y="52085"/>
                      <a:pt x="3001617" y="49696"/>
                    </a:cubicBezTo>
                    <a:cubicBezTo>
                      <a:pt x="3031316" y="45453"/>
                      <a:pt x="3061252" y="43070"/>
                      <a:pt x="3091069" y="39757"/>
                    </a:cubicBezTo>
                    <a:cubicBezTo>
                      <a:pt x="3114600" y="31912"/>
                      <a:pt x="3146590" y="19878"/>
                      <a:pt x="3170582" y="19878"/>
                    </a:cubicBezTo>
                    <a:cubicBezTo>
                      <a:pt x="3203878" y="19878"/>
                      <a:pt x="3236843" y="26504"/>
                      <a:pt x="3269973" y="29817"/>
                    </a:cubicBezTo>
                    <a:cubicBezTo>
                      <a:pt x="3279912" y="33130"/>
                      <a:pt x="3290420" y="35071"/>
                      <a:pt x="3299791" y="39757"/>
                    </a:cubicBezTo>
                    <a:cubicBezTo>
                      <a:pt x="3310475" y="45099"/>
                      <a:pt x="3318423" y="55441"/>
                      <a:pt x="3329608" y="59635"/>
                    </a:cubicBezTo>
                    <a:cubicBezTo>
                      <a:pt x="3345426" y="65567"/>
                      <a:pt x="3362607" y="67005"/>
                      <a:pt x="3379304" y="69574"/>
                    </a:cubicBezTo>
                    <a:cubicBezTo>
                      <a:pt x="3517727" y="90870"/>
                      <a:pt x="3597753" y="83995"/>
                      <a:pt x="3766930" y="89452"/>
                    </a:cubicBezTo>
                    <a:cubicBezTo>
                      <a:pt x="3783495" y="92765"/>
                      <a:pt x="3800328" y="94946"/>
                      <a:pt x="3816626" y="99391"/>
                    </a:cubicBezTo>
                    <a:cubicBezTo>
                      <a:pt x="3836841" y="104904"/>
                      <a:pt x="3855307" y="119270"/>
                      <a:pt x="3876260" y="119270"/>
                    </a:cubicBezTo>
                    <a:lnTo>
                      <a:pt x="4065104" y="11927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24" name="모서리가 둥근 직사각형 14">
                <a:extLst>
                  <a:ext uri="{FF2B5EF4-FFF2-40B4-BE49-F238E27FC236}">
                    <a16:creationId xmlns:a16="http://schemas.microsoft.com/office/drawing/2014/main" id="{199204AD-10B3-415E-A4C4-1CE39D24818C}"/>
                  </a:ext>
                </a:extLst>
              </p:cNvPr>
              <p:cNvSpPr/>
              <p:nvPr/>
            </p:nvSpPr>
            <p:spPr>
              <a:xfrm>
                <a:off x="5327374" y="1838376"/>
                <a:ext cx="1242391" cy="1267603"/>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cxnSp>
            <p:nvCxnSpPr>
              <p:cNvPr id="25" name="직선 화살표 연결선 15">
                <a:extLst>
                  <a:ext uri="{FF2B5EF4-FFF2-40B4-BE49-F238E27FC236}">
                    <a16:creationId xmlns:a16="http://schemas.microsoft.com/office/drawing/2014/main" id="{C9363FED-77E9-42F7-B825-A9E6255E2099}"/>
                  </a:ext>
                </a:extLst>
              </p:cNvPr>
              <p:cNvCxnSpPr/>
              <p:nvPr/>
            </p:nvCxnSpPr>
            <p:spPr>
              <a:xfrm flipV="1">
                <a:off x="2075862" y="2027583"/>
                <a:ext cx="0" cy="920223"/>
              </a:xfrm>
              <a:prstGeom prst="straightConnector1">
                <a:avLst/>
              </a:prstGeom>
              <a:ln>
                <a:solidFill>
                  <a:schemeClr val="tx1"/>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26" name="직선 화살표 연결선 17">
                <a:extLst>
                  <a:ext uri="{FF2B5EF4-FFF2-40B4-BE49-F238E27FC236}">
                    <a16:creationId xmlns:a16="http://schemas.microsoft.com/office/drawing/2014/main" id="{2B71984F-4B73-4AD9-B31D-77C9A60CD0D2}"/>
                  </a:ext>
                </a:extLst>
              </p:cNvPr>
              <p:cNvCxnSpPr/>
              <p:nvPr/>
            </p:nvCxnSpPr>
            <p:spPr>
              <a:xfrm flipV="1">
                <a:off x="2483366" y="1891748"/>
                <a:ext cx="0" cy="983975"/>
              </a:xfrm>
              <a:prstGeom prst="straightConnector1">
                <a:avLst/>
              </a:prstGeom>
              <a:ln>
                <a:solidFill>
                  <a:schemeClr val="tx1"/>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27" name="직선 화살표 연결선 18">
                <a:extLst>
                  <a:ext uri="{FF2B5EF4-FFF2-40B4-BE49-F238E27FC236}">
                    <a16:creationId xmlns:a16="http://schemas.microsoft.com/office/drawing/2014/main" id="{88FB7D70-87F4-4904-8FB4-B1632D548167}"/>
                  </a:ext>
                </a:extLst>
              </p:cNvPr>
              <p:cNvCxnSpPr/>
              <p:nvPr/>
            </p:nvCxnSpPr>
            <p:spPr>
              <a:xfrm flipV="1">
                <a:off x="2894183" y="1891748"/>
                <a:ext cx="0" cy="920223"/>
              </a:xfrm>
              <a:prstGeom prst="straightConnector1">
                <a:avLst/>
              </a:prstGeom>
              <a:ln>
                <a:solidFill>
                  <a:schemeClr val="tx1"/>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sp>
            <p:nvSpPr>
              <p:cNvPr id="28" name="TextBox 20">
                <a:extLst>
                  <a:ext uri="{FF2B5EF4-FFF2-40B4-BE49-F238E27FC236}">
                    <a16:creationId xmlns:a16="http://schemas.microsoft.com/office/drawing/2014/main" id="{9E3879BD-6803-4D47-BFFD-DB509B894465}"/>
                  </a:ext>
                </a:extLst>
              </p:cNvPr>
              <p:cNvSpPr txBox="1"/>
              <p:nvPr/>
            </p:nvSpPr>
            <p:spPr>
              <a:xfrm>
                <a:off x="3316596" y="2179789"/>
                <a:ext cx="1262269" cy="369332"/>
              </a:xfrm>
              <a:prstGeom prst="rect">
                <a:avLst/>
              </a:prstGeom>
              <a:noFill/>
            </p:spPr>
            <p:txBody>
              <a:bodyPr wrap="square" rtlCol="0">
                <a:spAutoFit/>
              </a:bodyPr>
              <a:lstStyle/>
              <a:p>
                <a:r>
                  <a:rPr lang="en-US" altLang="ko-KR" sz="1200" b="1" dirty="0"/>
                  <a:t>. . .</a:t>
                </a:r>
                <a:endParaRPr lang="ko-KR" altLang="en-US" sz="1200" b="1" dirty="0"/>
              </a:p>
            </p:txBody>
          </p:sp>
          <p:cxnSp>
            <p:nvCxnSpPr>
              <p:cNvPr id="29" name="직선 화살표 연결선 21">
                <a:extLst>
                  <a:ext uri="{FF2B5EF4-FFF2-40B4-BE49-F238E27FC236}">
                    <a16:creationId xmlns:a16="http://schemas.microsoft.com/office/drawing/2014/main" id="{1171F422-79E3-413C-BCA9-93636A608E49}"/>
                  </a:ext>
                </a:extLst>
              </p:cNvPr>
              <p:cNvCxnSpPr>
                <a:stCxn id="22" idx="32"/>
              </p:cNvCxnSpPr>
              <p:nvPr/>
            </p:nvCxnSpPr>
            <p:spPr>
              <a:xfrm flipH="1" flipV="1">
                <a:off x="4570584" y="2274261"/>
                <a:ext cx="11355" cy="568330"/>
              </a:xfrm>
              <a:prstGeom prst="straightConnector1">
                <a:avLst/>
              </a:prstGeom>
              <a:ln>
                <a:solidFill>
                  <a:schemeClr val="tx1"/>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30" name="직선 화살표 연결선 22">
                <a:extLst>
                  <a:ext uri="{FF2B5EF4-FFF2-40B4-BE49-F238E27FC236}">
                    <a16:creationId xmlns:a16="http://schemas.microsoft.com/office/drawing/2014/main" id="{BA20F05F-E244-4981-9A4A-027BFDDD3853}"/>
                  </a:ext>
                </a:extLst>
              </p:cNvPr>
              <p:cNvCxnSpPr/>
              <p:nvPr/>
            </p:nvCxnSpPr>
            <p:spPr>
              <a:xfrm flipV="1">
                <a:off x="4981401" y="2179790"/>
                <a:ext cx="0" cy="737345"/>
              </a:xfrm>
              <a:prstGeom prst="straightConnector1">
                <a:avLst/>
              </a:prstGeom>
              <a:ln>
                <a:solidFill>
                  <a:schemeClr val="tx1"/>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grpSp>
            <p:nvGrpSpPr>
              <p:cNvPr id="31" name="그룹 32">
                <a:extLst>
                  <a:ext uri="{FF2B5EF4-FFF2-40B4-BE49-F238E27FC236}">
                    <a16:creationId xmlns:a16="http://schemas.microsoft.com/office/drawing/2014/main" id="{DB69D6C8-947A-4F9D-8C2A-AD8093AD4CD2}"/>
                  </a:ext>
                </a:extLst>
              </p:cNvPr>
              <p:cNvGrpSpPr/>
              <p:nvPr/>
            </p:nvGrpSpPr>
            <p:grpSpPr>
              <a:xfrm flipH="1">
                <a:off x="7012055" y="1912271"/>
                <a:ext cx="3316356" cy="1119809"/>
                <a:chOff x="6707498" y="3574179"/>
                <a:chExt cx="3316356" cy="1119809"/>
              </a:xfrm>
            </p:grpSpPr>
            <p:cxnSp>
              <p:nvCxnSpPr>
                <p:cNvPr id="32" name="직선 화살표 연결선 25">
                  <a:extLst>
                    <a:ext uri="{FF2B5EF4-FFF2-40B4-BE49-F238E27FC236}">
                      <a16:creationId xmlns:a16="http://schemas.microsoft.com/office/drawing/2014/main" id="{A9935078-830B-451D-BE8F-6240CE888A06}"/>
                    </a:ext>
                  </a:extLst>
                </p:cNvPr>
                <p:cNvCxnSpPr/>
                <p:nvPr/>
              </p:nvCxnSpPr>
              <p:spPr>
                <a:xfrm flipV="1">
                  <a:off x="6707498" y="3903875"/>
                  <a:ext cx="0" cy="790113"/>
                </a:xfrm>
                <a:prstGeom prst="straightConnector1">
                  <a:avLst/>
                </a:prstGeom>
                <a:ln>
                  <a:solidFill>
                    <a:schemeClr val="tx1"/>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26">
                  <a:extLst>
                    <a:ext uri="{FF2B5EF4-FFF2-40B4-BE49-F238E27FC236}">
                      <a16:creationId xmlns:a16="http://schemas.microsoft.com/office/drawing/2014/main" id="{C51B6CBE-AFFC-40E6-8B69-4AE599710A4F}"/>
                    </a:ext>
                  </a:extLst>
                </p:cNvPr>
                <p:cNvCxnSpPr/>
                <p:nvPr/>
              </p:nvCxnSpPr>
              <p:spPr>
                <a:xfrm flipV="1">
                  <a:off x="7118315" y="3710014"/>
                  <a:ext cx="0" cy="920223"/>
                </a:xfrm>
                <a:prstGeom prst="straightConnector1">
                  <a:avLst/>
                </a:prstGeom>
                <a:ln>
                  <a:solidFill>
                    <a:schemeClr val="tx1"/>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34" name="직선 화살표 연결선 27">
                  <a:extLst>
                    <a:ext uri="{FF2B5EF4-FFF2-40B4-BE49-F238E27FC236}">
                      <a16:creationId xmlns:a16="http://schemas.microsoft.com/office/drawing/2014/main" id="{ABDFD680-B939-4E58-B93B-B16B8475483F}"/>
                    </a:ext>
                  </a:extLst>
                </p:cNvPr>
                <p:cNvCxnSpPr/>
                <p:nvPr/>
              </p:nvCxnSpPr>
              <p:spPr>
                <a:xfrm flipV="1">
                  <a:off x="7525819" y="3574179"/>
                  <a:ext cx="0" cy="983975"/>
                </a:xfrm>
                <a:prstGeom prst="straightConnector1">
                  <a:avLst/>
                </a:prstGeom>
                <a:ln>
                  <a:solidFill>
                    <a:schemeClr val="tx1"/>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28">
                  <a:extLst>
                    <a:ext uri="{FF2B5EF4-FFF2-40B4-BE49-F238E27FC236}">
                      <a16:creationId xmlns:a16="http://schemas.microsoft.com/office/drawing/2014/main" id="{FA8EBDDE-9DD6-4BBE-A17F-FCDE241F7E63}"/>
                    </a:ext>
                  </a:extLst>
                </p:cNvPr>
                <p:cNvCxnSpPr/>
                <p:nvPr/>
              </p:nvCxnSpPr>
              <p:spPr>
                <a:xfrm flipV="1">
                  <a:off x="7936636" y="3574179"/>
                  <a:ext cx="0" cy="920223"/>
                </a:xfrm>
                <a:prstGeom prst="straightConnector1">
                  <a:avLst/>
                </a:prstGeom>
                <a:ln>
                  <a:solidFill>
                    <a:schemeClr val="tx1"/>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sp>
              <p:nvSpPr>
                <p:cNvPr id="36" name="TextBox 29">
                  <a:extLst>
                    <a:ext uri="{FF2B5EF4-FFF2-40B4-BE49-F238E27FC236}">
                      <a16:creationId xmlns:a16="http://schemas.microsoft.com/office/drawing/2014/main" id="{00269E74-BBBB-49D7-907E-EF566CCB3DB6}"/>
                    </a:ext>
                  </a:extLst>
                </p:cNvPr>
                <p:cNvSpPr txBox="1"/>
                <p:nvPr/>
              </p:nvSpPr>
              <p:spPr>
                <a:xfrm>
                  <a:off x="8359049" y="3862220"/>
                  <a:ext cx="1262269" cy="369332"/>
                </a:xfrm>
                <a:prstGeom prst="rect">
                  <a:avLst/>
                </a:prstGeom>
                <a:noFill/>
              </p:spPr>
              <p:txBody>
                <a:bodyPr wrap="square" rtlCol="0">
                  <a:spAutoFit/>
                </a:bodyPr>
                <a:lstStyle/>
                <a:p>
                  <a:r>
                    <a:rPr lang="en-US" altLang="ko-KR" sz="1200" b="1" dirty="0"/>
                    <a:t>. . .</a:t>
                  </a:r>
                  <a:endParaRPr lang="ko-KR" altLang="en-US" sz="1200" b="1"/>
                </a:p>
              </p:txBody>
            </p:sp>
            <p:cxnSp>
              <p:nvCxnSpPr>
                <p:cNvPr id="37" name="직선 화살표 연결선 30">
                  <a:extLst>
                    <a:ext uri="{FF2B5EF4-FFF2-40B4-BE49-F238E27FC236}">
                      <a16:creationId xmlns:a16="http://schemas.microsoft.com/office/drawing/2014/main" id="{D6585330-1752-4990-9CC9-E45091551882}"/>
                    </a:ext>
                  </a:extLst>
                </p:cNvPr>
                <p:cNvCxnSpPr/>
                <p:nvPr/>
              </p:nvCxnSpPr>
              <p:spPr>
                <a:xfrm flipH="1" flipV="1">
                  <a:off x="9613037" y="3956692"/>
                  <a:ext cx="11355" cy="568330"/>
                </a:xfrm>
                <a:prstGeom prst="straightConnector1">
                  <a:avLst/>
                </a:prstGeom>
                <a:ln>
                  <a:solidFill>
                    <a:schemeClr val="tx1"/>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1">
                  <a:extLst>
                    <a:ext uri="{FF2B5EF4-FFF2-40B4-BE49-F238E27FC236}">
                      <a16:creationId xmlns:a16="http://schemas.microsoft.com/office/drawing/2014/main" id="{A204EA63-DFB8-4C96-96E8-CDCD717A7F3E}"/>
                    </a:ext>
                  </a:extLst>
                </p:cNvPr>
                <p:cNvCxnSpPr/>
                <p:nvPr/>
              </p:nvCxnSpPr>
              <p:spPr>
                <a:xfrm flipV="1">
                  <a:off x="10023854" y="3862221"/>
                  <a:ext cx="0" cy="737345"/>
                </a:xfrm>
                <a:prstGeom prst="straightConnector1">
                  <a:avLst/>
                </a:prstGeom>
                <a:ln>
                  <a:solidFill>
                    <a:schemeClr val="tx1"/>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grpSp>
        </p:grpSp>
        <p:sp>
          <p:nvSpPr>
            <p:cNvPr id="7" name="TextBox 35">
              <a:extLst>
                <a:ext uri="{FF2B5EF4-FFF2-40B4-BE49-F238E27FC236}">
                  <a16:creationId xmlns:a16="http://schemas.microsoft.com/office/drawing/2014/main" id="{534037D8-8810-4A13-A814-54760C2E318E}"/>
                </a:ext>
              </a:extLst>
            </p:cNvPr>
            <p:cNvSpPr txBox="1"/>
            <p:nvPr/>
          </p:nvSpPr>
          <p:spPr>
            <a:xfrm>
              <a:off x="785193" y="1749287"/>
              <a:ext cx="717276" cy="348813"/>
            </a:xfrm>
            <a:prstGeom prst="rect">
              <a:avLst/>
            </a:prstGeom>
            <a:noFill/>
          </p:spPr>
          <p:txBody>
            <a:bodyPr wrap="square" rtlCol="0">
              <a:spAutoFit/>
            </a:bodyPr>
            <a:lstStyle/>
            <a:p>
              <a:r>
                <a:rPr lang="en-US" altLang="ko-KR" sz="1050" dirty="0"/>
                <a:t>Ls(0)</a:t>
              </a:r>
              <a:endParaRPr lang="ko-KR" altLang="en-US" sz="1050" dirty="0"/>
            </a:p>
          </p:txBody>
        </p:sp>
        <p:sp>
          <p:nvSpPr>
            <p:cNvPr id="8" name="TextBox 36">
              <a:extLst>
                <a:ext uri="{FF2B5EF4-FFF2-40B4-BE49-F238E27FC236}">
                  <a16:creationId xmlns:a16="http://schemas.microsoft.com/office/drawing/2014/main" id="{C62217F4-CFA3-4944-85C4-6B74C3BAF61E}"/>
                </a:ext>
              </a:extLst>
            </p:cNvPr>
            <p:cNvSpPr txBox="1"/>
            <p:nvPr/>
          </p:nvSpPr>
          <p:spPr>
            <a:xfrm>
              <a:off x="797028" y="422461"/>
              <a:ext cx="887896" cy="348813"/>
            </a:xfrm>
            <a:prstGeom prst="rect">
              <a:avLst/>
            </a:prstGeom>
            <a:noFill/>
          </p:spPr>
          <p:txBody>
            <a:bodyPr wrap="square" rtlCol="0">
              <a:spAutoFit/>
            </a:bodyPr>
            <a:lstStyle/>
            <a:p>
              <a:r>
                <a:rPr lang="en-US" altLang="ko-KR" sz="1050" dirty="0"/>
                <a:t>Le(0)</a:t>
              </a:r>
              <a:endParaRPr lang="ko-KR" altLang="en-US" sz="1050" dirty="0"/>
            </a:p>
          </p:txBody>
        </p:sp>
        <p:sp>
          <p:nvSpPr>
            <p:cNvPr id="9" name="TextBox 37">
              <a:extLst>
                <a:ext uri="{FF2B5EF4-FFF2-40B4-BE49-F238E27FC236}">
                  <a16:creationId xmlns:a16="http://schemas.microsoft.com/office/drawing/2014/main" id="{515D9572-F227-4686-8883-7FA32179AC98}"/>
                </a:ext>
              </a:extLst>
            </p:cNvPr>
            <p:cNvSpPr txBox="1"/>
            <p:nvPr/>
          </p:nvSpPr>
          <p:spPr>
            <a:xfrm>
              <a:off x="9746729" y="1708573"/>
              <a:ext cx="750476" cy="348813"/>
            </a:xfrm>
            <a:prstGeom prst="rect">
              <a:avLst/>
            </a:prstGeom>
            <a:noFill/>
          </p:spPr>
          <p:txBody>
            <a:bodyPr wrap="square" rtlCol="0">
              <a:spAutoFit/>
            </a:bodyPr>
            <a:lstStyle/>
            <a:p>
              <a:r>
                <a:rPr lang="en-US" altLang="ko-KR" sz="1050" dirty="0" err="1"/>
                <a:t>Rs</a:t>
              </a:r>
              <a:r>
                <a:rPr lang="en-US" altLang="ko-KR" sz="1050" dirty="0"/>
                <a:t>(0)</a:t>
              </a:r>
              <a:endParaRPr lang="ko-KR" altLang="en-US" sz="1050" dirty="0"/>
            </a:p>
          </p:txBody>
        </p:sp>
        <p:sp>
          <p:nvSpPr>
            <p:cNvPr id="10" name="TextBox 38">
              <a:extLst>
                <a:ext uri="{FF2B5EF4-FFF2-40B4-BE49-F238E27FC236}">
                  <a16:creationId xmlns:a16="http://schemas.microsoft.com/office/drawing/2014/main" id="{91A77289-1292-447F-BCC5-08F072AE6214}"/>
                </a:ext>
              </a:extLst>
            </p:cNvPr>
            <p:cNvSpPr txBox="1"/>
            <p:nvPr/>
          </p:nvSpPr>
          <p:spPr>
            <a:xfrm>
              <a:off x="9758564" y="381748"/>
              <a:ext cx="922687" cy="338555"/>
            </a:xfrm>
            <a:prstGeom prst="rect">
              <a:avLst/>
            </a:prstGeom>
            <a:noFill/>
          </p:spPr>
          <p:txBody>
            <a:bodyPr wrap="square" rtlCol="0">
              <a:spAutoFit/>
            </a:bodyPr>
            <a:lstStyle/>
            <a:p>
              <a:r>
                <a:rPr lang="en-US" altLang="ko-KR" sz="1050" dirty="0"/>
                <a:t>Re(0)</a:t>
              </a:r>
              <a:endParaRPr lang="ko-KR" altLang="en-US" sz="1050" dirty="0"/>
            </a:p>
          </p:txBody>
        </p:sp>
        <p:sp>
          <p:nvSpPr>
            <p:cNvPr id="11" name="TextBox 39">
              <a:extLst>
                <a:ext uri="{FF2B5EF4-FFF2-40B4-BE49-F238E27FC236}">
                  <a16:creationId xmlns:a16="http://schemas.microsoft.com/office/drawing/2014/main" id="{6310340C-041F-4F2C-9F0C-58B3B0EDF445}"/>
                </a:ext>
              </a:extLst>
            </p:cNvPr>
            <p:cNvSpPr txBox="1"/>
            <p:nvPr/>
          </p:nvSpPr>
          <p:spPr>
            <a:xfrm>
              <a:off x="1474540" y="1620080"/>
              <a:ext cx="717276" cy="348813"/>
            </a:xfrm>
            <a:prstGeom prst="rect">
              <a:avLst/>
            </a:prstGeom>
            <a:noFill/>
          </p:spPr>
          <p:txBody>
            <a:bodyPr wrap="square" rtlCol="0">
              <a:spAutoFit/>
            </a:bodyPr>
            <a:lstStyle/>
            <a:p>
              <a:r>
                <a:rPr lang="en-US" altLang="ko-KR" sz="1050" dirty="0"/>
                <a:t>Ls(1)</a:t>
              </a:r>
              <a:endParaRPr lang="ko-KR" altLang="en-US" sz="1050" dirty="0"/>
            </a:p>
          </p:txBody>
        </p:sp>
        <p:sp>
          <p:nvSpPr>
            <p:cNvPr id="12" name="TextBox 40">
              <a:extLst>
                <a:ext uri="{FF2B5EF4-FFF2-40B4-BE49-F238E27FC236}">
                  <a16:creationId xmlns:a16="http://schemas.microsoft.com/office/drawing/2014/main" id="{4C9E72DD-EA83-4578-ABB2-E643525A59EA}"/>
                </a:ext>
              </a:extLst>
            </p:cNvPr>
            <p:cNvSpPr txBox="1"/>
            <p:nvPr/>
          </p:nvSpPr>
          <p:spPr>
            <a:xfrm>
              <a:off x="1486374" y="293255"/>
              <a:ext cx="776439" cy="348813"/>
            </a:xfrm>
            <a:prstGeom prst="rect">
              <a:avLst/>
            </a:prstGeom>
            <a:noFill/>
          </p:spPr>
          <p:txBody>
            <a:bodyPr wrap="square" rtlCol="0">
              <a:spAutoFit/>
            </a:bodyPr>
            <a:lstStyle/>
            <a:p>
              <a:r>
                <a:rPr lang="en-US" altLang="ko-KR" sz="1050" dirty="0"/>
                <a:t>Le(1)</a:t>
              </a:r>
              <a:endParaRPr lang="ko-KR" altLang="en-US" sz="1050" dirty="0"/>
            </a:p>
          </p:txBody>
        </p:sp>
        <p:sp>
          <p:nvSpPr>
            <p:cNvPr id="13" name="TextBox 41">
              <a:extLst>
                <a:ext uri="{FF2B5EF4-FFF2-40B4-BE49-F238E27FC236}">
                  <a16:creationId xmlns:a16="http://schemas.microsoft.com/office/drawing/2014/main" id="{C4D87EC4-8D70-46C1-8F77-3375E8793193}"/>
                </a:ext>
              </a:extLst>
            </p:cNvPr>
            <p:cNvSpPr txBox="1"/>
            <p:nvPr/>
          </p:nvSpPr>
          <p:spPr>
            <a:xfrm>
              <a:off x="9074185" y="1652253"/>
              <a:ext cx="861148" cy="348813"/>
            </a:xfrm>
            <a:prstGeom prst="rect">
              <a:avLst/>
            </a:prstGeom>
            <a:noFill/>
          </p:spPr>
          <p:txBody>
            <a:bodyPr wrap="square" rtlCol="0">
              <a:spAutoFit/>
            </a:bodyPr>
            <a:lstStyle/>
            <a:p>
              <a:r>
                <a:rPr lang="en-US" altLang="ko-KR" sz="1050" dirty="0"/>
                <a:t>Rs(1)</a:t>
              </a:r>
              <a:endParaRPr lang="ko-KR" altLang="en-US" sz="1050" dirty="0"/>
            </a:p>
          </p:txBody>
        </p:sp>
        <p:sp>
          <p:nvSpPr>
            <p:cNvPr id="14" name="TextBox 42">
              <a:extLst>
                <a:ext uri="{FF2B5EF4-FFF2-40B4-BE49-F238E27FC236}">
                  <a16:creationId xmlns:a16="http://schemas.microsoft.com/office/drawing/2014/main" id="{099AEEDA-5109-4EC5-A1E9-29E01623A217}"/>
                </a:ext>
              </a:extLst>
            </p:cNvPr>
            <p:cNvSpPr txBox="1"/>
            <p:nvPr/>
          </p:nvSpPr>
          <p:spPr>
            <a:xfrm>
              <a:off x="9105899" y="206160"/>
              <a:ext cx="829433" cy="338555"/>
            </a:xfrm>
            <a:prstGeom prst="rect">
              <a:avLst/>
            </a:prstGeom>
            <a:noFill/>
          </p:spPr>
          <p:txBody>
            <a:bodyPr wrap="square" rtlCol="0">
              <a:spAutoFit/>
            </a:bodyPr>
            <a:lstStyle/>
            <a:p>
              <a:r>
                <a:rPr lang="en-US" altLang="ko-KR" sz="1050" dirty="0"/>
                <a:t>Re(1)</a:t>
              </a:r>
              <a:endParaRPr lang="ko-KR" altLang="en-US" sz="1050" dirty="0"/>
            </a:p>
          </p:txBody>
        </p:sp>
        <p:sp>
          <p:nvSpPr>
            <p:cNvPr id="15" name="TextBox 43">
              <a:extLst>
                <a:ext uri="{FF2B5EF4-FFF2-40B4-BE49-F238E27FC236}">
                  <a16:creationId xmlns:a16="http://schemas.microsoft.com/office/drawing/2014/main" id="{0A2FD551-D57F-4B9C-9DC0-E7F89C9B3462}"/>
                </a:ext>
              </a:extLst>
            </p:cNvPr>
            <p:cNvSpPr txBox="1"/>
            <p:nvPr/>
          </p:nvSpPr>
          <p:spPr>
            <a:xfrm>
              <a:off x="6348968" y="1672247"/>
              <a:ext cx="926475" cy="338555"/>
            </a:xfrm>
            <a:prstGeom prst="rect">
              <a:avLst/>
            </a:prstGeom>
            <a:noFill/>
          </p:spPr>
          <p:txBody>
            <a:bodyPr wrap="square" rtlCol="0">
              <a:spAutoFit/>
            </a:bodyPr>
            <a:lstStyle/>
            <a:p>
              <a:r>
                <a:rPr lang="en-US" altLang="ko-KR" sz="1050" dirty="0"/>
                <a:t>Rs(N)</a:t>
              </a:r>
              <a:endParaRPr lang="ko-KR" altLang="en-US" sz="1050" dirty="0"/>
            </a:p>
          </p:txBody>
        </p:sp>
        <p:sp>
          <p:nvSpPr>
            <p:cNvPr id="16" name="TextBox 44">
              <a:extLst>
                <a:ext uri="{FF2B5EF4-FFF2-40B4-BE49-F238E27FC236}">
                  <a16:creationId xmlns:a16="http://schemas.microsoft.com/office/drawing/2014/main" id="{3E5206F6-B52F-4526-9FA4-721AEA9B46B7}"/>
                </a:ext>
              </a:extLst>
            </p:cNvPr>
            <p:cNvSpPr txBox="1"/>
            <p:nvPr/>
          </p:nvSpPr>
          <p:spPr>
            <a:xfrm>
              <a:off x="6360803" y="345421"/>
              <a:ext cx="868252" cy="338555"/>
            </a:xfrm>
            <a:prstGeom prst="rect">
              <a:avLst/>
            </a:prstGeom>
            <a:noFill/>
          </p:spPr>
          <p:txBody>
            <a:bodyPr wrap="square" rtlCol="0">
              <a:spAutoFit/>
            </a:bodyPr>
            <a:lstStyle/>
            <a:p>
              <a:r>
                <a:rPr lang="en-US" altLang="ko-KR" sz="1050" dirty="0"/>
                <a:t>Re(N)</a:t>
              </a:r>
              <a:endParaRPr lang="ko-KR" altLang="en-US" sz="1050" dirty="0"/>
            </a:p>
          </p:txBody>
        </p:sp>
        <p:sp>
          <p:nvSpPr>
            <p:cNvPr id="17" name="TextBox 45">
              <a:extLst>
                <a:ext uri="{FF2B5EF4-FFF2-40B4-BE49-F238E27FC236}">
                  <a16:creationId xmlns:a16="http://schemas.microsoft.com/office/drawing/2014/main" id="{4310C707-50E6-4558-940A-BC16825A2999}"/>
                </a:ext>
              </a:extLst>
            </p:cNvPr>
            <p:cNvSpPr txBox="1"/>
            <p:nvPr/>
          </p:nvSpPr>
          <p:spPr>
            <a:xfrm>
              <a:off x="4228862" y="1559655"/>
              <a:ext cx="807203" cy="348813"/>
            </a:xfrm>
            <a:prstGeom prst="rect">
              <a:avLst/>
            </a:prstGeom>
            <a:noFill/>
          </p:spPr>
          <p:txBody>
            <a:bodyPr wrap="square" rtlCol="0">
              <a:spAutoFit/>
            </a:bodyPr>
            <a:lstStyle/>
            <a:p>
              <a:r>
                <a:rPr lang="en-US" altLang="ko-KR" sz="1050" dirty="0"/>
                <a:t>Ls(N)</a:t>
              </a:r>
              <a:endParaRPr lang="ko-KR" altLang="en-US" sz="1050" dirty="0"/>
            </a:p>
          </p:txBody>
        </p:sp>
        <p:sp>
          <p:nvSpPr>
            <p:cNvPr id="18" name="TextBox 46">
              <a:extLst>
                <a:ext uri="{FF2B5EF4-FFF2-40B4-BE49-F238E27FC236}">
                  <a16:creationId xmlns:a16="http://schemas.microsoft.com/office/drawing/2014/main" id="{5D73C315-ED7D-409B-87DB-8FD8B302E7F8}"/>
                </a:ext>
              </a:extLst>
            </p:cNvPr>
            <p:cNvSpPr txBox="1"/>
            <p:nvPr/>
          </p:nvSpPr>
          <p:spPr>
            <a:xfrm>
              <a:off x="4240697" y="362035"/>
              <a:ext cx="795368" cy="338555"/>
            </a:xfrm>
            <a:prstGeom prst="rect">
              <a:avLst/>
            </a:prstGeom>
            <a:noFill/>
          </p:spPr>
          <p:txBody>
            <a:bodyPr wrap="square" rtlCol="0">
              <a:spAutoFit/>
            </a:bodyPr>
            <a:lstStyle/>
            <a:p>
              <a:r>
                <a:rPr lang="en-US" altLang="ko-KR" sz="1050" dirty="0"/>
                <a:t>Le(N)</a:t>
              </a:r>
              <a:endParaRPr lang="ko-KR" altLang="en-US" sz="1050" dirty="0"/>
            </a:p>
          </p:txBody>
        </p:sp>
      </p:grpSp>
      <p:sp>
        <p:nvSpPr>
          <p:cNvPr id="39" name="Hình chữ nhật 58">
            <a:extLst>
              <a:ext uri="{FF2B5EF4-FFF2-40B4-BE49-F238E27FC236}">
                <a16:creationId xmlns:a16="http://schemas.microsoft.com/office/drawing/2014/main" id="{F74037E5-F401-410F-8E7A-181E948BC65C}"/>
              </a:ext>
            </a:extLst>
          </p:cNvPr>
          <p:cNvSpPr/>
          <p:nvPr/>
        </p:nvSpPr>
        <p:spPr>
          <a:xfrm>
            <a:off x="2048033" y="3421049"/>
            <a:ext cx="7528609" cy="2831544"/>
          </a:xfrm>
          <a:prstGeom prst="rect">
            <a:avLst/>
          </a:prstGeom>
        </p:spPr>
        <p:txBody>
          <a:bodyPr wrap="square">
            <a:spAutoFit/>
          </a:bodyPr>
          <a:lstStyle/>
          <a:p>
            <a:pPr marL="214313" indent="-214313">
              <a:buFont typeface="Arial" panose="020B0604020202020204" pitchFamily="34" charset="0"/>
              <a:buChar char="•"/>
            </a:pPr>
            <a:r>
              <a:rPr lang="en-US" altLang="ko-KR" sz="1600" dirty="0"/>
              <a:t>For our simplicity, let’s call right poles as R(n), left poles as L(n).</a:t>
            </a:r>
          </a:p>
          <a:p>
            <a:pPr marL="214313" indent="-214313">
              <a:buFont typeface="Arial" panose="020B0604020202020204" pitchFamily="34" charset="0"/>
              <a:buChar char="•"/>
            </a:pPr>
            <a:r>
              <a:rPr lang="en-US" altLang="ko-KR" sz="1600" dirty="0"/>
              <a:t>The left pole starts from the left-most pole and the right pole from the right-most pole. n = 0, 1,…, N</a:t>
            </a:r>
          </a:p>
          <a:p>
            <a:pPr marL="214313" indent="-214313">
              <a:buFont typeface="Arial" panose="020B0604020202020204" pitchFamily="34" charset="0"/>
              <a:buChar char="•"/>
            </a:pPr>
            <a:r>
              <a:rPr lang="en-US" altLang="ko-KR" sz="1600" dirty="0"/>
              <a:t>To each pole, the coordinates of starting (bottom) and ending position are written as Ls(n), and Le(n) for left poles. </a:t>
            </a:r>
            <a:r>
              <a:rPr lang="en-US" altLang="ko-KR" sz="1600" dirty="0" err="1"/>
              <a:t>Rs</a:t>
            </a:r>
            <a:r>
              <a:rPr lang="en-US" altLang="ko-KR" sz="1600" dirty="0"/>
              <a:t>(n) and Re(n) respectively.</a:t>
            </a:r>
          </a:p>
          <a:p>
            <a:pPr marL="257175" indent="-257175">
              <a:buAutoNum type="alphaLcParenR"/>
            </a:pPr>
            <a:r>
              <a:rPr lang="en-US" altLang="ko-KR" sz="1600" dirty="0"/>
              <a:t>Check the  </a:t>
            </a:r>
            <a:r>
              <a:rPr lang="en-US" altLang="ko-KR" sz="1600" dirty="0" err="1">
                <a:solidFill>
                  <a:srgbClr val="FF0000"/>
                </a:solidFill>
              </a:rPr>
              <a:t>Es</a:t>
            </a:r>
            <a:r>
              <a:rPr lang="en-US" altLang="ko-KR" sz="1600" dirty="0">
                <a:solidFill>
                  <a:srgbClr val="FF0000"/>
                </a:solidFill>
              </a:rPr>
              <a:t>(n) = Ls(0)-</a:t>
            </a:r>
            <a:r>
              <a:rPr lang="en-US" altLang="ko-KR" sz="1600" dirty="0" err="1">
                <a:solidFill>
                  <a:srgbClr val="FF0000"/>
                </a:solidFill>
              </a:rPr>
              <a:t>Rs</a:t>
            </a:r>
            <a:r>
              <a:rPr lang="en-US" altLang="ko-KR" sz="1600" dirty="0">
                <a:solidFill>
                  <a:srgbClr val="FF0000"/>
                </a:solidFill>
              </a:rPr>
              <a:t>(0), Ls(1)-</a:t>
            </a:r>
            <a:r>
              <a:rPr lang="en-US" altLang="ko-KR" sz="1600" dirty="0" err="1">
                <a:solidFill>
                  <a:srgbClr val="FF0000"/>
                </a:solidFill>
              </a:rPr>
              <a:t>Rs</a:t>
            </a:r>
            <a:r>
              <a:rPr lang="en-US" altLang="ko-KR" sz="1600" dirty="0">
                <a:solidFill>
                  <a:srgbClr val="FF0000"/>
                </a:solidFill>
              </a:rPr>
              <a:t>(1),… Ls(N)-</a:t>
            </a:r>
            <a:r>
              <a:rPr lang="en-US" altLang="ko-KR" sz="1600" dirty="0" err="1">
                <a:solidFill>
                  <a:srgbClr val="FF0000"/>
                </a:solidFill>
              </a:rPr>
              <a:t>Rs</a:t>
            </a:r>
            <a:r>
              <a:rPr lang="en-US" altLang="ko-KR" sz="1600" dirty="0">
                <a:solidFill>
                  <a:srgbClr val="FF0000"/>
                </a:solidFill>
              </a:rPr>
              <a:t>(N). </a:t>
            </a:r>
          </a:p>
          <a:p>
            <a:pPr marL="257175" indent="-257175">
              <a:buAutoNum type="alphaLcParenR"/>
            </a:pPr>
            <a:r>
              <a:rPr lang="en-US" altLang="ko-KR" sz="1600" dirty="0"/>
              <a:t>Check the </a:t>
            </a:r>
            <a:r>
              <a:rPr lang="en-US" altLang="ko-KR" sz="1600" dirty="0" err="1">
                <a:solidFill>
                  <a:srgbClr val="FF0000"/>
                </a:solidFill>
              </a:rPr>
              <a:t>Ee</a:t>
            </a:r>
            <a:r>
              <a:rPr lang="en-US" altLang="ko-KR" sz="1600" dirty="0">
                <a:solidFill>
                  <a:srgbClr val="FF0000"/>
                </a:solidFill>
              </a:rPr>
              <a:t>(n) = Le(0)-Re(0), Le(1)-Re(1),… Le(N)-Re(N). </a:t>
            </a:r>
          </a:p>
          <a:p>
            <a:pPr marL="257175" indent="-257175">
              <a:buAutoNum type="alphaLcParenR"/>
            </a:pPr>
            <a:r>
              <a:rPr lang="en-US" altLang="ko-KR" sz="1600" dirty="0"/>
              <a:t>Symmetry Checking :  Check the D_L(n) = Le(0) – Ls(0), … Le(N) – Ls(N). D_R(n) = Re(0) – </a:t>
            </a:r>
            <a:r>
              <a:rPr lang="en-US" altLang="ko-KR" sz="1600" dirty="0" err="1"/>
              <a:t>Rs</a:t>
            </a:r>
            <a:r>
              <a:rPr lang="en-US" altLang="ko-KR" sz="1600" dirty="0"/>
              <a:t>(0),…, Re(N) – </a:t>
            </a:r>
            <a:r>
              <a:rPr lang="en-US" altLang="ko-KR" sz="1600" dirty="0" err="1"/>
              <a:t>Rs</a:t>
            </a:r>
            <a:r>
              <a:rPr lang="en-US" altLang="ko-KR" sz="1600" dirty="0"/>
              <a:t>(N) and </a:t>
            </a:r>
            <a:r>
              <a:rPr lang="en-US" altLang="ko-KR" sz="1600" dirty="0" err="1">
                <a:solidFill>
                  <a:srgbClr val="FF0000"/>
                </a:solidFill>
              </a:rPr>
              <a:t>Diff_LR</a:t>
            </a:r>
            <a:r>
              <a:rPr lang="en-US" altLang="ko-KR" sz="1600" dirty="0">
                <a:solidFill>
                  <a:srgbClr val="FF0000"/>
                </a:solidFill>
              </a:rPr>
              <a:t>(n) = D_L(n) – D_R(n). </a:t>
            </a:r>
            <a:r>
              <a:rPr lang="en-US" altLang="ko-KR" sz="1600" dirty="0"/>
              <a:t>Collect data and plot. </a:t>
            </a:r>
          </a:p>
          <a:p>
            <a:pPr marL="214313" indent="-214313">
              <a:buFont typeface="Arial" panose="020B0604020202020204" pitchFamily="34" charset="0"/>
              <a:buChar char="•"/>
            </a:pPr>
            <a:endParaRPr lang="en-US" altLang="ko-KR" sz="1600" dirty="0"/>
          </a:p>
        </p:txBody>
      </p:sp>
      <p:sp>
        <p:nvSpPr>
          <p:cNvPr id="40" name="TextBox 40">
            <a:extLst>
              <a:ext uri="{FF2B5EF4-FFF2-40B4-BE49-F238E27FC236}">
                <a16:creationId xmlns:a16="http://schemas.microsoft.com/office/drawing/2014/main" id="{91E43B22-487D-48C6-A40A-2843C2DDB5AD}"/>
              </a:ext>
            </a:extLst>
          </p:cNvPr>
          <p:cNvSpPr txBox="1"/>
          <p:nvPr/>
        </p:nvSpPr>
        <p:spPr>
          <a:xfrm>
            <a:off x="2202111" y="1329254"/>
            <a:ext cx="6140740" cy="369332"/>
          </a:xfrm>
          <a:prstGeom prst="rect">
            <a:avLst/>
          </a:prstGeom>
          <a:noFill/>
        </p:spPr>
        <p:txBody>
          <a:bodyPr wrap="square">
            <a:spAutoFit/>
          </a:bodyPr>
          <a:lstStyle/>
          <a:p>
            <a:r>
              <a:rPr lang="en-US" sz="1800" kern="1200" dirty="0"/>
              <a:t>Verify the symmetrical property of battery</a:t>
            </a:r>
            <a:endParaRPr lang="en-US" dirty="0"/>
          </a:p>
        </p:txBody>
      </p:sp>
    </p:spTree>
    <p:extLst>
      <p:ext uri="{BB962C8B-B14F-4D97-AF65-F5344CB8AC3E}">
        <p14:creationId xmlns:p14="http://schemas.microsoft.com/office/powerpoint/2010/main" val="24984036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r>
              <a:rPr lang="en-US" dirty="0"/>
              <a:t>Pole Length Refinement</a:t>
            </a:r>
          </a:p>
        </p:txBody>
      </p:sp>
      <p:sp>
        <p:nvSpPr>
          <p:cNvPr id="4" name="Chỗ dành sẵn cho Số hiệu Bản chiếu 3"/>
          <p:cNvSpPr>
            <a:spLocks noGrp="1"/>
          </p:cNvSpPr>
          <p:nvPr>
            <p:ph type="sldNum" sz="quarter" idx="12"/>
          </p:nvPr>
        </p:nvSpPr>
        <p:spPr/>
        <p:txBody>
          <a:bodyPr/>
          <a:lstStyle/>
          <a:p>
            <a:fld id="{612001EB-C607-4195-83CD-5AE5F3E4F111}" type="slidenum">
              <a:rPr lang="en-US" smtClean="0"/>
              <a:t>46</a:t>
            </a:fld>
            <a:endParaRPr lang="en-US"/>
          </a:p>
        </p:txBody>
      </p:sp>
      <p:sp>
        <p:nvSpPr>
          <p:cNvPr id="5" name="TextBox 5">
            <a:extLst>
              <a:ext uri="{FF2B5EF4-FFF2-40B4-BE49-F238E27FC236}">
                <a16:creationId xmlns:a16="http://schemas.microsoft.com/office/drawing/2014/main" id="{FC2590B3-22F4-4862-A7D4-DA29139448F1}"/>
              </a:ext>
            </a:extLst>
          </p:cNvPr>
          <p:cNvSpPr txBox="1"/>
          <p:nvPr/>
        </p:nvSpPr>
        <p:spPr>
          <a:xfrm>
            <a:off x="227908" y="1172038"/>
            <a:ext cx="6140740" cy="369332"/>
          </a:xfrm>
          <a:prstGeom prst="rect">
            <a:avLst/>
          </a:prstGeom>
          <a:noFill/>
        </p:spPr>
        <p:txBody>
          <a:bodyPr wrap="square">
            <a:spAutoFit/>
          </a:bodyPr>
          <a:lstStyle/>
          <a:p>
            <a:r>
              <a:rPr lang="en-US" sz="1800" kern="1200" dirty="0"/>
              <a:t>Detect “un-certain” poles and recover “un-certain” poles </a:t>
            </a:r>
            <a:endParaRPr lang="en-US" dirty="0"/>
          </a:p>
        </p:txBody>
      </p:sp>
      <p:grpSp>
        <p:nvGrpSpPr>
          <p:cNvPr id="6" name="Nhóm 57">
            <a:extLst>
              <a:ext uri="{FF2B5EF4-FFF2-40B4-BE49-F238E27FC236}">
                <a16:creationId xmlns:a16="http://schemas.microsoft.com/office/drawing/2014/main" id="{ABD633CA-D86C-44C0-A982-70D13583C125}"/>
              </a:ext>
            </a:extLst>
          </p:cNvPr>
          <p:cNvGrpSpPr/>
          <p:nvPr/>
        </p:nvGrpSpPr>
        <p:grpSpPr>
          <a:xfrm>
            <a:off x="878777" y="1769493"/>
            <a:ext cx="7422044" cy="1418955"/>
            <a:chOff x="785193" y="206160"/>
            <a:chExt cx="9896058" cy="1891940"/>
          </a:xfrm>
        </p:grpSpPr>
        <p:grpSp>
          <p:nvGrpSpPr>
            <p:cNvPr id="7" name="그룹 33">
              <a:extLst>
                <a:ext uri="{FF2B5EF4-FFF2-40B4-BE49-F238E27FC236}">
                  <a16:creationId xmlns:a16="http://schemas.microsoft.com/office/drawing/2014/main" id="{963F7C71-91AF-4EB3-8D86-D8BE21C24CEF}"/>
                </a:ext>
              </a:extLst>
            </p:cNvPr>
            <p:cNvGrpSpPr/>
            <p:nvPr/>
          </p:nvGrpSpPr>
          <p:grpSpPr>
            <a:xfrm>
              <a:off x="944217" y="476715"/>
              <a:ext cx="9342783" cy="1267603"/>
              <a:chOff x="1331843" y="1838376"/>
              <a:chExt cx="9342783" cy="1267603"/>
            </a:xfrm>
          </p:grpSpPr>
          <p:cxnSp>
            <p:nvCxnSpPr>
              <p:cNvPr id="20" name="직선 화살표 연결선 4">
                <a:extLst>
                  <a:ext uri="{FF2B5EF4-FFF2-40B4-BE49-F238E27FC236}">
                    <a16:creationId xmlns:a16="http://schemas.microsoft.com/office/drawing/2014/main" id="{26F0278A-7C33-479E-B99E-9118BD2C2F2D}"/>
                  </a:ext>
                </a:extLst>
              </p:cNvPr>
              <p:cNvCxnSpPr/>
              <p:nvPr/>
            </p:nvCxnSpPr>
            <p:spPr>
              <a:xfrm flipV="1">
                <a:off x="1665045" y="2221444"/>
                <a:ext cx="0" cy="790113"/>
              </a:xfrm>
              <a:prstGeom prst="straightConnector1">
                <a:avLst/>
              </a:prstGeom>
              <a:ln>
                <a:solidFill>
                  <a:schemeClr val="tx1"/>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sp>
            <p:nvSpPr>
              <p:cNvPr id="21" name="자유형 6">
                <a:extLst>
                  <a:ext uri="{FF2B5EF4-FFF2-40B4-BE49-F238E27FC236}">
                    <a16:creationId xmlns:a16="http://schemas.microsoft.com/office/drawing/2014/main" id="{1EFB7DF6-1643-4312-AE84-EB5E68345190}"/>
                  </a:ext>
                </a:extLst>
              </p:cNvPr>
              <p:cNvSpPr/>
              <p:nvPr/>
            </p:nvSpPr>
            <p:spPr>
              <a:xfrm>
                <a:off x="1331843" y="1838376"/>
                <a:ext cx="4144618" cy="556954"/>
              </a:xfrm>
              <a:custGeom>
                <a:avLst/>
                <a:gdLst>
                  <a:gd name="connsiteX0" fmla="*/ 0 w 4144618"/>
                  <a:gd name="connsiteY0" fmla="*/ 556954 h 556954"/>
                  <a:gd name="connsiteX1" fmla="*/ 1321905 w 4144618"/>
                  <a:gd name="connsiteY1" fmla="*/ 363 h 556954"/>
                  <a:gd name="connsiteX2" fmla="*/ 2623931 w 4144618"/>
                  <a:gd name="connsiteY2" fmla="*/ 467502 h 556954"/>
                  <a:gd name="connsiteX3" fmla="*/ 4144618 w 4144618"/>
                  <a:gd name="connsiteY3" fmla="*/ 199146 h 556954"/>
                </a:gdLst>
                <a:ahLst/>
                <a:cxnLst>
                  <a:cxn ang="0">
                    <a:pos x="connsiteX0" y="connsiteY0"/>
                  </a:cxn>
                  <a:cxn ang="0">
                    <a:pos x="connsiteX1" y="connsiteY1"/>
                  </a:cxn>
                  <a:cxn ang="0">
                    <a:pos x="connsiteX2" y="connsiteY2"/>
                  </a:cxn>
                  <a:cxn ang="0">
                    <a:pos x="connsiteX3" y="connsiteY3"/>
                  </a:cxn>
                </a:cxnLst>
                <a:rect l="l" t="t" r="r" b="b"/>
                <a:pathLst>
                  <a:path w="4144618" h="556954">
                    <a:moveTo>
                      <a:pt x="0" y="556954"/>
                    </a:moveTo>
                    <a:cubicBezTo>
                      <a:pt x="442291" y="286113"/>
                      <a:pt x="884583" y="15272"/>
                      <a:pt x="1321905" y="363"/>
                    </a:cubicBezTo>
                    <a:cubicBezTo>
                      <a:pt x="1759227" y="-14546"/>
                      <a:pt x="2153479" y="434372"/>
                      <a:pt x="2623931" y="467502"/>
                    </a:cubicBezTo>
                    <a:cubicBezTo>
                      <a:pt x="3094383" y="500632"/>
                      <a:pt x="3619500" y="349889"/>
                      <a:pt x="4144618" y="1991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endParaRPr>
              </a:p>
            </p:txBody>
          </p:sp>
          <p:sp>
            <p:nvSpPr>
              <p:cNvPr id="22" name="자유형 7">
                <a:extLst>
                  <a:ext uri="{FF2B5EF4-FFF2-40B4-BE49-F238E27FC236}">
                    <a16:creationId xmlns:a16="http://schemas.microsoft.com/office/drawing/2014/main" id="{97488308-797F-4951-86E6-CCE2C28188CD}"/>
                  </a:ext>
                </a:extLst>
              </p:cNvPr>
              <p:cNvSpPr/>
              <p:nvPr/>
            </p:nvSpPr>
            <p:spPr>
              <a:xfrm flipH="1">
                <a:off x="6530008" y="1838376"/>
                <a:ext cx="4144618" cy="556954"/>
              </a:xfrm>
              <a:custGeom>
                <a:avLst/>
                <a:gdLst>
                  <a:gd name="connsiteX0" fmla="*/ 0 w 4144618"/>
                  <a:gd name="connsiteY0" fmla="*/ 556954 h 556954"/>
                  <a:gd name="connsiteX1" fmla="*/ 1321905 w 4144618"/>
                  <a:gd name="connsiteY1" fmla="*/ 363 h 556954"/>
                  <a:gd name="connsiteX2" fmla="*/ 2623931 w 4144618"/>
                  <a:gd name="connsiteY2" fmla="*/ 467502 h 556954"/>
                  <a:gd name="connsiteX3" fmla="*/ 4144618 w 4144618"/>
                  <a:gd name="connsiteY3" fmla="*/ 199146 h 556954"/>
                </a:gdLst>
                <a:ahLst/>
                <a:cxnLst>
                  <a:cxn ang="0">
                    <a:pos x="connsiteX0" y="connsiteY0"/>
                  </a:cxn>
                  <a:cxn ang="0">
                    <a:pos x="connsiteX1" y="connsiteY1"/>
                  </a:cxn>
                  <a:cxn ang="0">
                    <a:pos x="connsiteX2" y="connsiteY2"/>
                  </a:cxn>
                  <a:cxn ang="0">
                    <a:pos x="connsiteX3" y="connsiteY3"/>
                  </a:cxn>
                </a:cxnLst>
                <a:rect l="l" t="t" r="r" b="b"/>
                <a:pathLst>
                  <a:path w="4144618" h="556954">
                    <a:moveTo>
                      <a:pt x="0" y="556954"/>
                    </a:moveTo>
                    <a:cubicBezTo>
                      <a:pt x="442291" y="286113"/>
                      <a:pt x="884583" y="15272"/>
                      <a:pt x="1321905" y="363"/>
                    </a:cubicBezTo>
                    <a:cubicBezTo>
                      <a:pt x="1759227" y="-14546"/>
                      <a:pt x="2153479" y="434372"/>
                      <a:pt x="2623931" y="467502"/>
                    </a:cubicBezTo>
                    <a:cubicBezTo>
                      <a:pt x="3094383" y="500632"/>
                      <a:pt x="3619500" y="349889"/>
                      <a:pt x="4144618" y="1991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endParaRPr>
              </a:p>
            </p:txBody>
          </p:sp>
          <p:sp>
            <p:nvSpPr>
              <p:cNvPr id="23" name="자유형 12">
                <a:extLst>
                  <a:ext uri="{FF2B5EF4-FFF2-40B4-BE49-F238E27FC236}">
                    <a16:creationId xmlns:a16="http://schemas.microsoft.com/office/drawing/2014/main" id="{BC25BD53-5BE5-4052-9A88-B7244411611E}"/>
                  </a:ext>
                </a:extLst>
              </p:cNvPr>
              <p:cNvSpPr/>
              <p:nvPr/>
            </p:nvSpPr>
            <p:spPr>
              <a:xfrm>
                <a:off x="1411357" y="2822713"/>
                <a:ext cx="4065104" cy="188844"/>
              </a:xfrm>
              <a:custGeom>
                <a:avLst/>
                <a:gdLst>
                  <a:gd name="connsiteX0" fmla="*/ 0 w 4065104"/>
                  <a:gd name="connsiteY0" fmla="*/ 99391 h 188844"/>
                  <a:gd name="connsiteX1" fmla="*/ 59634 w 4065104"/>
                  <a:gd name="connsiteY1" fmla="*/ 119270 h 188844"/>
                  <a:gd name="connsiteX2" fmla="*/ 159026 w 4065104"/>
                  <a:gd name="connsiteY2" fmla="*/ 159026 h 188844"/>
                  <a:gd name="connsiteX3" fmla="*/ 238539 w 4065104"/>
                  <a:gd name="connsiteY3" fmla="*/ 168965 h 188844"/>
                  <a:gd name="connsiteX4" fmla="*/ 377686 w 4065104"/>
                  <a:gd name="connsiteY4" fmla="*/ 188844 h 188844"/>
                  <a:gd name="connsiteX5" fmla="*/ 526773 w 4065104"/>
                  <a:gd name="connsiteY5" fmla="*/ 178904 h 188844"/>
                  <a:gd name="connsiteX6" fmla="*/ 596347 w 4065104"/>
                  <a:gd name="connsiteY6" fmla="*/ 159026 h 188844"/>
                  <a:gd name="connsiteX7" fmla="*/ 725556 w 4065104"/>
                  <a:gd name="connsiteY7" fmla="*/ 139148 h 188844"/>
                  <a:gd name="connsiteX8" fmla="*/ 765313 w 4065104"/>
                  <a:gd name="connsiteY8" fmla="*/ 129209 h 188844"/>
                  <a:gd name="connsiteX9" fmla="*/ 1013791 w 4065104"/>
                  <a:gd name="connsiteY9" fmla="*/ 119270 h 188844"/>
                  <a:gd name="connsiteX10" fmla="*/ 1063486 w 4065104"/>
                  <a:gd name="connsiteY10" fmla="*/ 109330 h 188844"/>
                  <a:gd name="connsiteX11" fmla="*/ 1192695 w 4065104"/>
                  <a:gd name="connsiteY11" fmla="*/ 89452 h 188844"/>
                  <a:gd name="connsiteX12" fmla="*/ 1272208 w 4065104"/>
                  <a:gd name="connsiteY12" fmla="*/ 69574 h 188844"/>
                  <a:gd name="connsiteX13" fmla="*/ 1321904 w 4065104"/>
                  <a:gd name="connsiteY13" fmla="*/ 59635 h 188844"/>
                  <a:gd name="connsiteX14" fmla="*/ 1351721 w 4065104"/>
                  <a:gd name="connsiteY14" fmla="*/ 39757 h 188844"/>
                  <a:gd name="connsiteX15" fmla="*/ 1421295 w 4065104"/>
                  <a:gd name="connsiteY15" fmla="*/ 19878 h 188844"/>
                  <a:gd name="connsiteX16" fmla="*/ 1500808 w 4065104"/>
                  <a:gd name="connsiteY16" fmla="*/ 0 h 188844"/>
                  <a:gd name="connsiteX17" fmla="*/ 1977886 w 4065104"/>
                  <a:gd name="connsiteY17" fmla="*/ 9939 h 188844"/>
                  <a:gd name="connsiteX18" fmla="*/ 2037521 w 4065104"/>
                  <a:gd name="connsiteY18" fmla="*/ 19878 h 188844"/>
                  <a:gd name="connsiteX19" fmla="*/ 2146852 w 4065104"/>
                  <a:gd name="connsiteY19" fmla="*/ 49696 h 188844"/>
                  <a:gd name="connsiteX20" fmla="*/ 2176669 w 4065104"/>
                  <a:gd name="connsiteY20" fmla="*/ 59635 h 188844"/>
                  <a:gd name="connsiteX21" fmla="*/ 2206486 w 4065104"/>
                  <a:gd name="connsiteY21" fmla="*/ 69574 h 188844"/>
                  <a:gd name="connsiteX22" fmla="*/ 2226365 w 4065104"/>
                  <a:gd name="connsiteY22" fmla="*/ 89452 h 188844"/>
                  <a:gd name="connsiteX23" fmla="*/ 2335695 w 4065104"/>
                  <a:gd name="connsiteY23" fmla="*/ 109330 h 188844"/>
                  <a:gd name="connsiteX24" fmla="*/ 2365513 w 4065104"/>
                  <a:gd name="connsiteY24" fmla="*/ 119270 h 188844"/>
                  <a:gd name="connsiteX25" fmla="*/ 2733260 w 4065104"/>
                  <a:gd name="connsiteY25" fmla="*/ 119270 h 188844"/>
                  <a:gd name="connsiteX26" fmla="*/ 2763078 w 4065104"/>
                  <a:gd name="connsiteY26" fmla="*/ 109330 h 188844"/>
                  <a:gd name="connsiteX27" fmla="*/ 2802834 w 4065104"/>
                  <a:gd name="connsiteY27" fmla="*/ 99391 h 188844"/>
                  <a:gd name="connsiteX28" fmla="*/ 2872408 w 4065104"/>
                  <a:gd name="connsiteY28" fmla="*/ 69574 h 188844"/>
                  <a:gd name="connsiteX29" fmla="*/ 2951921 w 4065104"/>
                  <a:gd name="connsiteY29" fmla="*/ 59635 h 188844"/>
                  <a:gd name="connsiteX30" fmla="*/ 3001617 w 4065104"/>
                  <a:gd name="connsiteY30" fmla="*/ 49696 h 188844"/>
                  <a:gd name="connsiteX31" fmla="*/ 3091069 w 4065104"/>
                  <a:gd name="connsiteY31" fmla="*/ 39757 h 188844"/>
                  <a:gd name="connsiteX32" fmla="*/ 3170582 w 4065104"/>
                  <a:gd name="connsiteY32" fmla="*/ 19878 h 188844"/>
                  <a:gd name="connsiteX33" fmla="*/ 3269973 w 4065104"/>
                  <a:gd name="connsiteY33" fmla="*/ 29817 h 188844"/>
                  <a:gd name="connsiteX34" fmla="*/ 3299791 w 4065104"/>
                  <a:gd name="connsiteY34" fmla="*/ 39757 h 188844"/>
                  <a:gd name="connsiteX35" fmla="*/ 3329608 w 4065104"/>
                  <a:gd name="connsiteY35" fmla="*/ 59635 h 188844"/>
                  <a:gd name="connsiteX36" fmla="*/ 3379304 w 4065104"/>
                  <a:gd name="connsiteY36" fmla="*/ 69574 h 188844"/>
                  <a:gd name="connsiteX37" fmla="*/ 3766930 w 4065104"/>
                  <a:gd name="connsiteY37" fmla="*/ 89452 h 188844"/>
                  <a:gd name="connsiteX38" fmla="*/ 3816626 w 4065104"/>
                  <a:gd name="connsiteY38" fmla="*/ 99391 h 188844"/>
                  <a:gd name="connsiteX39" fmla="*/ 3876260 w 4065104"/>
                  <a:gd name="connsiteY39" fmla="*/ 119270 h 188844"/>
                  <a:gd name="connsiteX40" fmla="*/ 4065104 w 4065104"/>
                  <a:gd name="connsiteY40" fmla="*/ 119270 h 188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065104" h="188844">
                    <a:moveTo>
                      <a:pt x="0" y="99391"/>
                    </a:moveTo>
                    <a:cubicBezTo>
                      <a:pt x="19878" y="106017"/>
                      <a:pt x="40179" y="111488"/>
                      <a:pt x="59634" y="119270"/>
                    </a:cubicBezTo>
                    <a:cubicBezTo>
                      <a:pt x="99926" y="135387"/>
                      <a:pt x="111082" y="153033"/>
                      <a:pt x="159026" y="159026"/>
                    </a:cubicBezTo>
                    <a:lnTo>
                      <a:pt x="238539" y="168965"/>
                    </a:lnTo>
                    <a:lnTo>
                      <a:pt x="377686" y="188844"/>
                    </a:lnTo>
                    <a:cubicBezTo>
                      <a:pt x="427382" y="185531"/>
                      <a:pt x="477241" y="184118"/>
                      <a:pt x="526773" y="178904"/>
                    </a:cubicBezTo>
                    <a:cubicBezTo>
                      <a:pt x="567908" y="174574"/>
                      <a:pt x="560309" y="167034"/>
                      <a:pt x="596347" y="159026"/>
                    </a:cubicBezTo>
                    <a:cubicBezTo>
                      <a:pt x="639577" y="149419"/>
                      <a:pt x="681965" y="147074"/>
                      <a:pt x="725556" y="139148"/>
                    </a:cubicBezTo>
                    <a:cubicBezTo>
                      <a:pt x="738996" y="136704"/>
                      <a:pt x="751685" y="130149"/>
                      <a:pt x="765313" y="129209"/>
                    </a:cubicBezTo>
                    <a:cubicBezTo>
                      <a:pt x="848009" y="123506"/>
                      <a:pt x="930965" y="122583"/>
                      <a:pt x="1013791" y="119270"/>
                    </a:cubicBezTo>
                    <a:cubicBezTo>
                      <a:pt x="1030356" y="115957"/>
                      <a:pt x="1046823" y="112107"/>
                      <a:pt x="1063486" y="109330"/>
                    </a:cubicBezTo>
                    <a:cubicBezTo>
                      <a:pt x="1197591" y="86978"/>
                      <a:pt x="1071602" y="111469"/>
                      <a:pt x="1192695" y="89452"/>
                    </a:cubicBezTo>
                    <a:cubicBezTo>
                      <a:pt x="1327025" y="65029"/>
                      <a:pt x="1180249" y="92564"/>
                      <a:pt x="1272208" y="69574"/>
                    </a:cubicBezTo>
                    <a:cubicBezTo>
                      <a:pt x="1288597" y="65477"/>
                      <a:pt x="1305339" y="62948"/>
                      <a:pt x="1321904" y="59635"/>
                    </a:cubicBezTo>
                    <a:cubicBezTo>
                      <a:pt x="1331843" y="53009"/>
                      <a:pt x="1341037" y="45099"/>
                      <a:pt x="1351721" y="39757"/>
                    </a:cubicBezTo>
                    <a:cubicBezTo>
                      <a:pt x="1367612" y="31811"/>
                      <a:pt x="1406428" y="24126"/>
                      <a:pt x="1421295" y="19878"/>
                    </a:cubicBezTo>
                    <a:cubicBezTo>
                      <a:pt x="1492606" y="-496"/>
                      <a:pt x="1399777" y="20206"/>
                      <a:pt x="1500808" y="0"/>
                    </a:cubicBezTo>
                    <a:lnTo>
                      <a:pt x="1977886" y="9939"/>
                    </a:lnTo>
                    <a:cubicBezTo>
                      <a:pt x="1998025" y="10685"/>
                      <a:pt x="2017694" y="16273"/>
                      <a:pt x="2037521" y="19878"/>
                    </a:cubicBezTo>
                    <a:cubicBezTo>
                      <a:pt x="2099337" y="31117"/>
                      <a:pt x="2081643" y="27959"/>
                      <a:pt x="2146852" y="49696"/>
                    </a:cubicBezTo>
                    <a:lnTo>
                      <a:pt x="2176669" y="59635"/>
                    </a:lnTo>
                    <a:lnTo>
                      <a:pt x="2206486" y="69574"/>
                    </a:lnTo>
                    <a:cubicBezTo>
                      <a:pt x="2213112" y="76200"/>
                      <a:pt x="2217752" y="85761"/>
                      <a:pt x="2226365" y="89452"/>
                    </a:cubicBezTo>
                    <a:cubicBezTo>
                      <a:pt x="2235206" y="93241"/>
                      <a:pt x="2331708" y="108665"/>
                      <a:pt x="2335695" y="109330"/>
                    </a:cubicBezTo>
                    <a:cubicBezTo>
                      <a:pt x="2345634" y="112643"/>
                      <a:pt x="2355349" y="116729"/>
                      <a:pt x="2365513" y="119270"/>
                    </a:cubicBezTo>
                    <a:cubicBezTo>
                      <a:pt x="2491888" y="150865"/>
                      <a:pt x="2569921" y="124374"/>
                      <a:pt x="2733260" y="119270"/>
                    </a:cubicBezTo>
                    <a:cubicBezTo>
                      <a:pt x="2743199" y="115957"/>
                      <a:pt x="2753004" y="112208"/>
                      <a:pt x="2763078" y="109330"/>
                    </a:cubicBezTo>
                    <a:cubicBezTo>
                      <a:pt x="2776212" y="105577"/>
                      <a:pt x="2790044" y="104187"/>
                      <a:pt x="2802834" y="99391"/>
                    </a:cubicBezTo>
                    <a:cubicBezTo>
                      <a:pt x="2835083" y="87298"/>
                      <a:pt x="2840470" y="75381"/>
                      <a:pt x="2872408" y="69574"/>
                    </a:cubicBezTo>
                    <a:cubicBezTo>
                      <a:pt x="2898688" y="64796"/>
                      <a:pt x="2925521" y="63696"/>
                      <a:pt x="2951921" y="59635"/>
                    </a:cubicBezTo>
                    <a:cubicBezTo>
                      <a:pt x="2968618" y="57066"/>
                      <a:pt x="2984893" y="52085"/>
                      <a:pt x="3001617" y="49696"/>
                    </a:cubicBezTo>
                    <a:cubicBezTo>
                      <a:pt x="3031316" y="45453"/>
                      <a:pt x="3061252" y="43070"/>
                      <a:pt x="3091069" y="39757"/>
                    </a:cubicBezTo>
                    <a:cubicBezTo>
                      <a:pt x="3114600" y="31912"/>
                      <a:pt x="3146590" y="19878"/>
                      <a:pt x="3170582" y="19878"/>
                    </a:cubicBezTo>
                    <a:cubicBezTo>
                      <a:pt x="3203878" y="19878"/>
                      <a:pt x="3236843" y="26504"/>
                      <a:pt x="3269973" y="29817"/>
                    </a:cubicBezTo>
                    <a:cubicBezTo>
                      <a:pt x="3279912" y="33130"/>
                      <a:pt x="3290420" y="35071"/>
                      <a:pt x="3299791" y="39757"/>
                    </a:cubicBezTo>
                    <a:cubicBezTo>
                      <a:pt x="3310475" y="45099"/>
                      <a:pt x="3318423" y="55441"/>
                      <a:pt x="3329608" y="59635"/>
                    </a:cubicBezTo>
                    <a:cubicBezTo>
                      <a:pt x="3345426" y="65567"/>
                      <a:pt x="3362607" y="67005"/>
                      <a:pt x="3379304" y="69574"/>
                    </a:cubicBezTo>
                    <a:cubicBezTo>
                      <a:pt x="3517727" y="90870"/>
                      <a:pt x="3597753" y="83995"/>
                      <a:pt x="3766930" y="89452"/>
                    </a:cubicBezTo>
                    <a:cubicBezTo>
                      <a:pt x="3783495" y="92765"/>
                      <a:pt x="3800328" y="94946"/>
                      <a:pt x="3816626" y="99391"/>
                    </a:cubicBezTo>
                    <a:cubicBezTo>
                      <a:pt x="3836841" y="104904"/>
                      <a:pt x="3855307" y="119270"/>
                      <a:pt x="3876260" y="119270"/>
                    </a:cubicBezTo>
                    <a:lnTo>
                      <a:pt x="4065104" y="11927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24" name="자유형 13">
                <a:extLst>
                  <a:ext uri="{FF2B5EF4-FFF2-40B4-BE49-F238E27FC236}">
                    <a16:creationId xmlns:a16="http://schemas.microsoft.com/office/drawing/2014/main" id="{0CC91938-46BC-4C07-B8CF-BCCFEE961C12}"/>
                  </a:ext>
                </a:extLst>
              </p:cNvPr>
              <p:cNvSpPr/>
              <p:nvPr/>
            </p:nvSpPr>
            <p:spPr>
              <a:xfrm flipH="1">
                <a:off x="6569765" y="2917135"/>
                <a:ext cx="4065104" cy="188844"/>
              </a:xfrm>
              <a:custGeom>
                <a:avLst/>
                <a:gdLst>
                  <a:gd name="connsiteX0" fmla="*/ 0 w 4065104"/>
                  <a:gd name="connsiteY0" fmla="*/ 99391 h 188844"/>
                  <a:gd name="connsiteX1" fmla="*/ 59634 w 4065104"/>
                  <a:gd name="connsiteY1" fmla="*/ 119270 h 188844"/>
                  <a:gd name="connsiteX2" fmla="*/ 159026 w 4065104"/>
                  <a:gd name="connsiteY2" fmla="*/ 159026 h 188844"/>
                  <a:gd name="connsiteX3" fmla="*/ 238539 w 4065104"/>
                  <a:gd name="connsiteY3" fmla="*/ 168965 h 188844"/>
                  <a:gd name="connsiteX4" fmla="*/ 377686 w 4065104"/>
                  <a:gd name="connsiteY4" fmla="*/ 188844 h 188844"/>
                  <a:gd name="connsiteX5" fmla="*/ 526773 w 4065104"/>
                  <a:gd name="connsiteY5" fmla="*/ 178904 h 188844"/>
                  <a:gd name="connsiteX6" fmla="*/ 596347 w 4065104"/>
                  <a:gd name="connsiteY6" fmla="*/ 159026 h 188844"/>
                  <a:gd name="connsiteX7" fmla="*/ 725556 w 4065104"/>
                  <a:gd name="connsiteY7" fmla="*/ 139148 h 188844"/>
                  <a:gd name="connsiteX8" fmla="*/ 765313 w 4065104"/>
                  <a:gd name="connsiteY8" fmla="*/ 129209 h 188844"/>
                  <a:gd name="connsiteX9" fmla="*/ 1013791 w 4065104"/>
                  <a:gd name="connsiteY9" fmla="*/ 119270 h 188844"/>
                  <a:gd name="connsiteX10" fmla="*/ 1063486 w 4065104"/>
                  <a:gd name="connsiteY10" fmla="*/ 109330 h 188844"/>
                  <a:gd name="connsiteX11" fmla="*/ 1192695 w 4065104"/>
                  <a:gd name="connsiteY11" fmla="*/ 89452 h 188844"/>
                  <a:gd name="connsiteX12" fmla="*/ 1272208 w 4065104"/>
                  <a:gd name="connsiteY12" fmla="*/ 69574 h 188844"/>
                  <a:gd name="connsiteX13" fmla="*/ 1321904 w 4065104"/>
                  <a:gd name="connsiteY13" fmla="*/ 59635 h 188844"/>
                  <a:gd name="connsiteX14" fmla="*/ 1351721 w 4065104"/>
                  <a:gd name="connsiteY14" fmla="*/ 39757 h 188844"/>
                  <a:gd name="connsiteX15" fmla="*/ 1421295 w 4065104"/>
                  <a:gd name="connsiteY15" fmla="*/ 19878 h 188844"/>
                  <a:gd name="connsiteX16" fmla="*/ 1500808 w 4065104"/>
                  <a:gd name="connsiteY16" fmla="*/ 0 h 188844"/>
                  <a:gd name="connsiteX17" fmla="*/ 1977886 w 4065104"/>
                  <a:gd name="connsiteY17" fmla="*/ 9939 h 188844"/>
                  <a:gd name="connsiteX18" fmla="*/ 2037521 w 4065104"/>
                  <a:gd name="connsiteY18" fmla="*/ 19878 h 188844"/>
                  <a:gd name="connsiteX19" fmla="*/ 2146852 w 4065104"/>
                  <a:gd name="connsiteY19" fmla="*/ 49696 h 188844"/>
                  <a:gd name="connsiteX20" fmla="*/ 2176669 w 4065104"/>
                  <a:gd name="connsiteY20" fmla="*/ 59635 h 188844"/>
                  <a:gd name="connsiteX21" fmla="*/ 2206486 w 4065104"/>
                  <a:gd name="connsiteY21" fmla="*/ 69574 h 188844"/>
                  <a:gd name="connsiteX22" fmla="*/ 2226365 w 4065104"/>
                  <a:gd name="connsiteY22" fmla="*/ 89452 h 188844"/>
                  <a:gd name="connsiteX23" fmla="*/ 2335695 w 4065104"/>
                  <a:gd name="connsiteY23" fmla="*/ 109330 h 188844"/>
                  <a:gd name="connsiteX24" fmla="*/ 2365513 w 4065104"/>
                  <a:gd name="connsiteY24" fmla="*/ 119270 h 188844"/>
                  <a:gd name="connsiteX25" fmla="*/ 2733260 w 4065104"/>
                  <a:gd name="connsiteY25" fmla="*/ 119270 h 188844"/>
                  <a:gd name="connsiteX26" fmla="*/ 2763078 w 4065104"/>
                  <a:gd name="connsiteY26" fmla="*/ 109330 h 188844"/>
                  <a:gd name="connsiteX27" fmla="*/ 2802834 w 4065104"/>
                  <a:gd name="connsiteY27" fmla="*/ 99391 h 188844"/>
                  <a:gd name="connsiteX28" fmla="*/ 2872408 w 4065104"/>
                  <a:gd name="connsiteY28" fmla="*/ 69574 h 188844"/>
                  <a:gd name="connsiteX29" fmla="*/ 2951921 w 4065104"/>
                  <a:gd name="connsiteY29" fmla="*/ 59635 h 188844"/>
                  <a:gd name="connsiteX30" fmla="*/ 3001617 w 4065104"/>
                  <a:gd name="connsiteY30" fmla="*/ 49696 h 188844"/>
                  <a:gd name="connsiteX31" fmla="*/ 3091069 w 4065104"/>
                  <a:gd name="connsiteY31" fmla="*/ 39757 h 188844"/>
                  <a:gd name="connsiteX32" fmla="*/ 3170582 w 4065104"/>
                  <a:gd name="connsiteY32" fmla="*/ 19878 h 188844"/>
                  <a:gd name="connsiteX33" fmla="*/ 3269973 w 4065104"/>
                  <a:gd name="connsiteY33" fmla="*/ 29817 h 188844"/>
                  <a:gd name="connsiteX34" fmla="*/ 3299791 w 4065104"/>
                  <a:gd name="connsiteY34" fmla="*/ 39757 h 188844"/>
                  <a:gd name="connsiteX35" fmla="*/ 3329608 w 4065104"/>
                  <a:gd name="connsiteY35" fmla="*/ 59635 h 188844"/>
                  <a:gd name="connsiteX36" fmla="*/ 3379304 w 4065104"/>
                  <a:gd name="connsiteY36" fmla="*/ 69574 h 188844"/>
                  <a:gd name="connsiteX37" fmla="*/ 3766930 w 4065104"/>
                  <a:gd name="connsiteY37" fmla="*/ 89452 h 188844"/>
                  <a:gd name="connsiteX38" fmla="*/ 3816626 w 4065104"/>
                  <a:gd name="connsiteY38" fmla="*/ 99391 h 188844"/>
                  <a:gd name="connsiteX39" fmla="*/ 3876260 w 4065104"/>
                  <a:gd name="connsiteY39" fmla="*/ 119270 h 188844"/>
                  <a:gd name="connsiteX40" fmla="*/ 4065104 w 4065104"/>
                  <a:gd name="connsiteY40" fmla="*/ 119270 h 188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065104" h="188844">
                    <a:moveTo>
                      <a:pt x="0" y="99391"/>
                    </a:moveTo>
                    <a:cubicBezTo>
                      <a:pt x="19878" y="106017"/>
                      <a:pt x="40179" y="111488"/>
                      <a:pt x="59634" y="119270"/>
                    </a:cubicBezTo>
                    <a:cubicBezTo>
                      <a:pt x="99926" y="135387"/>
                      <a:pt x="111082" y="153033"/>
                      <a:pt x="159026" y="159026"/>
                    </a:cubicBezTo>
                    <a:lnTo>
                      <a:pt x="238539" y="168965"/>
                    </a:lnTo>
                    <a:lnTo>
                      <a:pt x="377686" y="188844"/>
                    </a:lnTo>
                    <a:cubicBezTo>
                      <a:pt x="427382" y="185531"/>
                      <a:pt x="477241" y="184118"/>
                      <a:pt x="526773" y="178904"/>
                    </a:cubicBezTo>
                    <a:cubicBezTo>
                      <a:pt x="567908" y="174574"/>
                      <a:pt x="560309" y="167034"/>
                      <a:pt x="596347" y="159026"/>
                    </a:cubicBezTo>
                    <a:cubicBezTo>
                      <a:pt x="639577" y="149419"/>
                      <a:pt x="681965" y="147074"/>
                      <a:pt x="725556" y="139148"/>
                    </a:cubicBezTo>
                    <a:cubicBezTo>
                      <a:pt x="738996" y="136704"/>
                      <a:pt x="751685" y="130149"/>
                      <a:pt x="765313" y="129209"/>
                    </a:cubicBezTo>
                    <a:cubicBezTo>
                      <a:pt x="848009" y="123506"/>
                      <a:pt x="930965" y="122583"/>
                      <a:pt x="1013791" y="119270"/>
                    </a:cubicBezTo>
                    <a:cubicBezTo>
                      <a:pt x="1030356" y="115957"/>
                      <a:pt x="1046823" y="112107"/>
                      <a:pt x="1063486" y="109330"/>
                    </a:cubicBezTo>
                    <a:cubicBezTo>
                      <a:pt x="1197591" y="86978"/>
                      <a:pt x="1071602" y="111469"/>
                      <a:pt x="1192695" y="89452"/>
                    </a:cubicBezTo>
                    <a:cubicBezTo>
                      <a:pt x="1327025" y="65029"/>
                      <a:pt x="1180249" y="92564"/>
                      <a:pt x="1272208" y="69574"/>
                    </a:cubicBezTo>
                    <a:cubicBezTo>
                      <a:pt x="1288597" y="65477"/>
                      <a:pt x="1305339" y="62948"/>
                      <a:pt x="1321904" y="59635"/>
                    </a:cubicBezTo>
                    <a:cubicBezTo>
                      <a:pt x="1331843" y="53009"/>
                      <a:pt x="1341037" y="45099"/>
                      <a:pt x="1351721" y="39757"/>
                    </a:cubicBezTo>
                    <a:cubicBezTo>
                      <a:pt x="1367612" y="31811"/>
                      <a:pt x="1406428" y="24126"/>
                      <a:pt x="1421295" y="19878"/>
                    </a:cubicBezTo>
                    <a:cubicBezTo>
                      <a:pt x="1492606" y="-496"/>
                      <a:pt x="1399777" y="20206"/>
                      <a:pt x="1500808" y="0"/>
                    </a:cubicBezTo>
                    <a:lnTo>
                      <a:pt x="1977886" y="9939"/>
                    </a:lnTo>
                    <a:cubicBezTo>
                      <a:pt x="1998025" y="10685"/>
                      <a:pt x="2017694" y="16273"/>
                      <a:pt x="2037521" y="19878"/>
                    </a:cubicBezTo>
                    <a:cubicBezTo>
                      <a:pt x="2099337" y="31117"/>
                      <a:pt x="2081643" y="27959"/>
                      <a:pt x="2146852" y="49696"/>
                    </a:cubicBezTo>
                    <a:lnTo>
                      <a:pt x="2176669" y="59635"/>
                    </a:lnTo>
                    <a:lnTo>
                      <a:pt x="2206486" y="69574"/>
                    </a:lnTo>
                    <a:cubicBezTo>
                      <a:pt x="2213112" y="76200"/>
                      <a:pt x="2217752" y="85761"/>
                      <a:pt x="2226365" y="89452"/>
                    </a:cubicBezTo>
                    <a:cubicBezTo>
                      <a:pt x="2235206" y="93241"/>
                      <a:pt x="2331708" y="108665"/>
                      <a:pt x="2335695" y="109330"/>
                    </a:cubicBezTo>
                    <a:cubicBezTo>
                      <a:pt x="2345634" y="112643"/>
                      <a:pt x="2355349" y="116729"/>
                      <a:pt x="2365513" y="119270"/>
                    </a:cubicBezTo>
                    <a:cubicBezTo>
                      <a:pt x="2491888" y="150865"/>
                      <a:pt x="2569921" y="124374"/>
                      <a:pt x="2733260" y="119270"/>
                    </a:cubicBezTo>
                    <a:cubicBezTo>
                      <a:pt x="2743199" y="115957"/>
                      <a:pt x="2753004" y="112208"/>
                      <a:pt x="2763078" y="109330"/>
                    </a:cubicBezTo>
                    <a:cubicBezTo>
                      <a:pt x="2776212" y="105577"/>
                      <a:pt x="2790044" y="104187"/>
                      <a:pt x="2802834" y="99391"/>
                    </a:cubicBezTo>
                    <a:cubicBezTo>
                      <a:pt x="2835083" y="87298"/>
                      <a:pt x="2840470" y="75381"/>
                      <a:pt x="2872408" y="69574"/>
                    </a:cubicBezTo>
                    <a:cubicBezTo>
                      <a:pt x="2898688" y="64796"/>
                      <a:pt x="2925521" y="63696"/>
                      <a:pt x="2951921" y="59635"/>
                    </a:cubicBezTo>
                    <a:cubicBezTo>
                      <a:pt x="2968618" y="57066"/>
                      <a:pt x="2984893" y="52085"/>
                      <a:pt x="3001617" y="49696"/>
                    </a:cubicBezTo>
                    <a:cubicBezTo>
                      <a:pt x="3031316" y="45453"/>
                      <a:pt x="3061252" y="43070"/>
                      <a:pt x="3091069" y="39757"/>
                    </a:cubicBezTo>
                    <a:cubicBezTo>
                      <a:pt x="3114600" y="31912"/>
                      <a:pt x="3146590" y="19878"/>
                      <a:pt x="3170582" y="19878"/>
                    </a:cubicBezTo>
                    <a:cubicBezTo>
                      <a:pt x="3203878" y="19878"/>
                      <a:pt x="3236843" y="26504"/>
                      <a:pt x="3269973" y="29817"/>
                    </a:cubicBezTo>
                    <a:cubicBezTo>
                      <a:pt x="3279912" y="33130"/>
                      <a:pt x="3290420" y="35071"/>
                      <a:pt x="3299791" y="39757"/>
                    </a:cubicBezTo>
                    <a:cubicBezTo>
                      <a:pt x="3310475" y="45099"/>
                      <a:pt x="3318423" y="55441"/>
                      <a:pt x="3329608" y="59635"/>
                    </a:cubicBezTo>
                    <a:cubicBezTo>
                      <a:pt x="3345426" y="65567"/>
                      <a:pt x="3362607" y="67005"/>
                      <a:pt x="3379304" y="69574"/>
                    </a:cubicBezTo>
                    <a:cubicBezTo>
                      <a:pt x="3517727" y="90870"/>
                      <a:pt x="3597753" y="83995"/>
                      <a:pt x="3766930" y="89452"/>
                    </a:cubicBezTo>
                    <a:cubicBezTo>
                      <a:pt x="3783495" y="92765"/>
                      <a:pt x="3800328" y="94946"/>
                      <a:pt x="3816626" y="99391"/>
                    </a:cubicBezTo>
                    <a:cubicBezTo>
                      <a:pt x="3836841" y="104904"/>
                      <a:pt x="3855307" y="119270"/>
                      <a:pt x="3876260" y="119270"/>
                    </a:cubicBezTo>
                    <a:lnTo>
                      <a:pt x="4065104" y="11927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25" name="모서리가 둥근 직사각형 14">
                <a:extLst>
                  <a:ext uri="{FF2B5EF4-FFF2-40B4-BE49-F238E27FC236}">
                    <a16:creationId xmlns:a16="http://schemas.microsoft.com/office/drawing/2014/main" id="{8429970F-2D0D-417D-BD4F-31A02FC3295A}"/>
                  </a:ext>
                </a:extLst>
              </p:cNvPr>
              <p:cNvSpPr/>
              <p:nvPr/>
            </p:nvSpPr>
            <p:spPr>
              <a:xfrm>
                <a:off x="5327374" y="1838376"/>
                <a:ext cx="1242391" cy="1267603"/>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cxnSp>
            <p:nvCxnSpPr>
              <p:cNvPr id="26" name="직선 화살표 연결선 15">
                <a:extLst>
                  <a:ext uri="{FF2B5EF4-FFF2-40B4-BE49-F238E27FC236}">
                    <a16:creationId xmlns:a16="http://schemas.microsoft.com/office/drawing/2014/main" id="{FB51119F-9890-4D79-8764-C08F02A43FBE}"/>
                  </a:ext>
                </a:extLst>
              </p:cNvPr>
              <p:cNvCxnSpPr/>
              <p:nvPr/>
            </p:nvCxnSpPr>
            <p:spPr>
              <a:xfrm flipV="1">
                <a:off x="2075862" y="2027583"/>
                <a:ext cx="0" cy="920223"/>
              </a:xfrm>
              <a:prstGeom prst="straightConnector1">
                <a:avLst/>
              </a:prstGeom>
              <a:ln>
                <a:solidFill>
                  <a:schemeClr val="tx1"/>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27" name="직선 화살표 연결선 17">
                <a:extLst>
                  <a:ext uri="{FF2B5EF4-FFF2-40B4-BE49-F238E27FC236}">
                    <a16:creationId xmlns:a16="http://schemas.microsoft.com/office/drawing/2014/main" id="{420F6FE7-5D9D-4372-8DE1-C70D7F8C378D}"/>
                  </a:ext>
                </a:extLst>
              </p:cNvPr>
              <p:cNvCxnSpPr/>
              <p:nvPr/>
            </p:nvCxnSpPr>
            <p:spPr>
              <a:xfrm flipV="1">
                <a:off x="2483366" y="1891748"/>
                <a:ext cx="0" cy="983975"/>
              </a:xfrm>
              <a:prstGeom prst="straightConnector1">
                <a:avLst/>
              </a:prstGeom>
              <a:ln>
                <a:solidFill>
                  <a:schemeClr val="tx1"/>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28" name="직선 화살표 연결선 18">
                <a:extLst>
                  <a:ext uri="{FF2B5EF4-FFF2-40B4-BE49-F238E27FC236}">
                    <a16:creationId xmlns:a16="http://schemas.microsoft.com/office/drawing/2014/main" id="{6EB58FC9-2CB3-4F25-ADD9-374217D69BA6}"/>
                  </a:ext>
                </a:extLst>
              </p:cNvPr>
              <p:cNvCxnSpPr/>
              <p:nvPr/>
            </p:nvCxnSpPr>
            <p:spPr>
              <a:xfrm flipV="1">
                <a:off x="2894183" y="1891748"/>
                <a:ext cx="0" cy="920223"/>
              </a:xfrm>
              <a:prstGeom prst="straightConnector1">
                <a:avLst/>
              </a:prstGeom>
              <a:ln>
                <a:solidFill>
                  <a:schemeClr val="tx1"/>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sp>
            <p:nvSpPr>
              <p:cNvPr id="29" name="TextBox 20">
                <a:extLst>
                  <a:ext uri="{FF2B5EF4-FFF2-40B4-BE49-F238E27FC236}">
                    <a16:creationId xmlns:a16="http://schemas.microsoft.com/office/drawing/2014/main" id="{6770CD7B-DB4C-4D4B-9185-65A410942335}"/>
                  </a:ext>
                </a:extLst>
              </p:cNvPr>
              <p:cNvSpPr txBox="1"/>
              <p:nvPr/>
            </p:nvSpPr>
            <p:spPr>
              <a:xfrm>
                <a:off x="3316596" y="2179789"/>
                <a:ext cx="1262269" cy="369332"/>
              </a:xfrm>
              <a:prstGeom prst="rect">
                <a:avLst/>
              </a:prstGeom>
              <a:noFill/>
            </p:spPr>
            <p:txBody>
              <a:bodyPr wrap="square" rtlCol="0">
                <a:spAutoFit/>
              </a:bodyPr>
              <a:lstStyle/>
              <a:p>
                <a:r>
                  <a:rPr lang="en-US" altLang="ko-KR" sz="1200" b="1" dirty="0"/>
                  <a:t>. . .</a:t>
                </a:r>
                <a:endParaRPr lang="ko-KR" altLang="en-US" sz="1200" b="1" dirty="0"/>
              </a:p>
            </p:txBody>
          </p:sp>
          <p:cxnSp>
            <p:nvCxnSpPr>
              <p:cNvPr id="30" name="직선 화살표 연결선 21">
                <a:extLst>
                  <a:ext uri="{FF2B5EF4-FFF2-40B4-BE49-F238E27FC236}">
                    <a16:creationId xmlns:a16="http://schemas.microsoft.com/office/drawing/2014/main" id="{1124CCDA-BDB0-4189-B58C-02B4C1B8CDC4}"/>
                  </a:ext>
                </a:extLst>
              </p:cNvPr>
              <p:cNvCxnSpPr>
                <a:stCxn id="23" idx="32"/>
              </p:cNvCxnSpPr>
              <p:nvPr/>
            </p:nvCxnSpPr>
            <p:spPr>
              <a:xfrm flipH="1" flipV="1">
                <a:off x="4570584" y="2274261"/>
                <a:ext cx="11355" cy="568330"/>
              </a:xfrm>
              <a:prstGeom prst="straightConnector1">
                <a:avLst/>
              </a:prstGeom>
              <a:ln>
                <a:solidFill>
                  <a:schemeClr val="tx1"/>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22">
                <a:extLst>
                  <a:ext uri="{FF2B5EF4-FFF2-40B4-BE49-F238E27FC236}">
                    <a16:creationId xmlns:a16="http://schemas.microsoft.com/office/drawing/2014/main" id="{600B4D66-F16A-4DA3-B9FF-350C7606CF4A}"/>
                  </a:ext>
                </a:extLst>
              </p:cNvPr>
              <p:cNvCxnSpPr/>
              <p:nvPr/>
            </p:nvCxnSpPr>
            <p:spPr>
              <a:xfrm flipV="1">
                <a:off x="4981401" y="2179790"/>
                <a:ext cx="0" cy="737345"/>
              </a:xfrm>
              <a:prstGeom prst="straightConnector1">
                <a:avLst/>
              </a:prstGeom>
              <a:ln>
                <a:solidFill>
                  <a:schemeClr val="tx1"/>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grpSp>
            <p:nvGrpSpPr>
              <p:cNvPr id="32" name="그룹 32">
                <a:extLst>
                  <a:ext uri="{FF2B5EF4-FFF2-40B4-BE49-F238E27FC236}">
                    <a16:creationId xmlns:a16="http://schemas.microsoft.com/office/drawing/2014/main" id="{1D24FB3E-C9AE-4AA1-93CB-437091D62C06}"/>
                  </a:ext>
                </a:extLst>
              </p:cNvPr>
              <p:cNvGrpSpPr/>
              <p:nvPr/>
            </p:nvGrpSpPr>
            <p:grpSpPr>
              <a:xfrm flipH="1">
                <a:off x="7012055" y="1912271"/>
                <a:ext cx="3316356" cy="1119809"/>
                <a:chOff x="6707498" y="3574179"/>
                <a:chExt cx="3316356" cy="1119809"/>
              </a:xfrm>
            </p:grpSpPr>
            <p:cxnSp>
              <p:nvCxnSpPr>
                <p:cNvPr id="33" name="직선 화살표 연결선 25">
                  <a:extLst>
                    <a:ext uri="{FF2B5EF4-FFF2-40B4-BE49-F238E27FC236}">
                      <a16:creationId xmlns:a16="http://schemas.microsoft.com/office/drawing/2014/main" id="{83A72AFF-28E8-43E8-AF3E-F09FB9642DCF}"/>
                    </a:ext>
                  </a:extLst>
                </p:cNvPr>
                <p:cNvCxnSpPr/>
                <p:nvPr/>
              </p:nvCxnSpPr>
              <p:spPr>
                <a:xfrm flipV="1">
                  <a:off x="6707498" y="3903875"/>
                  <a:ext cx="0" cy="790113"/>
                </a:xfrm>
                <a:prstGeom prst="straightConnector1">
                  <a:avLst/>
                </a:prstGeom>
                <a:ln>
                  <a:solidFill>
                    <a:schemeClr val="tx1"/>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34" name="직선 화살표 연결선 26">
                  <a:extLst>
                    <a:ext uri="{FF2B5EF4-FFF2-40B4-BE49-F238E27FC236}">
                      <a16:creationId xmlns:a16="http://schemas.microsoft.com/office/drawing/2014/main" id="{869471E5-BC32-4813-A75D-B568412C7630}"/>
                    </a:ext>
                  </a:extLst>
                </p:cNvPr>
                <p:cNvCxnSpPr/>
                <p:nvPr/>
              </p:nvCxnSpPr>
              <p:spPr>
                <a:xfrm flipV="1">
                  <a:off x="7118315" y="3710014"/>
                  <a:ext cx="0" cy="920223"/>
                </a:xfrm>
                <a:prstGeom prst="straightConnector1">
                  <a:avLst/>
                </a:prstGeom>
                <a:ln>
                  <a:solidFill>
                    <a:schemeClr val="tx1"/>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27">
                  <a:extLst>
                    <a:ext uri="{FF2B5EF4-FFF2-40B4-BE49-F238E27FC236}">
                      <a16:creationId xmlns:a16="http://schemas.microsoft.com/office/drawing/2014/main" id="{033799D0-6B01-4ADD-8C53-C98519663C8C}"/>
                    </a:ext>
                  </a:extLst>
                </p:cNvPr>
                <p:cNvCxnSpPr/>
                <p:nvPr/>
              </p:nvCxnSpPr>
              <p:spPr>
                <a:xfrm flipV="1">
                  <a:off x="7525819" y="3574179"/>
                  <a:ext cx="0" cy="983975"/>
                </a:xfrm>
                <a:prstGeom prst="straightConnector1">
                  <a:avLst/>
                </a:prstGeom>
                <a:ln>
                  <a:solidFill>
                    <a:schemeClr val="tx1"/>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36" name="직선 화살표 연결선 28">
                  <a:extLst>
                    <a:ext uri="{FF2B5EF4-FFF2-40B4-BE49-F238E27FC236}">
                      <a16:creationId xmlns:a16="http://schemas.microsoft.com/office/drawing/2014/main" id="{CDC6C240-5DEC-489C-97E9-6147A19F52B8}"/>
                    </a:ext>
                  </a:extLst>
                </p:cNvPr>
                <p:cNvCxnSpPr/>
                <p:nvPr/>
              </p:nvCxnSpPr>
              <p:spPr>
                <a:xfrm flipV="1">
                  <a:off x="7936636" y="3574179"/>
                  <a:ext cx="0" cy="920223"/>
                </a:xfrm>
                <a:prstGeom prst="straightConnector1">
                  <a:avLst/>
                </a:prstGeom>
                <a:ln>
                  <a:solidFill>
                    <a:schemeClr val="tx1"/>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sp>
              <p:nvSpPr>
                <p:cNvPr id="37" name="TextBox 29">
                  <a:extLst>
                    <a:ext uri="{FF2B5EF4-FFF2-40B4-BE49-F238E27FC236}">
                      <a16:creationId xmlns:a16="http://schemas.microsoft.com/office/drawing/2014/main" id="{6FB989CE-5144-4C51-9B85-55D4BF7C9780}"/>
                    </a:ext>
                  </a:extLst>
                </p:cNvPr>
                <p:cNvSpPr txBox="1"/>
                <p:nvPr/>
              </p:nvSpPr>
              <p:spPr>
                <a:xfrm>
                  <a:off x="8359049" y="3862220"/>
                  <a:ext cx="1262269" cy="369332"/>
                </a:xfrm>
                <a:prstGeom prst="rect">
                  <a:avLst/>
                </a:prstGeom>
                <a:noFill/>
              </p:spPr>
              <p:txBody>
                <a:bodyPr wrap="square" rtlCol="0">
                  <a:spAutoFit/>
                </a:bodyPr>
                <a:lstStyle/>
                <a:p>
                  <a:r>
                    <a:rPr lang="en-US" altLang="ko-KR" sz="1200" b="1" dirty="0"/>
                    <a:t>. . .</a:t>
                  </a:r>
                  <a:endParaRPr lang="ko-KR" altLang="en-US" sz="1200" b="1"/>
                </a:p>
              </p:txBody>
            </p:sp>
            <p:cxnSp>
              <p:nvCxnSpPr>
                <p:cNvPr id="38" name="직선 화살표 연결선 30">
                  <a:extLst>
                    <a:ext uri="{FF2B5EF4-FFF2-40B4-BE49-F238E27FC236}">
                      <a16:creationId xmlns:a16="http://schemas.microsoft.com/office/drawing/2014/main" id="{86E5966C-DEB6-4521-9592-5277CEBD1625}"/>
                    </a:ext>
                  </a:extLst>
                </p:cNvPr>
                <p:cNvCxnSpPr/>
                <p:nvPr/>
              </p:nvCxnSpPr>
              <p:spPr>
                <a:xfrm flipH="1" flipV="1">
                  <a:off x="9613037" y="3956692"/>
                  <a:ext cx="11355" cy="568330"/>
                </a:xfrm>
                <a:prstGeom prst="straightConnector1">
                  <a:avLst/>
                </a:prstGeom>
                <a:ln>
                  <a:solidFill>
                    <a:schemeClr val="tx1"/>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39" name="직선 화살표 연결선 31">
                  <a:extLst>
                    <a:ext uri="{FF2B5EF4-FFF2-40B4-BE49-F238E27FC236}">
                      <a16:creationId xmlns:a16="http://schemas.microsoft.com/office/drawing/2014/main" id="{0B424254-D998-4F6F-8224-D9A56059F161}"/>
                    </a:ext>
                  </a:extLst>
                </p:cNvPr>
                <p:cNvCxnSpPr/>
                <p:nvPr/>
              </p:nvCxnSpPr>
              <p:spPr>
                <a:xfrm flipV="1">
                  <a:off x="10023854" y="3862221"/>
                  <a:ext cx="0" cy="737345"/>
                </a:xfrm>
                <a:prstGeom prst="straightConnector1">
                  <a:avLst/>
                </a:prstGeom>
                <a:ln>
                  <a:solidFill>
                    <a:schemeClr val="tx1"/>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grpSp>
        </p:grpSp>
        <p:sp>
          <p:nvSpPr>
            <p:cNvPr id="8" name="TextBox 35">
              <a:extLst>
                <a:ext uri="{FF2B5EF4-FFF2-40B4-BE49-F238E27FC236}">
                  <a16:creationId xmlns:a16="http://schemas.microsoft.com/office/drawing/2014/main" id="{41F91C3D-1370-4944-97C1-7F226458F4B1}"/>
                </a:ext>
              </a:extLst>
            </p:cNvPr>
            <p:cNvSpPr txBox="1"/>
            <p:nvPr/>
          </p:nvSpPr>
          <p:spPr>
            <a:xfrm>
              <a:off x="785193" y="1749287"/>
              <a:ext cx="717276" cy="348813"/>
            </a:xfrm>
            <a:prstGeom prst="rect">
              <a:avLst/>
            </a:prstGeom>
            <a:noFill/>
          </p:spPr>
          <p:txBody>
            <a:bodyPr wrap="square" rtlCol="0">
              <a:spAutoFit/>
            </a:bodyPr>
            <a:lstStyle/>
            <a:p>
              <a:r>
                <a:rPr lang="en-US" altLang="ko-KR" sz="1050" dirty="0"/>
                <a:t>Ls(0)</a:t>
              </a:r>
              <a:endParaRPr lang="ko-KR" altLang="en-US" sz="1050" dirty="0"/>
            </a:p>
          </p:txBody>
        </p:sp>
        <p:sp>
          <p:nvSpPr>
            <p:cNvPr id="9" name="TextBox 36">
              <a:extLst>
                <a:ext uri="{FF2B5EF4-FFF2-40B4-BE49-F238E27FC236}">
                  <a16:creationId xmlns:a16="http://schemas.microsoft.com/office/drawing/2014/main" id="{E7ADF036-7973-4CBD-AE42-B3CA49020A3D}"/>
                </a:ext>
              </a:extLst>
            </p:cNvPr>
            <p:cNvSpPr txBox="1"/>
            <p:nvPr/>
          </p:nvSpPr>
          <p:spPr>
            <a:xfrm>
              <a:off x="797028" y="422461"/>
              <a:ext cx="887896" cy="348813"/>
            </a:xfrm>
            <a:prstGeom prst="rect">
              <a:avLst/>
            </a:prstGeom>
            <a:noFill/>
          </p:spPr>
          <p:txBody>
            <a:bodyPr wrap="square" rtlCol="0">
              <a:spAutoFit/>
            </a:bodyPr>
            <a:lstStyle/>
            <a:p>
              <a:r>
                <a:rPr lang="en-US" altLang="ko-KR" sz="1050" dirty="0"/>
                <a:t>Le(0)</a:t>
              </a:r>
              <a:endParaRPr lang="ko-KR" altLang="en-US" sz="1050" dirty="0"/>
            </a:p>
          </p:txBody>
        </p:sp>
        <p:sp>
          <p:nvSpPr>
            <p:cNvPr id="10" name="TextBox 37">
              <a:extLst>
                <a:ext uri="{FF2B5EF4-FFF2-40B4-BE49-F238E27FC236}">
                  <a16:creationId xmlns:a16="http://schemas.microsoft.com/office/drawing/2014/main" id="{6F91BD0B-3D2E-49FE-87D1-4D30E143E76B}"/>
                </a:ext>
              </a:extLst>
            </p:cNvPr>
            <p:cNvSpPr txBox="1"/>
            <p:nvPr/>
          </p:nvSpPr>
          <p:spPr>
            <a:xfrm>
              <a:off x="9746729" y="1708573"/>
              <a:ext cx="750476" cy="348813"/>
            </a:xfrm>
            <a:prstGeom prst="rect">
              <a:avLst/>
            </a:prstGeom>
            <a:noFill/>
          </p:spPr>
          <p:txBody>
            <a:bodyPr wrap="square" rtlCol="0">
              <a:spAutoFit/>
            </a:bodyPr>
            <a:lstStyle/>
            <a:p>
              <a:r>
                <a:rPr lang="en-US" altLang="ko-KR" sz="1050" dirty="0" err="1"/>
                <a:t>Rs</a:t>
              </a:r>
              <a:r>
                <a:rPr lang="en-US" altLang="ko-KR" sz="1050" dirty="0"/>
                <a:t>(0)</a:t>
              </a:r>
              <a:endParaRPr lang="ko-KR" altLang="en-US" sz="1050" dirty="0"/>
            </a:p>
          </p:txBody>
        </p:sp>
        <p:sp>
          <p:nvSpPr>
            <p:cNvPr id="11" name="TextBox 38">
              <a:extLst>
                <a:ext uri="{FF2B5EF4-FFF2-40B4-BE49-F238E27FC236}">
                  <a16:creationId xmlns:a16="http://schemas.microsoft.com/office/drawing/2014/main" id="{B2F5287A-6D12-4EFC-B361-7529E9E86291}"/>
                </a:ext>
              </a:extLst>
            </p:cNvPr>
            <p:cNvSpPr txBox="1"/>
            <p:nvPr/>
          </p:nvSpPr>
          <p:spPr>
            <a:xfrm>
              <a:off x="9758564" y="381748"/>
              <a:ext cx="922687" cy="338555"/>
            </a:xfrm>
            <a:prstGeom prst="rect">
              <a:avLst/>
            </a:prstGeom>
            <a:noFill/>
          </p:spPr>
          <p:txBody>
            <a:bodyPr wrap="square" rtlCol="0">
              <a:spAutoFit/>
            </a:bodyPr>
            <a:lstStyle/>
            <a:p>
              <a:r>
                <a:rPr lang="en-US" altLang="ko-KR" sz="1050" dirty="0"/>
                <a:t>Re(0)</a:t>
              </a:r>
              <a:endParaRPr lang="ko-KR" altLang="en-US" sz="1050" dirty="0"/>
            </a:p>
          </p:txBody>
        </p:sp>
        <p:sp>
          <p:nvSpPr>
            <p:cNvPr id="12" name="TextBox 39">
              <a:extLst>
                <a:ext uri="{FF2B5EF4-FFF2-40B4-BE49-F238E27FC236}">
                  <a16:creationId xmlns:a16="http://schemas.microsoft.com/office/drawing/2014/main" id="{6EDF544E-287E-46C0-B8FD-2124E0E63AAA}"/>
                </a:ext>
              </a:extLst>
            </p:cNvPr>
            <p:cNvSpPr txBox="1"/>
            <p:nvPr/>
          </p:nvSpPr>
          <p:spPr>
            <a:xfrm>
              <a:off x="1474540" y="1620080"/>
              <a:ext cx="717276" cy="348813"/>
            </a:xfrm>
            <a:prstGeom prst="rect">
              <a:avLst/>
            </a:prstGeom>
            <a:noFill/>
          </p:spPr>
          <p:txBody>
            <a:bodyPr wrap="square" rtlCol="0">
              <a:spAutoFit/>
            </a:bodyPr>
            <a:lstStyle/>
            <a:p>
              <a:r>
                <a:rPr lang="en-US" altLang="ko-KR" sz="1050" dirty="0"/>
                <a:t>Ls(1)</a:t>
              </a:r>
              <a:endParaRPr lang="ko-KR" altLang="en-US" sz="1050" dirty="0"/>
            </a:p>
          </p:txBody>
        </p:sp>
        <p:sp>
          <p:nvSpPr>
            <p:cNvPr id="13" name="TextBox 40">
              <a:extLst>
                <a:ext uri="{FF2B5EF4-FFF2-40B4-BE49-F238E27FC236}">
                  <a16:creationId xmlns:a16="http://schemas.microsoft.com/office/drawing/2014/main" id="{AFC1F30B-BB7C-4310-8193-DCD11D80D61B}"/>
                </a:ext>
              </a:extLst>
            </p:cNvPr>
            <p:cNvSpPr txBox="1"/>
            <p:nvPr/>
          </p:nvSpPr>
          <p:spPr>
            <a:xfrm>
              <a:off x="1486374" y="293255"/>
              <a:ext cx="776439" cy="348813"/>
            </a:xfrm>
            <a:prstGeom prst="rect">
              <a:avLst/>
            </a:prstGeom>
            <a:noFill/>
          </p:spPr>
          <p:txBody>
            <a:bodyPr wrap="square" rtlCol="0">
              <a:spAutoFit/>
            </a:bodyPr>
            <a:lstStyle/>
            <a:p>
              <a:r>
                <a:rPr lang="en-US" altLang="ko-KR" sz="1050" dirty="0"/>
                <a:t>Le(1)</a:t>
              </a:r>
              <a:endParaRPr lang="ko-KR" altLang="en-US" sz="1050" dirty="0"/>
            </a:p>
          </p:txBody>
        </p:sp>
        <p:sp>
          <p:nvSpPr>
            <p:cNvPr id="14" name="TextBox 41">
              <a:extLst>
                <a:ext uri="{FF2B5EF4-FFF2-40B4-BE49-F238E27FC236}">
                  <a16:creationId xmlns:a16="http://schemas.microsoft.com/office/drawing/2014/main" id="{D286DCCA-2D08-4876-97E3-4F6C856AF840}"/>
                </a:ext>
              </a:extLst>
            </p:cNvPr>
            <p:cNvSpPr txBox="1"/>
            <p:nvPr/>
          </p:nvSpPr>
          <p:spPr>
            <a:xfrm>
              <a:off x="9074185" y="1652253"/>
              <a:ext cx="861148" cy="348813"/>
            </a:xfrm>
            <a:prstGeom prst="rect">
              <a:avLst/>
            </a:prstGeom>
            <a:noFill/>
          </p:spPr>
          <p:txBody>
            <a:bodyPr wrap="square" rtlCol="0">
              <a:spAutoFit/>
            </a:bodyPr>
            <a:lstStyle/>
            <a:p>
              <a:r>
                <a:rPr lang="en-US" altLang="ko-KR" sz="1050" dirty="0"/>
                <a:t>Rs(1)</a:t>
              </a:r>
              <a:endParaRPr lang="ko-KR" altLang="en-US" sz="1050" dirty="0"/>
            </a:p>
          </p:txBody>
        </p:sp>
        <p:sp>
          <p:nvSpPr>
            <p:cNvPr id="15" name="TextBox 42">
              <a:extLst>
                <a:ext uri="{FF2B5EF4-FFF2-40B4-BE49-F238E27FC236}">
                  <a16:creationId xmlns:a16="http://schemas.microsoft.com/office/drawing/2014/main" id="{7C368943-41B2-4069-9DCE-7DC8937623AB}"/>
                </a:ext>
              </a:extLst>
            </p:cNvPr>
            <p:cNvSpPr txBox="1"/>
            <p:nvPr/>
          </p:nvSpPr>
          <p:spPr>
            <a:xfrm>
              <a:off x="9105899" y="206160"/>
              <a:ext cx="829433" cy="338555"/>
            </a:xfrm>
            <a:prstGeom prst="rect">
              <a:avLst/>
            </a:prstGeom>
            <a:noFill/>
          </p:spPr>
          <p:txBody>
            <a:bodyPr wrap="square" rtlCol="0">
              <a:spAutoFit/>
            </a:bodyPr>
            <a:lstStyle/>
            <a:p>
              <a:r>
                <a:rPr lang="en-US" altLang="ko-KR" sz="1050" dirty="0"/>
                <a:t>Re(1)</a:t>
              </a:r>
              <a:endParaRPr lang="ko-KR" altLang="en-US" sz="1050" dirty="0"/>
            </a:p>
          </p:txBody>
        </p:sp>
        <p:sp>
          <p:nvSpPr>
            <p:cNvPr id="16" name="TextBox 43">
              <a:extLst>
                <a:ext uri="{FF2B5EF4-FFF2-40B4-BE49-F238E27FC236}">
                  <a16:creationId xmlns:a16="http://schemas.microsoft.com/office/drawing/2014/main" id="{3F64A9A6-D053-41E0-9AE4-14FFF66F2A91}"/>
                </a:ext>
              </a:extLst>
            </p:cNvPr>
            <p:cNvSpPr txBox="1"/>
            <p:nvPr/>
          </p:nvSpPr>
          <p:spPr>
            <a:xfrm>
              <a:off x="6348968" y="1672247"/>
              <a:ext cx="926475" cy="338555"/>
            </a:xfrm>
            <a:prstGeom prst="rect">
              <a:avLst/>
            </a:prstGeom>
            <a:noFill/>
          </p:spPr>
          <p:txBody>
            <a:bodyPr wrap="square" rtlCol="0">
              <a:spAutoFit/>
            </a:bodyPr>
            <a:lstStyle/>
            <a:p>
              <a:r>
                <a:rPr lang="en-US" altLang="ko-KR" sz="1050" dirty="0"/>
                <a:t>Rs(N)</a:t>
              </a:r>
              <a:endParaRPr lang="ko-KR" altLang="en-US" sz="1050" dirty="0"/>
            </a:p>
          </p:txBody>
        </p:sp>
        <p:sp>
          <p:nvSpPr>
            <p:cNvPr id="17" name="TextBox 44">
              <a:extLst>
                <a:ext uri="{FF2B5EF4-FFF2-40B4-BE49-F238E27FC236}">
                  <a16:creationId xmlns:a16="http://schemas.microsoft.com/office/drawing/2014/main" id="{F9D70B18-AA20-4112-8F1B-799F6DFB556F}"/>
                </a:ext>
              </a:extLst>
            </p:cNvPr>
            <p:cNvSpPr txBox="1"/>
            <p:nvPr/>
          </p:nvSpPr>
          <p:spPr>
            <a:xfrm>
              <a:off x="6360803" y="345421"/>
              <a:ext cx="868252" cy="338555"/>
            </a:xfrm>
            <a:prstGeom prst="rect">
              <a:avLst/>
            </a:prstGeom>
            <a:noFill/>
          </p:spPr>
          <p:txBody>
            <a:bodyPr wrap="square" rtlCol="0">
              <a:spAutoFit/>
            </a:bodyPr>
            <a:lstStyle/>
            <a:p>
              <a:r>
                <a:rPr lang="en-US" altLang="ko-KR" sz="1050" dirty="0"/>
                <a:t>Re(N)</a:t>
              </a:r>
              <a:endParaRPr lang="ko-KR" altLang="en-US" sz="1050" dirty="0"/>
            </a:p>
          </p:txBody>
        </p:sp>
        <p:sp>
          <p:nvSpPr>
            <p:cNvPr id="18" name="TextBox 45">
              <a:extLst>
                <a:ext uri="{FF2B5EF4-FFF2-40B4-BE49-F238E27FC236}">
                  <a16:creationId xmlns:a16="http://schemas.microsoft.com/office/drawing/2014/main" id="{369DC464-93F1-4531-8EB9-765528B3793E}"/>
                </a:ext>
              </a:extLst>
            </p:cNvPr>
            <p:cNvSpPr txBox="1"/>
            <p:nvPr/>
          </p:nvSpPr>
          <p:spPr>
            <a:xfrm>
              <a:off x="4228862" y="1559655"/>
              <a:ext cx="807203" cy="348813"/>
            </a:xfrm>
            <a:prstGeom prst="rect">
              <a:avLst/>
            </a:prstGeom>
            <a:noFill/>
          </p:spPr>
          <p:txBody>
            <a:bodyPr wrap="square" rtlCol="0">
              <a:spAutoFit/>
            </a:bodyPr>
            <a:lstStyle/>
            <a:p>
              <a:r>
                <a:rPr lang="en-US" altLang="ko-KR" sz="1050" dirty="0"/>
                <a:t>Ls(N)</a:t>
              </a:r>
              <a:endParaRPr lang="ko-KR" altLang="en-US" sz="1050" dirty="0"/>
            </a:p>
          </p:txBody>
        </p:sp>
        <p:sp>
          <p:nvSpPr>
            <p:cNvPr id="19" name="TextBox 46">
              <a:extLst>
                <a:ext uri="{FF2B5EF4-FFF2-40B4-BE49-F238E27FC236}">
                  <a16:creationId xmlns:a16="http://schemas.microsoft.com/office/drawing/2014/main" id="{B7E92E96-3C30-4097-B392-ECBD49986129}"/>
                </a:ext>
              </a:extLst>
            </p:cNvPr>
            <p:cNvSpPr txBox="1"/>
            <p:nvPr/>
          </p:nvSpPr>
          <p:spPr>
            <a:xfrm>
              <a:off x="4240697" y="362035"/>
              <a:ext cx="795368" cy="338555"/>
            </a:xfrm>
            <a:prstGeom prst="rect">
              <a:avLst/>
            </a:prstGeom>
            <a:noFill/>
          </p:spPr>
          <p:txBody>
            <a:bodyPr wrap="square" rtlCol="0">
              <a:spAutoFit/>
            </a:bodyPr>
            <a:lstStyle/>
            <a:p>
              <a:r>
                <a:rPr lang="en-US" altLang="ko-KR" sz="1050" dirty="0"/>
                <a:t>Le(N)</a:t>
              </a:r>
              <a:endParaRPr lang="ko-KR" altLang="en-US" sz="1050" dirty="0"/>
            </a:p>
          </p:txBody>
        </p:sp>
      </p:grpSp>
      <p:sp>
        <p:nvSpPr>
          <p:cNvPr id="40" name="TextBox 41">
            <a:extLst>
              <a:ext uri="{FF2B5EF4-FFF2-40B4-BE49-F238E27FC236}">
                <a16:creationId xmlns:a16="http://schemas.microsoft.com/office/drawing/2014/main" id="{F3560187-F039-491B-B9C1-A5B8690375CE}"/>
              </a:ext>
            </a:extLst>
          </p:cNvPr>
          <p:cNvSpPr txBox="1"/>
          <p:nvPr/>
        </p:nvSpPr>
        <p:spPr>
          <a:xfrm>
            <a:off x="7890827" y="1049401"/>
            <a:ext cx="3988753" cy="5755422"/>
          </a:xfrm>
          <a:prstGeom prst="rect">
            <a:avLst/>
          </a:prstGeom>
          <a:noFill/>
        </p:spPr>
        <p:txBody>
          <a:bodyPr wrap="square">
            <a:spAutoFit/>
          </a:bodyPr>
          <a:lstStyle/>
          <a:p>
            <a:pPr marL="600075" lvl="1" indent="-257175">
              <a:buFont typeface="+mj-lt"/>
              <a:buAutoNum type="arabicPeriod"/>
            </a:pPr>
            <a:r>
              <a:rPr lang="en-US" altLang="ko-KR" sz="1600" dirty="0"/>
              <a:t>Flip right side pole measurements (left side and right side should have same coordinate before comparing)</a:t>
            </a:r>
          </a:p>
          <a:p>
            <a:pPr marL="600075" lvl="1" indent="-257175">
              <a:buFont typeface="+mj-lt"/>
              <a:buAutoNum type="arabicPeriod"/>
            </a:pPr>
            <a:r>
              <a:rPr lang="en-US" altLang="ko-KR" sz="1600" dirty="0"/>
              <a:t>Find the polynomial function (fitting) with order =5 for Ls, Le, Rs, Re.</a:t>
            </a:r>
          </a:p>
          <a:p>
            <a:pPr marL="600075" lvl="1" indent="-257175">
              <a:buFont typeface="+mj-lt"/>
              <a:buAutoNum type="arabicPeriod"/>
            </a:pPr>
            <a:r>
              <a:rPr lang="en-US" altLang="ko-KR" sz="1600" dirty="0"/>
              <a:t>Calculate </a:t>
            </a:r>
            <a:r>
              <a:rPr lang="en-US" altLang="ko-KR" sz="1600" dirty="0">
                <a:solidFill>
                  <a:srgbClr val="FF0000"/>
                </a:solidFill>
              </a:rPr>
              <a:t>Es(n), </a:t>
            </a:r>
            <a:r>
              <a:rPr lang="en-US" altLang="ko-KR" sz="1600" dirty="0" err="1">
                <a:solidFill>
                  <a:srgbClr val="FF0000"/>
                </a:solidFill>
              </a:rPr>
              <a:t>Ee</a:t>
            </a:r>
            <a:r>
              <a:rPr lang="en-US" altLang="ko-KR" sz="1600" dirty="0">
                <a:solidFill>
                  <a:srgbClr val="FF0000"/>
                </a:solidFill>
              </a:rPr>
              <a:t>(n), and </a:t>
            </a:r>
            <a:r>
              <a:rPr lang="en-US" altLang="ko-KR" sz="1600" dirty="0" err="1">
                <a:solidFill>
                  <a:srgbClr val="FF0000"/>
                </a:solidFill>
              </a:rPr>
              <a:t>Diff_LR</a:t>
            </a:r>
            <a:r>
              <a:rPr lang="en-US" altLang="ko-KR" sz="1600" dirty="0">
                <a:solidFill>
                  <a:srgbClr val="FF0000"/>
                </a:solidFill>
              </a:rPr>
              <a:t>(n) = D_L(n) – D_R(n) (previous slide)</a:t>
            </a:r>
          </a:p>
          <a:p>
            <a:pPr marL="600075" lvl="1" indent="-257175">
              <a:buFont typeface="+mj-lt"/>
              <a:buAutoNum type="arabicPeriod"/>
            </a:pPr>
            <a:r>
              <a:rPr lang="en-US" altLang="ko-KR" sz="1600" dirty="0"/>
              <a:t>Compare </a:t>
            </a:r>
            <a:r>
              <a:rPr lang="en-US" altLang="ko-KR" sz="1600" dirty="0" err="1"/>
              <a:t>Diff_LR</a:t>
            </a:r>
            <a:r>
              <a:rPr lang="en-US" altLang="ko-KR" sz="1600" dirty="0">
                <a:solidFill>
                  <a:srgbClr val="FF0000"/>
                </a:solidFill>
              </a:rPr>
              <a:t> </a:t>
            </a:r>
            <a:r>
              <a:rPr lang="en-US" altLang="ko-KR" sz="1600" dirty="0"/>
              <a:t>with a pre-defined threshold (set experimentally = 10). If abs(</a:t>
            </a:r>
            <a:r>
              <a:rPr lang="en-US" altLang="ko-KR" sz="1600" dirty="0" err="1"/>
              <a:t>Diff_LR</a:t>
            </a:r>
            <a:r>
              <a:rPr lang="en-US" altLang="ko-KR" sz="1600" dirty="0"/>
              <a:t>(</a:t>
            </a:r>
            <a:r>
              <a:rPr lang="en-US" altLang="ko-KR" sz="1600" dirty="0" err="1"/>
              <a:t>i</a:t>
            </a:r>
            <a:r>
              <a:rPr lang="en-US" altLang="ko-KR" sz="1600" dirty="0"/>
              <a:t>)) &gt;10:</a:t>
            </a:r>
          </a:p>
          <a:p>
            <a:pPr marL="971550" lvl="2" indent="-285750">
              <a:buFont typeface="Arial" panose="020B0604020202020204" pitchFamily="34" charset="0"/>
              <a:buChar char="•"/>
            </a:pPr>
            <a:r>
              <a:rPr lang="en-US" altLang="ko-KR" sz="1600" dirty="0"/>
              <a:t>Find the error measurement in y axis (starting point or ending point measurement have error)</a:t>
            </a:r>
          </a:p>
          <a:p>
            <a:pPr marL="971550" lvl="2" indent="-285750">
              <a:buFont typeface="Arial" panose="020B0604020202020204" pitchFamily="34" charset="0"/>
              <a:buChar char="•"/>
            </a:pPr>
            <a:r>
              <a:rPr lang="en-US" altLang="ko-KR" sz="1600" dirty="0"/>
              <a:t>Find the error measurement in x axis (error measurement appear in left side or right side)</a:t>
            </a:r>
          </a:p>
          <a:p>
            <a:pPr marL="971550" lvl="2" indent="-285750">
              <a:buFont typeface="Arial" panose="020B0604020202020204" pitchFamily="34" charset="0"/>
              <a:buChar char="•"/>
            </a:pPr>
            <a:r>
              <a:rPr lang="en-US" altLang="ko-KR" sz="1600" dirty="0"/>
              <a:t>Using the polynomial function of “correct/opposite” side to recover wrong measurement. (For example, if Re(1) is wrong, use polynomial function of Le to refine it).</a:t>
            </a:r>
          </a:p>
          <a:p>
            <a:pPr marL="685800" lvl="2"/>
            <a:endParaRPr lang="en-US" altLang="ko-KR" sz="1600" dirty="0"/>
          </a:p>
        </p:txBody>
      </p:sp>
      <p:pic>
        <p:nvPicPr>
          <p:cNvPr id="41" name="Picture 73">
            <a:extLst>
              <a:ext uri="{FF2B5EF4-FFF2-40B4-BE49-F238E27FC236}">
                <a16:creationId xmlns:a16="http://schemas.microsoft.com/office/drawing/2014/main" id="{73F43D9A-F419-44DF-9241-F9BF72D4C482}"/>
              </a:ext>
            </a:extLst>
          </p:cNvPr>
          <p:cNvPicPr>
            <a:picLocks noChangeAspect="1"/>
          </p:cNvPicPr>
          <p:nvPr/>
        </p:nvPicPr>
        <p:blipFill>
          <a:blip r:embed="rId2"/>
          <a:stretch>
            <a:fillRect/>
          </a:stretch>
        </p:blipFill>
        <p:spPr>
          <a:xfrm>
            <a:off x="544721" y="3659688"/>
            <a:ext cx="7618065" cy="1972333"/>
          </a:xfrm>
          <a:prstGeom prst="rect">
            <a:avLst/>
          </a:prstGeom>
        </p:spPr>
      </p:pic>
    </p:spTree>
    <p:extLst>
      <p:ext uri="{BB962C8B-B14F-4D97-AF65-F5344CB8AC3E}">
        <p14:creationId xmlns:p14="http://schemas.microsoft.com/office/powerpoint/2010/main" val="20237197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r>
              <a:rPr lang="en-US" dirty="0"/>
              <a:t>Check Center PIN in Lower Part</a:t>
            </a:r>
          </a:p>
        </p:txBody>
      </p:sp>
      <p:sp>
        <p:nvSpPr>
          <p:cNvPr id="4" name="Chỗ dành sẵn cho Số hiệu Bản chiếu 3"/>
          <p:cNvSpPr>
            <a:spLocks noGrp="1"/>
          </p:cNvSpPr>
          <p:nvPr>
            <p:ph type="sldNum" sz="quarter" idx="12"/>
          </p:nvPr>
        </p:nvSpPr>
        <p:spPr/>
        <p:txBody>
          <a:bodyPr/>
          <a:lstStyle/>
          <a:p>
            <a:fld id="{612001EB-C607-4195-83CD-5AE5F3E4F111}" type="slidenum">
              <a:rPr lang="en-US" smtClean="0"/>
              <a:t>47</a:t>
            </a:fld>
            <a:endParaRPr lang="en-US"/>
          </a:p>
        </p:txBody>
      </p:sp>
      <p:pic>
        <p:nvPicPr>
          <p:cNvPr id="5" name="Picture 2" descr="C:\Users\smpark\Desktop\KakaoTalk_20210608_095321873.png">
            <a:extLst>
              <a:ext uri="{FF2B5EF4-FFF2-40B4-BE49-F238E27FC236}">
                <a16:creationId xmlns:a16="http://schemas.microsoft.com/office/drawing/2014/main" id="{23324212-4D6B-46A6-AD6C-496AA7647B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912" y="2057160"/>
            <a:ext cx="7512175" cy="3053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65634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normAutofit/>
          </a:bodyPr>
          <a:lstStyle/>
          <a:p>
            <a:r>
              <a:rPr lang="en-US" dirty="0"/>
              <a:t>Check Center PIN in Lower </a:t>
            </a:r>
            <a:r>
              <a:rPr lang="en-US" dirty="0" smtClean="0"/>
              <a:t>Part</a:t>
            </a:r>
            <a:endParaRPr lang="en-US" dirty="0"/>
          </a:p>
        </p:txBody>
      </p:sp>
      <p:sp>
        <p:nvSpPr>
          <p:cNvPr id="4" name="Chỗ dành sẵn cho Số hiệu Bản chiếu 3"/>
          <p:cNvSpPr>
            <a:spLocks noGrp="1"/>
          </p:cNvSpPr>
          <p:nvPr>
            <p:ph type="sldNum" sz="quarter" idx="12"/>
          </p:nvPr>
        </p:nvSpPr>
        <p:spPr/>
        <p:txBody>
          <a:bodyPr/>
          <a:lstStyle/>
          <a:p>
            <a:fld id="{612001EB-C607-4195-83CD-5AE5F3E4F111}" type="slidenum">
              <a:rPr lang="en-US" smtClean="0"/>
              <a:t>48</a:t>
            </a:fld>
            <a:endParaRPr lang="en-US"/>
          </a:p>
        </p:txBody>
      </p:sp>
      <p:sp>
        <p:nvSpPr>
          <p:cNvPr id="5" name="Rectangle 20">
            <a:extLst>
              <a:ext uri="{FF2B5EF4-FFF2-40B4-BE49-F238E27FC236}">
                <a16:creationId xmlns:a16="http://schemas.microsoft.com/office/drawing/2014/main" id="{B6B39A0D-E8BC-42C4-8664-70D3879AF891}"/>
              </a:ext>
            </a:extLst>
          </p:cNvPr>
          <p:cNvSpPr/>
          <p:nvPr/>
        </p:nvSpPr>
        <p:spPr>
          <a:xfrm>
            <a:off x="8095084" y="2014061"/>
            <a:ext cx="4179517" cy="1169551"/>
          </a:xfrm>
          <a:prstGeom prst="rect">
            <a:avLst/>
          </a:prstGeom>
        </p:spPr>
        <p:txBody>
          <a:bodyPr wrap="square">
            <a:spAutoFit/>
          </a:bodyPr>
          <a:lstStyle/>
          <a:p>
            <a:pPr>
              <a:spcBef>
                <a:spcPct val="0"/>
              </a:spcBef>
            </a:pPr>
            <a:r>
              <a:rPr lang="ko-KR" altLang="en-US" sz="1400" dirty="0"/>
              <a:t>① </a:t>
            </a:r>
            <a:r>
              <a:rPr lang="en-US" altLang="ko-KR" sz="1400" dirty="0"/>
              <a:t>: </a:t>
            </a:r>
            <a:r>
              <a:rPr lang="en-US" sz="1400" dirty="0"/>
              <a:t>From battery’s boundary found, cutting ROI from the top </a:t>
            </a:r>
            <a:r>
              <a:rPr lang="en-US" altLang="ko-KR" sz="1400" dirty="0"/>
              <a:t>(ROI 1).</a:t>
            </a:r>
            <a:r>
              <a:rPr lang="en-US" sz="1400" dirty="0"/>
              <a:t> Experimentally, the height of ROI is set = 200.</a:t>
            </a:r>
            <a:endParaRPr lang="en-US" altLang="ko-KR" sz="1400" b="1" dirty="0"/>
          </a:p>
          <a:p>
            <a:pPr>
              <a:spcBef>
                <a:spcPct val="0"/>
              </a:spcBef>
            </a:pPr>
            <a:r>
              <a:rPr lang="ko-KR" altLang="ko-KR" sz="1400" dirty="0"/>
              <a:t>②</a:t>
            </a:r>
            <a:r>
              <a:rPr lang="en-US" altLang="ko-KR" sz="1400" dirty="0"/>
              <a:t> : </a:t>
            </a:r>
            <a:r>
              <a:rPr lang="en-US" sz="1400" dirty="0"/>
              <a:t>Apply CLAHE and checking center pin exist or not.</a:t>
            </a:r>
          </a:p>
          <a:p>
            <a:pPr>
              <a:spcBef>
                <a:spcPct val="0"/>
              </a:spcBef>
            </a:pPr>
            <a:r>
              <a:rPr lang="en-US" sz="1400" dirty="0"/>
              <a:t>NO -&gt; return.</a:t>
            </a:r>
          </a:p>
        </p:txBody>
      </p:sp>
      <p:cxnSp>
        <p:nvCxnSpPr>
          <p:cNvPr id="6" name="직선 화살표 연결선 6">
            <a:extLst>
              <a:ext uri="{FF2B5EF4-FFF2-40B4-BE49-F238E27FC236}">
                <a16:creationId xmlns:a16="http://schemas.microsoft.com/office/drawing/2014/main" id="{39C818CD-950E-4075-8C3F-41B35C9C9977}"/>
              </a:ext>
            </a:extLst>
          </p:cNvPr>
          <p:cNvCxnSpPr>
            <a:cxnSpLocks/>
          </p:cNvCxnSpPr>
          <p:nvPr/>
        </p:nvCxnSpPr>
        <p:spPr>
          <a:xfrm>
            <a:off x="96115" y="1985536"/>
            <a:ext cx="4326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직선 화살표 연결선 20">
            <a:extLst>
              <a:ext uri="{FF2B5EF4-FFF2-40B4-BE49-F238E27FC236}">
                <a16:creationId xmlns:a16="http://schemas.microsoft.com/office/drawing/2014/main" id="{AD4A419E-B95B-434A-895E-E5992FCEC0FC}"/>
              </a:ext>
            </a:extLst>
          </p:cNvPr>
          <p:cNvCxnSpPr>
            <a:cxnSpLocks/>
          </p:cNvCxnSpPr>
          <p:nvPr/>
        </p:nvCxnSpPr>
        <p:spPr>
          <a:xfrm>
            <a:off x="96115" y="1984673"/>
            <a:ext cx="0" cy="299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41">
            <a:extLst>
              <a:ext uri="{FF2B5EF4-FFF2-40B4-BE49-F238E27FC236}">
                <a16:creationId xmlns:a16="http://schemas.microsoft.com/office/drawing/2014/main" id="{37BFC72D-A671-4E2B-95BC-6F473E592F2E}"/>
              </a:ext>
            </a:extLst>
          </p:cNvPr>
          <p:cNvSpPr txBox="1"/>
          <p:nvPr/>
        </p:nvSpPr>
        <p:spPr>
          <a:xfrm>
            <a:off x="0" y="2265540"/>
            <a:ext cx="253933" cy="369332"/>
          </a:xfrm>
          <a:prstGeom prst="rect">
            <a:avLst/>
          </a:prstGeom>
          <a:noFill/>
        </p:spPr>
        <p:txBody>
          <a:bodyPr wrap="square" rtlCol="0">
            <a:spAutoFit/>
          </a:bodyPr>
          <a:lstStyle/>
          <a:p>
            <a:r>
              <a:rPr lang="en-US" altLang="ko-KR" dirty="0"/>
              <a:t>y</a:t>
            </a:r>
            <a:endParaRPr lang="ko-KR" altLang="en-US"/>
          </a:p>
        </p:txBody>
      </p:sp>
      <p:sp>
        <p:nvSpPr>
          <p:cNvPr id="9" name="TextBox 48">
            <a:extLst>
              <a:ext uri="{FF2B5EF4-FFF2-40B4-BE49-F238E27FC236}">
                <a16:creationId xmlns:a16="http://schemas.microsoft.com/office/drawing/2014/main" id="{F6248C59-1744-421E-93DE-41DDA97DC4DE}"/>
              </a:ext>
            </a:extLst>
          </p:cNvPr>
          <p:cNvSpPr txBox="1"/>
          <p:nvPr/>
        </p:nvSpPr>
        <p:spPr>
          <a:xfrm>
            <a:off x="344268" y="1742909"/>
            <a:ext cx="253933" cy="369332"/>
          </a:xfrm>
          <a:prstGeom prst="rect">
            <a:avLst/>
          </a:prstGeom>
          <a:noFill/>
        </p:spPr>
        <p:txBody>
          <a:bodyPr wrap="square" rtlCol="0">
            <a:spAutoFit/>
          </a:bodyPr>
          <a:lstStyle/>
          <a:p>
            <a:r>
              <a:rPr lang="en-US" altLang="ko-KR" dirty="0"/>
              <a:t>x</a:t>
            </a:r>
            <a:endParaRPr lang="ko-KR" altLang="en-US" dirty="0"/>
          </a:p>
        </p:txBody>
      </p:sp>
      <p:sp>
        <p:nvSpPr>
          <p:cNvPr id="10" name="TextBox 9">
            <a:extLst>
              <a:ext uri="{FF2B5EF4-FFF2-40B4-BE49-F238E27FC236}">
                <a16:creationId xmlns:a16="http://schemas.microsoft.com/office/drawing/2014/main" id="{6A615F46-6B24-45AD-9416-852CEC6E9186}"/>
              </a:ext>
            </a:extLst>
          </p:cNvPr>
          <p:cNvSpPr txBox="1"/>
          <p:nvPr/>
        </p:nvSpPr>
        <p:spPr>
          <a:xfrm>
            <a:off x="1124453" y="2139261"/>
            <a:ext cx="656064" cy="253916"/>
          </a:xfrm>
          <a:prstGeom prst="rect">
            <a:avLst/>
          </a:prstGeom>
          <a:noFill/>
        </p:spPr>
        <p:txBody>
          <a:bodyPr wrap="square" rtlCol="0">
            <a:spAutoFit/>
          </a:bodyPr>
          <a:lstStyle/>
          <a:p>
            <a:r>
              <a:rPr lang="en-US" sz="1050" dirty="0"/>
              <a:t>ROI 1</a:t>
            </a:r>
          </a:p>
        </p:txBody>
      </p:sp>
      <p:cxnSp>
        <p:nvCxnSpPr>
          <p:cNvPr id="11" name="Straight Arrow Connector 87">
            <a:extLst>
              <a:ext uri="{FF2B5EF4-FFF2-40B4-BE49-F238E27FC236}">
                <a16:creationId xmlns:a16="http://schemas.microsoft.com/office/drawing/2014/main" id="{CB88D69B-FADC-4312-924D-ABCAF81BD528}"/>
              </a:ext>
            </a:extLst>
          </p:cNvPr>
          <p:cNvCxnSpPr>
            <a:cxnSpLocks/>
          </p:cNvCxnSpPr>
          <p:nvPr/>
        </p:nvCxnSpPr>
        <p:spPr>
          <a:xfrm flipV="1">
            <a:off x="2703850" y="3208540"/>
            <a:ext cx="53653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92" descr="A picture containing white&#10;&#10;Description automatically generated">
            <a:extLst>
              <a:ext uri="{FF2B5EF4-FFF2-40B4-BE49-F238E27FC236}">
                <a16:creationId xmlns:a16="http://schemas.microsoft.com/office/drawing/2014/main" id="{18CFFEC4-67B8-4C87-A3BB-0DFA763B7B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flipV="1">
            <a:off x="3307101" y="2009735"/>
            <a:ext cx="4697595" cy="1079623"/>
          </a:xfrm>
          <a:prstGeom prst="rect">
            <a:avLst/>
          </a:prstGeom>
        </p:spPr>
      </p:pic>
      <p:pic>
        <p:nvPicPr>
          <p:cNvPr id="13" name="Picture 94" descr="A picture containing tiled&#10;&#10;Description automatically generated">
            <a:extLst>
              <a:ext uri="{FF2B5EF4-FFF2-40B4-BE49-F238E27FC236}">
                <a16:creationId xmlns:a16="http://schemas.microsoft.com/office/drawing/2014/main" id="{92386869-1338-412E-97DD-6F7424DA00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307101" y="3263530"/>
            <a:ext cx="4697596" cy="894779"/>
          </a:xfrm>
          <a:prstGeom prst="rect">
            <a:avLst/>
          </a:prstGeom>
        </p:spPr>
      </p:pic>
      <p:cxnSp>
        <p:nvCxnSpPr>
          <p:cNvPr id="14" name="Straight Connector 96">
            <a:extLst>
              <a:ext uri="{FF2B5EF4-FFF2-40B4-BE49-F238E27FC236}">
                <a16:creationId xmlns:a16="http://schemas.microsoft.com/office/drawing/2014/main" id="{BC175CC9-597E-4AAA-9F5A-C7D1D6A9ADB4}"/>
              </a:ext>
            </a:extLst>
          </p:cNvPr>
          <p:cNvCxnSpPr>
            <a:cxnSpLocks/>
          </p:cNvCxnSpPr>
          <p:nvPr/>
        </p:nvCxnSpPr>
        <p:spPr>
          <a:xfrm flipH="1">
            <a:off x="5315863" y="3263530"/>
            <a:ext cx="0" cy="8947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97">
            <a:extLst>
              <a:ext uri="{FF2B5EF4-FFF2-40B4-BE49-F238E27FC236}">
                <a16:creationId xmlns:a16="http://schemas.microsoft.com/office/drawing/2014/main" id="{CF4E053F-6081-40BB-814D-5EEFDA8AD5CA}"/>
              </a:ext>
            </a:extLst>
          </p:cNvPr>
          <p:cNvCxnSpPr>
            <a:cxnSpLocks/>
          </p:cNvCxnSpPr>
          <p:nvPr/>
        </p:nvCxnSpPr>
        <p:spPr>
          <a:xfrm flipH="1">
            <a:off x="5928889" y="3263530"/>
            <a:ext cx="0" cy="894779"/>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Picture 99">
            <a:extLst>
              <a:ext uri="{FF2B5EF4-FFF2-40B4-BE49-F238E27FC236}">
                <a16:creationId xmlns:a16="http://schemas.microsoft.com/office/drawing/2014/main" id="{C1E51748-2A2E-4BC9-BBDB-26B1A0B0AC8B}"/>
              </a:ext>
            </a:extLst>
          </p:cNvPr>
          <p:cNvPicPr>
            <a:picLocks noChangeAspect="1"/>
          </p:cNvPicPr>
          <p:nvPr/>
        </p:nvPicPr>
        <p:blipFill>
          <a:blip r:embed="rId4"/>
          <a:stretch>
            <a:fillRect/>
          </a:stretch>
        </p:blipFill>
        <p:spPr>
          <a:xfrm flipH="1">
            <a:off x="229099" y="2392244"/>
            <a:ext cx="2475191" cy="2481287"/>
          </a:xfrm>
          <a:prstGeom prst="rect">
            <a:avLst/>
          </a:prstGeom>
        </p:spPr>
      </p:pic>
    </p:spTree>
    <p:extLst>
      <p:ext uri="{BB962C8B-B14F-4D97-AF65-F5344CB8AC3E}">
        <p14:creationId xmlns:p14="http://schemas.microsoft.com/office/powerpoint/2010/main" val="4256855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normAutofit/>
          </a:bodyPr>
          <a:lstStyle/>
          <a:p>
            <a:r>
              <a:rPr lang="en-US" dirty="0"/>
              <a:t>Check Center PIN in Lower </a:t>
            </a:r>
            <a:r>
              <a:rPr lang="en-US" dirty="0" smtClean="0"/>
              <a:t>Part</a:t>
            </a:r>
            <a:endParaRPr lang="en-US" dirty="0"/>
          </a:p>
        </p:txBody>
      </p:sp>
      <p:sp>
        <p:nvSpPr>
          <p:cNvPr id="4" name="Chỗ dành sẵn cho Số hiệu Bản chiếu 3"/>
          <p:cNvSpPr>
            <a:spLocks noGrp="1"/>
          </p:cNvSpPr>
          <p:nvPr>
            <p:ph type="sldNum" sz="quarter" idx="12"/>
          </p:nvPr>
        </p:nvSpPr>
        <p:spPr/>
        <p:txBody>
          <a:bodyPr/>
          <a:lstStyle/>
          <a:p>
            <a:fld id="{612001EB-C607-4195-83CD-5AE5F3E4F111}" type="slidenum">
              <a:rPr lang="en-US" smtClean="0"/>
              <a:t>49</a:t>
            </a:fld>
            <a:endParaRPr lang="en-US"/>
          </a:p>
        </p:txBody>
      </p:sp>
      <p:pic>
        <p:nvPicPr>
          <p:cNvPr id="5" name="Picture 3">
            <a:extLst>
              <a:ext uri="{FF2B5EF4-FFF2-40B4-BE49-F238E27FC236}">
                <a16:creationId xmlns:a16="http://schemas.microsoft.com/office/drawing/2014/main" id="{318C6619-3282-4F01-98DE-A2B515CAB08F}"/>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flipH="1">
            <a:off x="277735" y="572913"/>
            <a:ext cx="2476500" cy="2476500"/>
          </a:xfrm>
          <a:prstGeom prst="rect">
            <a:avLst/>
          </a:prstGeom>
        </p:spPr>
      </p:pic>
      <p:sp>
        <p:nvSpPr>
          <p:cNvPr id="6" name="Hình chữ nhật 7">
            <a:extLst>
              <a:ext uri="{FF2B5EF4-FFF2-40B4-BE49-F238E27FC236}">
                <a16:creationId xmlns:a16="http://schemas.microsoft.com/office/drawing/2014/main" id="{F1D2BE42-80DC-4041-BDEA-4F32245BA6CC}"/>
              </a:ext>
            </a:extLst>
          </p:cNvPr>
          <p:cNvSpPr/>
          <p:nvPr/>
        </p:nvSpPr>
        <p:spPr>
          <a:xfrm flipH="1">
            <a:off x="1071674" y="1577388"/>
            <a:ext cx="670561" cy="4724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5">
            <a:extLst>
              <a:ext uri="{FF2B5EF4-FFF2-40B4-BE49-F238E27FC236}">
                <a16:creationId xmlns:a16="http://schemas.microsoft.com/office/drawing/2014/main" id="{9E407A02-2C01-44C0-8D8B-77B1EDF8168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9657" t="42771" r="29127" b="39998"/>
          <a:stretch/>
        </p:blipFill>
        <p:spPr>
          <a:xfrm>
            <a:off x="3189019" y="574081"/>
            <a:ext cx="1518035" cy="895022"/>
          </a:xfrm>
          <a:prstGeom prst="rect">
            <a:avLst/>
          </a:prstGeom>
        </p:spPr>
      </p:pic>
      <p:pic>
        <p:nvPicPr>
          <p:cNvPr id="8" name="Hình ảnh 36">
            <a:extLst>
              <a:ext uri="{FF2B5EF4-FFF2-40B4-BE49-F238E27FC236}">
                <a16:creationId xmlns:a16="http://schemas.microsoft.com/office/drawing/2014/main" id="{D55AEA6E-61B9-43A7-8D02-EC9D7E08459B}"/>
              </a:ext>
            </a:extLst>
          </p:cNvPr>
          <p:cNvPicPr>
            <a:picLocks noChangeAspect="1"/>
          </p:cNvPicPr>
          <p:nvPr/>
        </p:nvPicPr>
        <p:blipFill>
          <a:blip r:embed="rId4"/>
          <a:stretch>
            <a:fillRect/>
          </a:stretch>
        </p:blipFill>
        <p:spPr>
          <a:xfrm flipH="1">
            <a:off x="4938003" y="572913"/>
            <a:ext cx="1518035" cy="896190"/>
          </a:xfrm>
          <a:prstGeom prst="rect">
            <a:avLst/>
          </a:prstGeom>
        </p:spPr>
      </p:pic>
      <p:sp>
        <p:nvSpPr>
          <p:cNvPr id="9" name="Hộp Văn bản 40">
            <a:extLst>
              <a:ext uri="{FF2B5EF4-FFF2-40B4-BE49-F238E27FC236}">
                <a16:creationId xmlns:a16="http://schemas.microsoft.com/office/drawing/2014/main" id="{666345C6-8237-4CE0-BB7E-4D128B5722E2}"/>
              </a:ext>
            </a:extLst>
          </p:cNvPr>
          <p:cNvSpPr txBox="1"/>
          <p:nvPr/>
        </p:nvSpPr>
        <p:spPr>
          <a:xfrm>
            <a:off x="6634914" y="751462"/>
            <a:ext cx="928721" cy="276999"/>
          </a:xfrm>
          <a:prstGeom prst="rect">
            <a:avLst/>
          </a:prstGeom>
          <a:noFill/>
        </p:spPr>
        <p:txBody>
          <a:bodyPr wrap="square" rtlCol="0">
            <a:spAutoFit/>
          </a:bodyPr>
          <a:lstStyle/>
          <a:p>
            <a:r>
              <a:rPr lang="en-US" sz="1200" dirty="0"/>
              <a:t>y position</a:t>
            </a:r>
          </a:p>
        </p:txBody>
      </p:sp>
      <p:cxnSp>
        <p:nvCxnSpPr>
          <p:cNvPr id="10" name="Đường kết nối Mũi tên Thẳng 42">
            <a:extLst>
              <a:ext uri="{FF2B5EF4-FFF2-40B4-BE49-F238E27FC236}">
                <a16:creationId xmlns:a16="http://schemas.microsoft.com/office/drawing/2014/main" id="{7FA48CA5-4395-49DD-908C-1817222D8814}"/>
              </a:ext>
            </a:extLst>
          </p:cNvPr>
          <p:cNvCxnSpPr/>
          <p:nvPr/>
        </p:nvCxnSpPr>
        <p:spPr>
          <a:xfrm flipH="1">
            <a:off x="6456038" y="932114"/>
            <a:ext cx="214158" cy="28156"/>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1" name="Hộp Văn bản 28">
            <a:extLst>
              <a:ext uri="{FF2B5EF4-FFF2-40B4-BE49-F238E27FC236}">
                <a16:creationId xmlns:a16="http://schemas.microsoft.com/office/drawing/2014/main" id="{C45362EA-D349-4215-9109-C35356A02021}"/>
              </a:ext>
            </a:extLst>
          </p:cNvPr>
          <p:cNvSpPr txBox="1"/>
          <p:nvPr/>
        </p:nvSpPr>
        <p:spPr>
          <a:xfrm>
            <a:off x="3339602" y="2083055"/>
            <a:ext cx="1059906" cy="307777"/>
          </a:xfrm>
          <a:prstGeom prst="rect">
            <a:avLst/>
          </a:prstGeom>
          <a:noFill/>
        </p:spPr>
        <p:txBody>
          <a:bodyPr wrap="none" rtlCol="0">
            <a:spAutoFit/>
          </a:bodyPr>
          <a:lstStyle/>
          <a:p>
            <a:r>
              <a:rPr lang="en-US" sz="1400" dirty="0"/>
              <a:t>y position</a:t>
            </a:r>
          </a:p>
        </p:txBody>
      </p:sp>
      <p:pic>
        <p:nvPicPr>
          <p:cNvPr id="12" name="Picture 74">
            <a:extLst>
              <a:ext uri="{FF2B5EF4-FFF2-40B4-BE49-F238E27FC236}">
                <a16:creationId xmlns:a16="http://schemas.microsoft.com/office/drawing/2014/main" id="{89297891-5F00-4ADE-8F1C-E1BE1CFBA859}"/>
              </a:ext>
            </a:extLst>
          </p:cNvPr>
          <p:cNvPicPr>
            <a:picLocks noChangeAspect="1"/>
          </p:cNvPicPr>
          <p:nvPr/>
        </p:nvPicPr>
        <p:blipFill>
          <a:blip r:embed="rId5"/>
          <a:stretch>
            <a:fillRect/>
          </a:stretch>
        </p:blipFill>
        <p:spPr>
          <a:xfrm rot="10800000" flipH="1">
            <a:off x="2754235" y="3424183"/>
            <a:ext cx="2376787" cy="613582"/>
          </a:xfrm>
          <a:prstGeom prst="rect">
            <a:avLst/>
          </a:prstGeom>
        </p:spPr>
      </p:pic>
      <p:sp>
        <p:nvSpPr>
          <p:cNvPr id="13" name="Hộp Văn bản 31">
            <a:extLst>
              <a:ext uri="{FF2B5EF4-FFF2-40B4-BE49-F238E27FC236}">
                <a16:creationId xmlns:a16="http://schemas.microsoft.com/office/drawing/2014/main" id="{3F498B3B-10D2-458D-9011-F1D0C7D6B311}"/>
              </a:ext>
            </a:extLst>
          </p:cNvPr>
          <p:cNvSpPr txBox="1"/>
          <p:nvPr/>
        </p:nvSpPr>
        <p:spPr>
          <a:xfrm>
            <a:off x="3437454" y="4148840"/>
            <a:ext cx="1440726" cy="307777"/>
          </a:xfrm>
          <a:prstGeom prst="rect">
            <a:avLst/>
          </a:prstGeom>
          <a:noFill/>
        </p:spPr>
        <p:txBody>
          <a:bodyPr wrap="square" rtlCol="0">
            <a:spAutoFit/>
          </a:bodyPr>
          <a:lstStyle/>
          <a:p>
            <a:r>
              <a:rPr lang="en-US" sz="1400" dirty="0"/>
              <a:t>CLAHE Image</a:t>
            </a:r>
          </a:p>
        </p:txBody>
      </p:sp>
      <p:cxnSp>
        <p:nvCxnSpPr>
          <p:cNvPr id="14" name="Straight Connector 81">
            <a:extLst>
              <a:ext uri="{FF2B5EF4-FFF2-40B4-BE49-F238E27FC236}">
                <a16:creationId xmlns:a16="http://schemas.microsoft.com/office/drawing/2014/main" id="{C337D6FE-3C10-40A7-B3FC-1576259F319A}"/>
              </a:ext>
            </a:extLst>
          </p:cNvPr>
          <p:cNvCxnSpPr>
            <a:cxnSpLocks/>
          </p:cNvCxnSpPr>
          <p:nvPr/>
        </p:nvCxnSpPr>
        <p:spPr>
          <a:xfrm>
            <a:off x="3053438" y="3424183"/>
            <a:ext cx="0" cy="6135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Straight Connector 82">
            <a:extLst>
              <a:ext uri="{FF2B5EF4-FFF2-40B4-BE49-F238E27FC236}">
                <a16:creationId xmlns:a16="http://schemas.microsoft.com/office/drawing/2014/main" id="{7C027D20-0979-4075-A919-B0C4FD2AE461}"/>
              </a:ext>
            </a:extLst>
          </p:cNvPr>
          <p:cNvCxnSpPr>
            <a:cxnSpLocks/>
          </p:cNvCxnSpPr>
          <p:nvPr/>
        </p:nvCxnSpPr>
        <p:spPr>
          <a:xfrm>
            <a:off x="4609405" y="3424183"/>
            <a:ext cx="0" cy="6135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6" name="Hình chữ nhật 16">
            <a:extLst>
              <a:ext uri="{FF2B5EF4-FFF2-40B4-BE49-F238E27FC236}">
                <a16:creationId xmlns:a16="http://schemas.microsoft.com/office/drawing/2014/main" id="{DB0B10B0-4F28-411E-97AF-3F3798BE613E}"/>
              </a:ext>
            </a:extLst>
          </p:cNvPr>
          <p:cNvSpPr/>
          <p:nvPr/>
        </p:nvSpPr>
        <p:spPr>
          <a:xfrm>
            <a:off x="3376774" y="2962924"/>
            <a:ext cx="1232631" cy="307777"/>
          </a:xfrm>
          <a:prstGeom prst="rect">
            <a:avLst/>
          </a:prstGeom>
        </p:spPr>
        <p:txBody>
          <a:bodyPr wrap="square">
            <a:spAutoFit/>
          </a:bodyPr>
          <a:lstStyle/>
          <a:p>
            <a:r>
              <a:rPr lang="en-US" sz="1400" dirty="0"/>
              <a:t>x positions </a:t>
            </a:r>
          </a:p>
        </p:txBody>
      </p:sp>
      <p:cxnSp>
        <p:nvCxnSpPr>
          <p:cNvPr id="17" name="Đường kết nối Mũi tên Thẳng 35">
            <a:extLst>
              <a:ext uri="{FF2B5EF4-FFF2-40B4-BE49-F238E27FC236}">
                <a16:creationId xmlns:a16="http://schemas.microsoft.com/office/drawing/2014/main" id="{4E476305-C946-440C-A9F4-F95E60B7AFBB}"/>
              </a:ext>
            </a:extLst>
          </p:cNvPr>
          <p:cNvCxnSpPr>
            <a:cxnSpLocks/>
          </p:cNvCxnSpPr>
          <p:nvPr/>
        </p:nvCxnSpPr>
        <p:spPr>
          <a:xfrm flipH="1">
            <a:off x="3090222" y="3233705"/>
            <a:ext cx="344550" cy="174074"/>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8" name="Đường kết nối Mũi tên Thẳng 37">
            <a:extLst>
              <a:ext uri="{FF2B5EF4-FFF2-40B4-BE49-F238E27FC236}">
                <a16:creationId xmlns:a16="http://schemas.microsoft.com/office/drawing/2014/main" id="{577312DF-5D75-4576-B296-9DB6967B7EA4}"/>
              </a:ext>
            </a:extLst>
          </p:cNvPr>
          <p:cNvCxnSpPr>
            <a:cxnSpLocks/>
          </p:cNvCxnSpPr>
          <p:nvPr/>
        </p:nvCxnSpPr>
        <p:spPr>
          <a:xfrm>
            <a:off x="4253605" y="3191366"/>
            <a:ext cx="354220" cy="243485"/>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27">
            <a:extLst>
              <a:ext uri="{FF2B5EF4-FFF2-40B4-BE49-F238E27FC236}">
                <a16:creationId xmlns:a16="http://schemas.microsoft.com/office/drawing/2014/main" id="{F42C51CD-D612-42BC-A954-0C740FA67501}"/>
              </a:ext>
            </a:extLst>
          </p:cNvPr>
          <p:cNvPicPr>
            <a:picLocks noChangeAspect="1"/>
          </p:cNvPicPr>
          <p:nvPr/>
        </p:nvPicPr>
        <p:blipFill>
          <a:blip r:embed="rId6"/>
          <a:stretch>
            <a:fillRect/>
          </a:stretch>
        </p:blipFill>
        <p:spPr>
          <a:xfrm flipH="1">
            <a:off x="4081923" y="1943321"/>
            <a:ext cx="1628049" cy="895022"/>
          </a:xfrm>
          <a:prstGeom prst="rect">
            <a:avLst/>
          </a:prstGeom>
        </p:spPr>
      </p:pic>
      <p:pic>
        <p:nvPicPr>
          <p:cNvPr id="20" name="Picture 33">
            <a:extLst>
              <a:ext uri="{FF2B5EF4-FFF2-40B4-BE49-F238E27FC236}">
                <a16:creationId xmlns:a16="http://schemas.microsoft.com/office/drawing/2014/main" id="{3056D46D-8D83-43D7-A21E-1C78EA02362B}"/>
              </a:ext>
            </a:extLst>
          </p:cNvPr>
          <p:cNvPicPr>
            <a:picLocks noChangeAspect="1"/>
          </p:cNvPicPr>
          <p:nvPr/>
        </p:nvPicPr>
        <p:blipFill>
          <a:blip r:embed="rId7"/>
          <a:stretch>
            <a:fillRect/>
          </a:stretch>
        </p:blipFill>
        <p:spPr>
          <a:xfrm flipH="1">
            <a:off x="5484409" y="3162961"/>
            <a:ext cx="1786283" cy="1615580"/>
          </a:xfrm>
          <a:prstGeom prst="rect">
            <a:avLst/>
          </a:prstGeom>
        </p:spPr>
      </p:pic>
      <p:sp>
        <p:nvSpPr>
          <p:cNvPr id="21" name="TextBox 36">
            <a:extLst>
              <a:ext uri="{FF2B5EF4-FFF2-40B4-BE49-F238E27FC236}">
                <a16:creationId xmlns:a16="http://schemas.microsoft.com/office/drawing/2014/main" id="{E76DB323-0403-4D08-A3DE-F5A597250996}"/>
              </a:ext>
            </a:extLst>
          </p:cNvPr>
          <p:cNvSpPr txBox="1"/>
          <p:nvPr/>
        </p:nvSpPr>
        <p:spPr>
          <a:xfrm>
            <a:off x="7825740" y="733707"/>
            <a:ext cx="4053840" cy="5632311"/>
          </a:xfrm>
          <a:prstGeom prst="rect">
            <a:avLst/>
          </a:prstGeom>
          <a:noFill/>
        </p:spPr>
        <p:txBody>
          <a:bodyPr wrap="square">
            <a:spAutoFit/>
          </a:bodyPr>
          <a:lstStyle/>
          <a:p>
            <a:pPr marL="342900" indent="-342900">
              <a:spcBef>
                <a:spcPct val="0"/>
              </a:spcBef>
              <a:buFont typeface="+mj-lt"/>
              <a:buAutoNum type="arabicPeriod"/>
            </a:pPr>
            <a:r>
              <a:rPr lang="en-US" sz="1800" dirty="0"/>
              <a:t>Cutting ROI 2 from the bottom</a:t>
            </a:r>
            <a:r>
              <a:rPr lang="en-US" altLang="ko-KR" sz="1800" dirty="0"/>
              <a:t>.</a:t>
            </a:r>
            <a:r>
              <a:rPr lang="en-US" sz="1800" dirty="0"/>
              <a:t> Experimentally, the height of ROI is set = 300.</a:t>
            </a:r>
          </a:p>
          <a:p>
            <a:pPr marL="342900" indent="-342900">
              <a:spcBef>
                <a:spcPct val="0"/>
              </a:spcBef>
              <a:buFont typeface="+mj-lt"/>
              <a:buAutoNum type="arabicPeriod"/>
            </a:pPr>
            <a:r>
              <a:rPr lang="en-US" sz="1800" dirty="0"/>
              <a:t>Apply CLAHE and horizontal projection for finding y position</a:t>
            </a:r>
          </a:p>
          <a:p>
            <a:pPr marL="342900" indent="-342900">
              <a:spcBef>
                <a:spcPct val="0"/>
              </a:spcBef>
              <a:buFont typeface="+mj-lt"/>
              <a:buAutoNum type="arabicPeriod"/>
            </a:pPr>
            <a:r>
              <a:rPr lang="en-US" sz="1800" dirty="0"/>
              <a:t>Cutting Roi from y position for finding ROI3. Experimentally, the height of ROI is set = 40.</a:t>
            </a:r>
            <a:endParaRPr lang="en-US" altLang="ko-KR" sz="1800" dirty="0"/>
          </a:p>
          <a:p>
            <a:pPr marL="342900" indent="-342900">
              <a:spcBef>
                <a:spcPct val="0"/>
              </a:spcBef>
              <a:buFont typeface="+mj-lt"/>
              <a:buAutoNum type="arabicPeriod"/>
            </a:pPr>
            <a:r>
              <a:rPr lang="en-US" sz="1800" dirty="0"/>
              <a:t>Finding x position of center pin based on vertical projection with specific threshold</a:t>
            </a:r>
          </a:p>
          <a:p>
            <a:pPr marL="342900" indent="-342900">
              <a:spcBef>
                <a:spcPct val="0"/>
              </a:spcBef>
              <a:buFont typeface="+mj-lt"/>
              <a:buAutoNum type="arabicPeriod"/>
            </a:pPr>
            <a:r>
              <a:rPr lang="en-US" sz="1800" dirty="0"/>
              <a:t>Find the width of two points.</a:t>
            </a:r>
          </a:p>
          <a:p>
            <a:pPr marL="342900" indent="-342900">
              <a:spcBef>
                <a:spcPct val="0"/>
              </a:spcBef>
              <a:buFont typeface="+mj-lt"/>
              <a:buAutoNum type="arabicPeriod"/>
            </a:pPr>
            <a:r>
              <a:rPr lang="en-US" sz="1800" dirty="0"/>
              <a:t>From two points =&gt; Cutting Roi 4 for detecting the depth</a:t>
            </a:r>
            <a:endParaRPr lang="en-US" altLang="ko-KR" sz="1800" b="1" dirty="0"/>
          </a:p>
          <a:p>
            <a:pPr marL="342900" indent="-342900">
              <a:buFont typeface="+mj-lt"/>
              <a:buAutoNum type="arabicPeriod"/>
            </a:pPr>
            <a:r>
              <a:rPr lang="en-US" sz="1800" dirty="0"/>
              <a:t>Apply Otsu Threshold and horizontal projection for finding red line</a:t>
            </a:r>
          </a:p>
          <a:p>
            <a:pPr marL="342900" indent="-342900">
              <a:buFont typeface="+mj-lt"/>
              <a:buAutoNum type="arabicPeriod"/>
            </a:pPr>
            <a:r>
              <a:rPr lang="en-US" sz="1800" dirty="0"/>
              <a:t>Finding the depth between red line and battery bottom</a:t>
            </a:r>
          </a:p>
          <a:p>
            <a:pPr marL="342900" indent="-342900">
              <a:spcBef>
                <a:spcPct val="0"/>
              </a:spcBef>
              <a:buFont typeface="+mj-lt"/>
              <a:buAutoNum type="arabicPeriod"/>
            </a:pPr>
            <a:endParaRPr lang="en-US" sz="1800" dirty="0"/>
          </a:p>
          <a:p>
            <a:pPr>
              <a:spcBef>
                <a:spcPct val="0"/>
              </a:spcBef>
            </a:pPr>
            <a:endParaRPr lang="en-US" altLang="ko-KR" sz="1800" dirty="0">
              <a:latin typeface="맑은 고딕" panose="020B0503020000020004" pitchFamily="34" charset="-127"/>
            </a:endParaRPr>
          </a:p>
        </p:txBody>
      </p:sp>
      <p:sp>
        <p:nvSpPr>
          <p:cNvPr id="22" name="TextBox 9">
            <a:extLst>
              <a:ext uri="{FF2B5EF4-FFF2-40B4-BE49-F238E27FC236}">
                <a16:creationId xmlns:a16="http://schemas.microsoft.com/office/drawing/2014/main" id="{8509EC46-9878-4B0D-B54B-A2072D177D6D}"/>
              </a:ext>
            </a:extLst>
          </p:cNvPr>
          <p:cNvSpPr txBox="1"/>
          <p:nvPr/>
        </p:nvSpPr>
        <p:spPr>
          <a:xfrm>
            <a:off x="5750687" y="2263117"/>
            <a:ext cx="640763" cy="253916"/>
          </a:xfrm>
          <a:prstGeom prst="rect">
            <a:avLst/>
          </a:prstGeom>
          <a:noFill/>
        </p:spPr>
        <p:txBody>
          <a:bodyPr wrap="square" rtlCol="0">
            <a:spAutoFit/>
          </a:bodyPr>
          <a:lstStyle/>
          <a:p>
            <a:r>
              <a:rPr lang="en-US" sz="1050" dirty="0"/>
              <a:t>ROI 3</a:t>
            </a:r>
          </a:p>
        </p:txBody>
      </p:sp>
      <p:sp>
        <p:nvSpPr>
          <p:cNvPr id="23" name="TextBox 9">
            <a:extLst>
              <a:ext uri="{FF2B5EF4-FFF2-40B4-BE49-F238E27FC236}">
                <a16:creationId xmlns:a16="http://schemas.microsoft.com/office/drawing/2014/main" id="{94777797-C8CE-424C-8FFF-45E500DF3E0C}"/>
              </a:ext>
            </a:extLst>
          </p:cNvPr>
          <p:cNvSpPr txBox="1"/>
          <p:nvPr/>
        </p:nvSpPr>
        <p:spPr>
          <a:xfrm>
            <a:off x="1202724" y="2109985"/>
            <a:ext cx="639447" cy="253916"/>
          </a:xfrm>
          <a:prstGeom prst="rect">
            <a:avLst/>
          </a:prstGeom>
          <a:noFill/>
        </p:spPr>
        <p:txBody>
          <a:bodyPr wrap="square" rtlCol="0">
            <a:spAutoFit/>
          </a:bodyPr>
          <a:lstStyle/>
          <a:p>
            <a:r>
              <a:rPr lang="en-US" sz="1050" dirty="0"/>
              <a:t>ROI 2</a:t>
            </a:r>
          </a:p>
        </p:txBody>
      </p:sp>
      <p:pic>
        <p:nvPicPr>
          <p:cNvPr id="24" name="Picture 93">
            <a:extLst>
              <a:ext uri="{FF2B5EF4-FFF2-40B4-BE49-F238E27FC236}">
                <a16:creationId xmlns:a16="http://schemas.microsoft.com/office/drawing/2014/main" id="{8C726D26-EFA8-4BCC-BB06-64A79E4136EA}"/>
              </a:ext>
            </a:extLst>
          </p:cNvPr>
          <p:cNvPicPr>
            <a:picLocks noChangeAspect="1"/>
          </p:cNvPicPr>
          <p:nvPr/>
        </p:nvPicPr>
        <p:blipFill>
          <a:blip r:embed="rId8"/>
          <a:stretch>
            <a:fillRect/>
          </a:stretch>
        </p:blipFill>
        <p:spPr>
          <a:xfrm rot="10800000">
            <a:off x="2744698" y="5377686"/>
            <a:ext cx="1331324" cy="1217834"/>
          </a:xfrm>
          <a:prstGeom prst="rect">
            <a:avLst/>
          </a:prstGeom>
        </p:spPr>
      </p:pic>
      <p:pic>
        <p:nvPicPr>
          <p:cNvPr id="25" name="Hình ảnh 28">
            <a:extLst>
              <a:ext uri="{FF2B5EF4-FFF2-40B4-BE49-F238E27FC236}">
                <a16:creationId xmlns:a16="http://schemas.microsoft.com/office/drawing/2014/main" id="{E15E6FB5-E25A-43CB-BAF5-05100B9689E5}"/>
              </a:ext>
            </a:extLst>
          </p:cNvPr>
          <p:cNvPicPr>
            <a:picLocks noChangeAspect="1"/>
          </p:cNvPicPr>
          <p:nvPr/>
        </p:nvPicPr>
        <p:blipFill>
          <a:blip r:embed="rId9"/>
          <a:stretch>
            <a:fillRect/>
          </a:stretch>
        </p:blipFill>
        <p:spPr>
          <a:xfrm>
            <a:off x="5876288" y="5352841"/>
            <a:ext cx="1373692" cy="1344618"/>
          </a:xfrm>
          <a:prstGeom prst="rect">
            <a:avLst/>
          </a:prstGeom>
        </p:spPr>
      </p:pic>
      <p:pic>
        <p:nvPicPr>
          <p:cNvPr id="26" name="Hình ảnh 35">
            <a:extLst>
              <a:ext uri="{FF2B5EF4-FFF2-40B4-BE49-F238E27FC236}">
                <a16:creationId xmlns:a16="http://schemas.microsoft.com/office/drawing/2014/main" id="{45CAA78B-AFA5-4F76-A538-4F5F4ECDE314}"/>
              </a:ext>
            </a:extLst>
          </p:cNvPr>
          <p:cNvPicPr>
            <a:picLocks noChangeAspect="1"/>
          </p:cNvPicPr>
          <p:nvPr/>
        </p:nvPicPr>
        <p:blipFill>
          <a:blip r:embed="rId10"/>
          <a:stretch>
            <a:fillRect/>
          </a:stretch>
        </p:blipFill>
        <p:spPr>
          <a:xfrm>
            <a:off x="4295760" y="5364381"/>
            <a:ext cx="1360790" cy="1239703"/>
          </a:xfrm>
          <a:prstGeom prst="rect">
            <a:avLst/>
          </a:prstGeom>
        </p:spPr>
      </p:pic>
      <p:sp>
        <p:nvSpPr>
          <p:cNvPr id="27" name="TextBox 9">
            <a:extLst>
              <a:ext uri="{FF2B5EF4-FFF2-40B4-BE49-F238E27FC236}">
                <a16:creationId xmlns:a16="http://schemas.microsoft.com/office/drawing/2014/main" id="{5F91699C-AD64-4487-AF4B-BCED13B0CCCB}"/>
              </a:ext>
            </a:extLst>
          </p:cNvPr>
          <p:cNvSpPr txBox="1"/>
          <p:nvPr/>
        </p:nvSpPr>
        <p:spPr>
          <a:xfrm>
            <a:off x="3147076" y="6577141"/>
            <a:ext cx="572924" cy="253916"/>
          </a:xfrm>
          <a:prstGeom prst="rect">
            <a:avLst/>
          </a:prstGeom>
          <a:noFill/>
        </p:spPr>
        <p:txBody>
          <a:bodyPr wrap="square" rtlCol="0">
            <a:spAutoFit/>
          </a:bodyPr>
          <a:lstStyle/>
          <a:p>
            <a:r>
              <a:rPr lang="en-US" sz="1050" dirty="0"/>
              <a:t>ROI 4</a:t>
            </a:r>
          </a:p>
        </p:txBody>
      </p:sp>
      <p:cxnSp>
        <p:nvCxnSpPr>
          <p:cNvPr id="28" name="Straight Arrow Connector 44">
            <a:extLst>
              <a:ext uri="{FF2B5EF4-FFF2-40B4-BE49-F238E27FC236}">
                <a16:creationId xmlns:a16="http://schemas.microsoft.com/office/drawing/2014/main" id="{99477DBE-AE86-4C21-9D83-1C3F42944CF4}"/>
              </a:ext>
            </a:extLst>
          </p:cNvPr>
          <p:cNvCxnSpPr>
            <a:endCxn id="7" idx="1"/>
          </p:cNvCxnSpPr>
          <p:nvPr/>
        </p:nvCxnSpPr>
        <p:spPr>
          <a:xfrm flipV="1">
            <a:off x="2754234" y="1021592"/>
            <a:ext cx="434785" cy="6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46">
            <a:extLst>
              <a:ext uri="{FF2B5EF4-FFF2-40B4-BE49-F238E27FC236}">
                <a16:creationId xmlns:a16="http://schemas.microsoft.com/office/drawing/2014/main" id="{F9D41B72-FB70-493F-8163-C5961D3E8FD2}"/>
              </a:ext>
            </a:extLst>
          </p:cNvPr>
          <p:cNvCxnSpPr>
            <a:cxnSpLocks/>
            <a:endCxn id="19" idx="0"/>
          </p:cNvCxnSpPr>
          <p:nvPr/>
        </p:nvCxnSpPr>
        <p:spPr>
          <a:xfrm>
            <a:off x="4878180" y="1469103"/>
            <a:ext cx="17767" cy="474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49">
            <a:extLst>
              <a:ext uri="{FF2B5EF4-FFF2-40B4-BE49-F238E27FC236}">
                <a16:creationId xmlns:a16="http://schemas.microsoft.com/office/drawing/2014/main" id="{C981B494-814B-4E4E-AE08-F2B97E850E21}"/>
              </a:ext>
            </a:extLst>
          </p:cNvPr>
          <p:cNvCxnSpPr>
            <a:stCxn id="19" idx="2"/>
          </p:cNvCxnSpPr>
          <p:nvPr/>
        </p:nvCxnSpPr>
        <p:spPr>
          <a:xfrm>
            <a:off x="4895947" y="2838343"/>
            <a:ext cx="0" cy="395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51">
            <a:extLst>
              <a:ext uri="{FF2B5EF4-FFF2-40B4-BE49-F238E27FC236}">
                <a16:creationId xmlns:a16="http://schemas.microsoft.com/office/drawing/2014/main" id="{7D2D644E-D303-4451-8301-F57FD721FC6F}"/>
              </a:ext>
            </a:extLst>
          </p:cNvPr>
          <p:cNvCxnSpPr/>
          <p:nvPr/>
        </p:nvCxnSpPr>
        <p:spPr>
          <a:xfrm>
            <a:off x="4878180" y="4702756"/>
            <a:ext cx="0" cy="523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9">
            <a:extLst>
              <a:ext uri="{FF2B5EF4-FFF2-40B4-BE49-F238E27FC236}">
                <a16:creationId xmlns:a16="http://schemas.microsoft.com/office/drawing/2014/main" id="{AB143F01-DCED-4DE6-B10E-878EDA8D0D87}"/>
              </a:ext>
            </a:extLst>
          </p:cNvPr>
          <p:cNvSpPr txBox="1"/>
          <p:nvPr/>
        </p:nvSpPr>
        <p:spPr>
          <a:xfrm>
            <a:off x="1169311" y="3106747"/>
            <a:ext cx="268882" cy="253916"/>
          </a:xfrm>
          <a:prstGeom prst="rect">
            <a:avLst/>
          </a:prstGeom>
          <a:noFill/>
        </p:spPr>
        <p:txBody>
          <a:bodyPr wrap="square" rtlCol="0">
            <a:spAutoFit/>
          </a:bodyPr>
          <a:lstStyle/>
          <a:p>
            <a:r>
              <a:rPr lang="en-US" sz="1050" dirty="0"/>
              <a:t>1</a:t>
            </a:r>
          </a:p>
        </p:txBody>
      </p:sp>
      <p:sp>
        <p:nvSpPr>
          <p:cNvPr id="33" name="TextBox 9">
            <a:extLst>
              <a:ext uri="{FF2B5EF4-FFF2-40B4-BE49-F238E27FC236}">
                <a16:creationId xmlns:a16="http://schemas.microsoft.com/office/drawing/2014/main" id="{36BA7C0E-02A7-4E5D-9677-2DA94FA0C5CF}"/>
              </a:ext>
            </a:extLst>
          </p:cNvPr>
          <p:cNvSpPr txBox="1"/>
          <p:nvPr/>
        </p:nvSpPr>
        <p:spPr>
          <a:xfrm>
            <a:off x="4627065" y="1476983"/>
            <a:ext cx="268882" cy="253916"/>
          </a:xfrm>
          <a:prstGeom prst="rect">
            <a:avLst/>
          </a:prstGeom>
          <a:noFill/>
        </p:spPr>
        <p:txBody>
          <a:bodyPr wrap="square" rtlCol="0">
            <a:spAutoFit/>
          </a:bodyPr>
          <a:lstStyle/>
          <a:p>
            <a:r>
              <a:rPr lang="en-US" sz="1050" dirty="0"/>
              <a:t>2</a:t>
            </a:r>
          </a:p>
        </p:txBody>
      </p:sp>
      <p:sp>
        <p:nvSpPr>
          <p:cNvPr id="34" name="TextBox 9">
            <a:extLst>
              <a:ext uri="{FF2B5EF4-FFF2-40B4-BE49-F238E27FC236}">
                <a16:creationId xmlns:a16="http://schemas.microsoft.com/office/drawing/2014/main" id="{800804EA-459F-4DC2-A8C2-745F58BA225B}"/>
              </a:ext>
            </a:extLst>
          </p:cNvPr>
          <p:cNvSpPr txBox="1"/>
          <p:nvPr/>
        </p:nvSpPr>
        <p:spPr>
          <a:xfrm>
            <a:off x="4862140" y="2800476"/>
            <a:ext cx="268882" cy="253916"/>
          </a:xfrm>
          <a:prstGeom prst="rect">
            <a:avLst/>
          </a:prstGeom>
          <a:noFill/>
        </p:spPr>
        <p:txBody>
          <a:bodyPr wrap="square" rtlCol="0">
            <a:spAutoFit/>
          </a:bodyPr>
          <a:lstStyle/>
          <a:p>
            <a:r>
              <a:rPr lang="en-US" sz="1050" dirty="0"/>
              <a:t>3</a:t>
            </a:r>
          </a:p>
        </p:txBody>
      </p:sp>
      <p:sp>
        <p:nvSpPr>
          <p:cNvPr id="35" name="TextBox 9">
            <a:extLst>
              <a:ext uri="{FF2B5EF4-FFF2-40B4-BE49-F238E27FC236}">
                <a16:creationId xmlns:a16="http://schemas.microsoft.com/office/drawing/2014/main" id="{8AA00B57-EE32-43EB-A8E1-EA585E90F1A1}"/>
              </a:ext>
            </a:extLst>
          </p:cNvPr>
          <p:cNvSpPr txBox="1"/>
          <p:nvPr/>
        </p:nvSpPr>
        <p:spPr>
          <a:xfrm>
            <a:off x="3702851" y="4397085"/>
            <a:ext cx="214603" cy="253916"/>
          </a:xfrm>
          <a:prstGeom prst="rect">
            <a:avLst/>
          </a:prstGeom>
          <a:noFill/>
        </p:spPr>
        <p:txBody>
          <a:bodyPr wrap="square" rtlCol="0">
            <a:spAutoFit/>
          </a:bodyPr>
          <a:lstStyle/>
          <a:p>
            <a:r>
              <a:rPr lang="en-US" sz="1050" dirty="0"/>
              <a:t>4</a:t>
            </a:r>
          </a:p>
        </p:txBody>
      </p:sp>
      <p:sp>
        <p:nvSpPr>
          <p:cNvPr id="36" name="TextBox 9">
            <a:extLst>
              <a:ext uri="{FF2B5EF4-FFF2-40B4-BE49-F238E27FC236}">
                <a16:creationId xmlns:a16="http://schemas.microsoft.com/office/drawing/2014/main" id="{05BFDFA8-E2DE-43E1-9CA3-2ED930CB016C}"/>
              </a:ext>
            </a:extLst>
          </p:cNvPr>
          <p:cNvSpPr txBox="1"/>
          <p:nvPr/>
        </p:nvSpPr>
        <p:spPr>
          <a:xfrm>
            <a:off x="3612698" y="6595521"/>
            <a:ext cx="214603" cy="253916"/>
          </a:xfrm>
          <a:prstGeom prst="rect">
            <a:avLst/>
          </a:prstGeom>
          <a:noFill/>
        </p:spPr>
        <p:txBody>
          <a:bodyPr wrap="square" rtlCol="0">
            <a:spAutoFit/>
          </a:bodyPr>
          <a:lstStyle/>
          <a:p>
            <a:r>
              <a:rPr lang="en-US" sz="1050" dirty="0"/>
              <a:t>6</a:t>
            </a:r>
          </a:p>
        </p:txBody>
      </p:sp>
      <p:sp>
        <p:nvSpPr>
          <p:cNvPr id="37" name="TextBox 9">
            <a:extLst>
              <a:ext uri="{FF2B5EF4-FFF2-40B4-BE49-F238E27FC236}">
                <a16:creationId xmlns:a16="http://schemas.microsoft.com/office/drawing/2014/main" id="{2C860A73-12D7-4B1E-BFFE-06391DD74F1B}"/>
              </a:ext>
            </a:extLst>
          </p:cNvPr>
          <p:cNvSpPr txBox="1"/>
          <p:nvPr/>
        </p:nvSpPr>
        <p:spPr>
          <a:xfrm>
            <a:off x="4788645" y="6563804"/>
            <a:ext cx="214603" cy="253916"/>
          </a:xfrm>
          <a:prstGeom prst="rect">
            <a:avLst/>
          </a:prstGeom>
          <a:noFill/>
        </p:spPr>
        <p:txBody>
          <a:bodyPr wrap="square" rtlCol="0">
            <a:spAutoFit/>
          </a:bodyPr>
          <a:lstStyle/>
          <a:p>
            <a:r>
              <a:rPr lang="en-US" sz="1050" dirty="0"/>
              <a:t>7</a:t>
            </a:r>
          </a:p>
        </p:txBody>
      </p:sp>
      <p:sp>
        <p:nvSpPr>
          <p:cNvPr id="38" name="TextBox 9">
            <a:extLst>
              <a:ext uri="{FF2B5EF4-FFF2-40B4-BE49-F238E27FC236}">
                <a16:creationId xmlns:a16="http://schemas.microsoft.com/office/drawing/2014/main" id="{768D91D2-AC15-4675-B865-AB2362EAA3CE}"/>
              </a:ext>
            </a:extLst>
          </p:cNvPr>
          <p:cNvSpPr txBox="1"/>
          <p:nvPr/>
        </p:nvSpPr>
        <p:spPr>
          <a:xfrm>
            <a:off x="6377550" y="6604084"/>
            <a:ext cx="214603" cy="253916"/>
          </a:xfrm>
          <a:prstGeom prst="rect">
            <a:avLst/>
          </a:prstGeom>
          <a:noFill/>
        </p:spPr>
        <p:txBody>
          <a:bodyPr wrap="square" rtlCol="0">
            <a:spAutoFit/>
          </a:bodyPr>
          <a:lstStyle/>
          <a:p>
            <a:r>
              <a:rPr lang="en-US" sz="1050" dirty="0"/>
              <a:t>8</a:t>
            </a:r>
          </a:p>
        </p:txBody>
      </p:sp>
    </p:spTree>
    <p:extLst>
      <p:ext uri="{BB962C8B-B14F-4D97-AF65-F5344CB8AC3E}">
        <p14:creationId xmlns:p14="http://schemas.microsoft.com/office/powerpoint/2010/main" val="1662465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Pole </a:t>
            </a:r>
            <a:r>
              <a:rPr lang="en-US" dirty="0"/>
              <a:t>Leaning</a:t>
            </a:r>
          </a:p>
        </p:txBody>
      </p:sp>
      <p:sp>
        <p:nvSpPr>
          <p:cNvPr id="4" name="Slide Number Placeholder 3"/>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612001EB-C607-4195-83CD-5AE5F3E4F111}" type="slidenum">
              <a:rPr kumimoji="0" lang="en-US" b="1" i="0" u="none" strike="noStrike" kern="1200" cap="none" spc="0" normalizeH="0" baseline="0" noProof="0" smtClean="0">
                <a:ln>
                  <a:noFill/>
                </a:ln>
                <a:solidFill>
                  <a:prstClr val="black">
                    <a:lumMod val="75000"/>
                    <a:lumOff val="25000"/>
                  </a:prstClr>
                </a:solidFill>
                <a:effectLst/>
                <a:uLnTx/>
                <a:uFillTx/>
                <a:ea typeface="나눔고딕" panose="020D0604000000000000" pitchFamily="50" charset="-127"/>
                <a:cs typeface="+mn-cs"/>
              </a:rPr>
              <a:pPr marL="0" marR="0" lvl="0" indent="0" algn="ctr" defTabSz="457200" rtl="0" eaLnBrk="1" fontAlgn="auto" latinLnBrk="0" hangingPunct="1">
                <a:lnSpc>
                  <a:spcPct val="100000"/>
                </a:lnSpc>
                <a:spcBef>
                  <a:spcPts val="0"/>
                </a:spcBef>
                <a:spcAft>
                  <a:spcPts val="0"/>
                </a:spcAft>
                <a:buClrTx/>
                <a:buSzTx/>
                <a:buFontTx/>
                <a:buNone/>
                <a:tabLst/>
                <a:defRPr/>
              </a:pPr>
              <a:t>5</a:t>
            </a:fld>
            <a:endParaRPr kumimoji="0" lang="en-US" b="1" i="0" u="none" strike="noStrike" kern="1200" cap="none" spc="0" normalizeH="0" baseline="0" noProof="0" dirty="0">
              <a:ln>
                <a:noFill/>
              </a:ln>
              <a:solidFill>
                <a:prstClr val="black">
                  <a:lumMod val="75000"/>
                  <a:lumOff val="25000"/>
                </a:prstClr>
              </a:solidFill>
              <a:effectLst/>
              <a:uLnTx/>
              <a:uFillTx/>
              <a:ea typeface="나눔고딕" panose="020D0604000000000000" pitchFamily="50" charset="-127"/>
              <a:cs typeface="+mn-cs"/>
            </a:endParaRPr>
          </a:p>
        </p:txBody>
      </p:sp>
      <p:sp>
        <p:nvSpPr>
          <p:cNvPr id="6" name="TextBox 5"/>
          <p:cNvSpPr txBox="1"/>
          <p:nvPr/>
        </p:nvSpPr>
        <p:spPr>
          <a:xfrm>
            <a:off x="177338" y="980983"/>
            <a:ext cx="11837324" cy="369332"/>
          </a:xfrm>
          <a:prstGeom prst="rect">
            <a:avLst/>
          </a:prstGeom>
          <a:noFill/>
        </p:spPr>
        <p:txBody>
          <a:bodyPr wrap="square" rtlCol="0">
            <a:spAutoFit/>
          </a:bodyPr>
          <a:lstStyle/>
          <a:p>
            <a:r>
              <a:rPr lang="en-US" dirty="0" smtClean="0"/>
              <a:t>2. Pole </a:t>
            </a:r>
            <a:r>
              <a:rPr lang="en-US" dirty="0"/>
              <a:t>Leaning </a:t>
            </a:r>
            <a:r>
              <a:rPr lang="en-US" dirty="0" smtClean="0"/>
              <a:t>Improvement</a:t>
            </a:r>
            <a:endParaRPr lang="en-US" dirty="0"/>
          </a:p>
        </p:txBody>
      </p:sp>
      <p:sp>
        <p:nvSpPr>
          <p:cNvPr id="3" name="Hình chữ nhật 2"/>
          <p:cNvSpPr/>
          <p:nvPr/>
        </p:nvSpPr>
        <p:spPr>
          <a:xfrm>
            <a:off x="1113906" y="2610198"/>
            <a:ext cx="3175462" cy="305908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ình chữ nhật 4"/>
          <p:cNvSpPr/>
          <p:nvPr/>
        </p:nvSpPr>
        <p:spPr>
          <a:xfrm>
            <a:off x="1197032" y="2917770"/>
            <a:ext cx="2884517" cy="2643448"/>
          </a:xfrm>
          <a:prstGeom prst="rect">
            <a:avLst/>
          </a:prstGeom>
          <a:solidFill>
            <a:srgbClr val="5B9BD5">
              <a:alpha val="4902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Nhóm 45"/>
          <p:cNvGrpSpPr/>
          <p:nvPr/>
        </p:nvGrpSpPr>
        <p:grpSpPr>
          <a:xfrm>
            <a:off x="1276005" y="3025825"/>
            <a:ext cx="2709956" cy="2527071"/>
            <a:chOff x="1276005" y="2651751"/>
            <a:chExt cx="2709956" cy="2527071"/>
          </a:xfrm>
        </p:grpSpPr>
        <p:cxnSp>
          <p:nvCxnSpPr>
            <p:cNvPr id="8" name="Đường nối Thẳng 7"/>
            <p:cNvCxnSpPr/>
            <p:nvPr/>
          </p:nvCxnSpPr>
          <p:spPr>
            <a:xfrm>
              <a:off x="1354975" y="2651751"/>
              <a:ext cx="8312" cy="252707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Đường nối Thẳng 8"/>
            <p:cNvCxnSpPr/>
            <p:nvPr/>
          </p:nvCxnSpPr>
          <p:spPr>
            <a:xfrm>
              <a:off x="1276005" y="2984261"/>
              <a:ext cx="0" cy="2194561"/>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Đường nối Thẳng 10"/>
            <p:cNvCxnSpPr/>
            <p:nvPr/>
          </p:nvCxnSpPr>
          <p:spPr>
            <a:xfrm>
              <a:off x="1509250" y="2651751"/>
              <a:ext cx="8312" cy="252707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Đường nối Thẳng 11"/>
            <p:cNvCxnSpPr/>
            <p:nvPr/>
          </p:nvCxnSpPr>
          <p:spPr>
            <a:xfrm>
              <a:off x="1430280" y="2984261"/>
              <a:ext cx="0" cy="2194561"/>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Đường nối Thẳng 12"/>
            <p:cNvCxnSpPr/>
            <p:nvPr/>
          </p:nvCxnSpPr>
          <p:spPr>
            <a:xfrm>
              <a:off x="1663525" y="2651751"/>
              <a:ext cx="8312" cy="252707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4" name="Đường nối Thẳng 13"/>
            <p:cNvCxnSpPr/>
            <p:nvPr/>
          </p:nvCxnSpPr>
          <p:spPr>
            <a:xfrm>
              <a:off x="1584555" y="2984261"/>
              <a:ext cx="0" cy="2194561"/>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Đường nối Thẳng 14"/>
            <p:cNvCxnSpPr/>
            <p:nvPr/>
          </p:nvCxnSpPr>
          <p:spPr>
            <a:xfrm>
              <a:off x="1817800" y="2651751"/>
              <a:ext cx="8312" cy="252707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6" name="Đường nối Thẳng 15"/>
            <p:cNvCxnSpPr/>
            <p:nvPr/>
          </p:nvCxnSpPr>
          <p:spPr>
            <a:xfrm>
              <a:off x="1738830" y="2984261"/>
              <a:ext cx="0" cy="2194561"/>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Đường nối Thẳng 16"/>
            <p:cNvCxnSpPr/>
            <p:nvPr/>
          </p:nvCxnSpPr>
          <p:spPr>
            <a:xfrm>
              <a:off x="1972075" y="2651751"/>
              <a:ext cx="8312" cy="252707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8" name="Đường nối Thẳng 17"/>
            <p:cNvCxnSpPr/>
            <p:nvPr/>
          </p:nvCxnSpPr>
          <p:spPr>
            <a:xfrm>
              <a:off x="1893105" y="2984261"/>
              <a:ext cx="0" cy="2194561"/>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Đường nối Thẳng 18"/>
            <p:cNvCxnSpPr/>
            <p:nvPr/>
          </p:nvCxnSpPr>
          <p:spPr>
            <a:xfrm>
              <a:off x="2126350" y="2651751"/>
              <a:ext cx="8312" cy="252707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 name="Đường nối Thẳng 19"/>
            <p:cNvCxnSpPr/>
            <p:nvPr/>
          </p:nvCxnSpPr>
          <p:spPr>
            <a:xfrm>
              <a:off x="2047380" y="2984261"/>
              <a:ext cx="0" cy="2194561"/>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Đường nối Thẳng 20"/>
            <p:cNvCxnSpPr/>
            <p:nvPr/>
          </p:nvCxnSpPr>
          <p:spPr>
            <a:xfrm>
              <a:off x="2280625" y="2651751"/>
              <a:ext cx="8312" cy="252707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2" name="Đường nối Thẳng 21"/>
            <p:cNvCxnSpPr/>
            <p:nvPr/>
          </p:nvCxnSpPr>
          <p:spPr>
            <a:xfrm>
              <a:off x="2201655" y="2984261"/>
              <a:ext cx="0" cy="2194561"/>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Đường nối Thẳng 30"/>
            <p:cNvCxnSpPr/>
            <p:nvPr/>
          </p:nvCxnSpPr>
          <p:spPr>
            <a:xfrm>
              <a:off x="3052000" y="2651751"/>
              <a:ext cx="8312" cy="252707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2" name="Đường nối Thẳng 31"/>
            <p:cNvCxnSpPr/>
            <p:nvPr/>
          </p:nvCxnSpPr>
          <p:spPr>
            <a:xfrm>
              <a:off x="2973030" y="2984261"/>
              <a:ext cx="0" cy="2194561"/>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Đường nối Thẳng 32"/>
            <p:cNvCxnSpPr/>
            <p:nvPr/>
          </p:nvCxnSpPr>
          <p:spPr>
            <a:xfrm>
              <a:off x="3206275" y="2651751"/>
              <a:ext cx="8312" cy="252707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4" name="Đường nối Thẳng 33"/>
            <p:cNvCxnSpPr/>
            <p:nvPr/>
          </p:nvCxnSpPr>
          <p:spPr>
            <a:xfrm>
              <a:off x="3127305" y="2984261"/>
              <a:ext cx="0" cy="2194561"/>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Đường nối Thẳng 34"/>
            <p:cNvCxnSpPr/>
            <p:nvPr/>
          </p:nvCxnSpPr>
          <p:spPr>
            <a:xfrm>
              <a:off x="3360550" y="2651751"/>
              <a:ext cx="8312" cy="252707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6" name="Đường nối Thẳng 35"/>
            <p:cNvCxnSpPr/>
            <p:nvPr/>
          </p:nvCxnSpPr>
          <p:spPr>
            <a:xfrm>
              <a:off x="3281580" y="2984261"/>
              <a:ext cx="0" cy="2194561"/>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Đường nối Thẳng 36"/>
            <p:cNvCxnSpPr/>
            <p:nvPr/>
          </p:nvCxnSpPr>
          <p:spPr>
            <a:xfrm>
              <a:off x="3514825" y="2651751"/>
              <a:ext cx="8312" cy="252707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8" name="Đường nối Thẳng 37"/>
            <p:cNvCxnSpPr/>
            <p:nvPr/>
          </p:nvCxnSpPr>
          <p:spPr>
            <a:xfrm>
              <a:off x="3435855" y="2984261"/>
              <a:ext cx="0" cy="2194561"/>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Đường nối Thẳng 38"/>
            <p:cNvCxnSpPr/>
            <p:nvPr/>
          </p:nvCxnSpPr>
          <p:spPr>
            <a:xfrm>
              <a:off x="3669100" y="2651751"/>
              <a:ext cx="8312" cy="252707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0" name="Đường nối Thẳng 39"/>
            <p:cNvCxnSpPr/>
            <p:nvPr/>
          </p:nvCxnSpPr>
          <p:spPr>
            <a:xfrm>
              <a:off x="3590130" y="2984261"/>
              <a:ext cx="0" cy="2194561"/>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Đường nối Thẳng 41"/>
            <p:cNvCxnSpPr/>
            <p:nvPr/>
          </p:nvCxnSpPr>
          <p:spPr>
            <a:xfrm>
              <a:off x="3823375" y="2651751"/>
              <a:ext cx="8312" cy="252707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3" name="Đường nối Thẳng 42"/>
            <p:cNvCxnSpPr/>
            <p:nvPr/>
          </p:nvCxnSpPr>
          <p:spPr>
            <a:xfrm>
              <a:off x="3744405" y="2984261"/>
              <a:ext cx="0" cy="2194561"/>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Đường nối Thẳng 43"/>
            <p:cNvCxnSpPr/>
            <p:nvPr/>
          </p:nvCxnSpPr>
          <p:spPr>
            <a:xfrm>
              <a:off x="3977649" y="2651751"/>
              <a:ext cx="8312" cy="252707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5" name="Đường nối Thẳng 44"/>
            <p:cNvCxnSpPr/>
            <p:nvPr/>
          </p:nvCxnSpPr>
          <p:spPr>
            <a:xfrm>
              <a:off x="3898679" y="2984261"/>
              <a:ext cx="0" cy="2194561"/>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50" name="Đường nối Thẳng 49"/>
          <p:cNvCxnSpPr/>
          <p:nvPr/>
        </p:nvCxnSpPr>
        <p:spPr>
          <a:xfrm>
            <a:off x="2701637" y="2371186"/>
            <a:ext cx="0" cy="100793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1" name="Đường nối Thẳng 50"/>
          <p:cNvCxnSpPr/>
          <p:nvPr/>
        </p:nvCxnSpPr>
        <p:spPr>
          <a:xfrm>
            <a:off x="2363929" y="2737835"/>
            <a:ext cx="0" cy="103077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2" name="Đường nối Thẳng 51"/>
          <p:cNvCxnSpPr/>
          <p:nvPr/>
        </p:nvCxnSpPr>
        <p:spPr>
          <a:xfrm>
            <a:off x="2914843" y="2734889"/>
            <a:ext cx="0" cy="103077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9" name="Đường nối Thẳng 58"/>
          <p:cNvCxnSpPr/>
          <p:nvPr/>
        </p:nvCxnSpPr>
        <p:spPr>
          <a:xfrm>
            <a:off x="1191658" y="2842954"/>
            <a:ext cx="1155649" cy="0"/>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Hộp Văn bản 65"/>
          <p:cNvSpPr txBox="1"/>
          <p:nvPr/>
        </p:nvSpPr>
        <p:spPr>
          <a:xfrm>
            <a:off x="1734509" y="2638081"/>
            <a:ext cx="343364" cy="276999"/>
          </a:xfrm>
          <a:prstGeom prst="rect">
            <a:avLst/>
          </a:prstGeom>
          <a:noFill/>
        </p:spPr>
        <p:txBody>
          <a:bodyPr wrap="none" rtlCol="0">
            <a:spAutoFit/>
          </a:bodyPr>
          <a:lstStyle/>
          <a:p>
            <a:r>
              <a:rPr lang="en-US" sz="1200" dirty="0" smtClean="0">
                <a:ln w="0"/>
                <a:solidFill>
                  <a:schemeClr val="accent1"/>
                </a:solidFill>
                <a:effectLst>
                  <a:outerShdw blurRad="38100" dist="25400" dir="5400000" algn="ctr" rotWithShape="0">
                    <a:srgbClr val="6E747A">
                      <a:alpha val="43000"/>
                    </a:srgbClr>
                  </a:outerShdw>
                </a:effectLst>
              </a:rPr>
              <a:t>d1</a:t>
            </a:r>
            <a:endParaRPr lang="en-US" sz="1200" dirty="0">
              <a:ln w="0"/>
              <a:solidFill>
                <a:schemeClr val="accent1"/>
              </a:solidFill>
              <a:effectLst>
                <a:outerShdw blurRad="38100" dist="25400" dir="5400000" algn="ctr" rotWithShape="0">
                  <a:srgbClr val="6E747A">
                    <a:alpha val="43000"/>
                  </a:srgbClr>
                </a:outerShdw>
              </a:effectLst>
            </a:endParaRPr>
          </a:p>
        </p:txBody>
      </p:sp>
      <p:sp>
        <p:nvSpPr>
          <p:cNvPr id="67" name="Hộp Văn bản 66"/>
          <p:cNvSpPr txBox="1"/>
          <p:nvPr/>
        </p:nvSpPr>
        <p:spPr>
          <a:xfrm>
            <a:off x="3412383" y="2646394"/>
            <a:ext cx="343364" cy="276999"/>
          </a:xfrm>
          <a:prstGeom prst="rect">
            <a:avLst/>
          </a:prstGeom>
          <a:noFill/>
        </p:spPr>
        <p:txBody>
          <a:bodyPr wrap="none" rtlCol="0">
            <a:spAutoFit/>
          </a:bodyPr>
          <a:lstStyle/>
          <a:p>
            <a:r>
              <a:rPr lang="en-US" sz="1200" dirty="0" smtClean="0">
                <a:ln w="0"/>
                <a:solidFill>
                  <a:schemeClr val="accent1"/>
                </a:solidFill>
                <a:effectLst>
                  <a:outerShdw blurRad="38100" dist="25400" dir="5400000" algn="ctr" rotWithShape="0">
                    <a:srgbClr val="6E747A">
                      <a:alpha val="43000"/>
                    </a:srgbClr>
                  </a:outerShdw>
                </a:effectLst>
              </a:rPr>
              <a:t>d2</a:t>
            </a:r>
            <a:endParaRPr lang="en-US" sz="1200" dirty="0">
              <a:ln w="0"/>
              <a:solidFill>
                <a:schemeClr val="accent1"/>
              </a:solidFill>
              <a:effectLst>
                <a:outerShdw blurRad="38100" dist="25400" dir="5400000" algn="ctr" rotWithShape="0">
                  <a:srgbClr val="6E747A">
                    <a:alpha val="43000"/>
                  </a:srgbClr>
                </a:outerShdw>
              </a:effectLst>
            </a:endParaRPr>
          </a:p>
        </p:txBody>
      </p:sp>
      <p:sp>
        <p:nvSpPr>
          <p:cNvPr id="68" name="Hộp Văn bản 67"/>
          <p:cNvSpPr txBox="1"/>
          <p:nvPr/>
        </p:nvSpPr>
        <p:spPr>
          <a:xfrm>
            <a:off x="1470757" y="2186520"/>
            <a:ext cx="777777" cy="369332"/>
          </a:xfrm>
          <a:prstGeom prst="rect">
            <a:avLst/>
          </a:prstGeom>
          <a:noFill/>
        </p:spPr>
        <p:txBody>
          <a:bodyPr wrap="none" rtlCol="0">
            <a:spAutoFit/>
          </a:bodyPr>
          <a:lstStyle/>
          <a:p>
            <a:r>
              <a:rPr lang="en-US" dirty="0"/>
              <a:t>d</a:t>
            </a:r>
            <a:r>
              <a:rPr lang="en-US" dirty="0" smtClean="0"/>
              <a:t>1=d2</a:t>
            </a:r>
            <a:endParaRPr lang="en-US" dirty="0"/>
          </a:p>
        </p:txBody>
      </p:sp>
      <p:cxnSp>
        <p:nvCxnSpPr>
          <p:cNvPr id="70" name="Đường nối Thẳng 69"/>
          <p:cNvCxnSpPr/>
          <p:nvPr/>
        </p:nvCxnSpPr>
        <p:spPr>
          <a:xfrm>
            <a:off x="4081549" y="2186520"/>
            <a:ext cx="0" cy="137964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71" name="Hộp Văn bản 70"/>
          <p:cNvSpPr txBox="1"/>
          <p:nvPr/>
        </p:nvSpPr>
        <p:spPr>
          <a:xfrm>
            <a:off x="1113906" y="1558462"/>
            <a:ext cx="1471353" cy="430887"/>
          </a:xfrm>
          <a:prstGeom prst="rect">
            <a:avLst/>
          </a:prstGeom>
          <a:noFill/>
          <a:ln>
            <a:noFill/>
          </a:ln>
        </p:spPr>
        <p:txBody>
          <a:bodyPr wrap="square" rtlCol="0">
            <a:spAutoFit/>
          </a:bodyPr>
          <a:lstStyle/>
          <a:p>
            <a:r>
              <a:rPr lang="en-US" sz="1100" dirty="0" smtClean="0"/>
              <a:t>Pole Leaning detected position</a:t>
            </a:r>
            <a:endParaRPr lang="en-US" sz="1100" dirty="0"/>
          </a:p>
        </p:txBody>
      </p:sp>
      <p:cxnSp>
        <p:nvCxnSpPr>
          <p:cNvPr id="73" name="Đường kết nối Mũi tên Thẳng 72"/>
          <p:cNvCxnSpPr>
            <a:stCxn id="71" idx="2"/>
          </p:cNvCxnSpPr>
          <p:nvPr/>
        </p:nvCxnSpPr>
        <p:spPr>
          <a:xfrm flipH="1">
            <a:off x="1202397" y="1989349"/>
            <a:ext cx="647186" cy="409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Hộp Văn bản 73"/>
          <p:cNvSpPr txBox="1"/>
          <p:nvPr/>
        </p:nvSpPr>
        <p:spPr>
          <a:xfrm>
            <a:off x="1634436" y="4070947"/>
            <a:ext cx="2233688" cy="369332"/>
          </a:xfrm>
          <a:prstGeom prst="rect">
            <a:avLst/>
          </a:prstGeom>
          <a:solidFill>
            <a:schemeClr val="bg1"/>
          </a:solidFill>
        </p:spPr>
        <p:txBody>
          <a:bodyPr wrap="none" rtlCol="0">
            <a:spAutoFit/>
          </a:bodyPr>
          <a:lstStyle/>
          <a:p>
            <a:r>
              <a:rPr lang="en-US" dirty="0" smtClean="0"/>
              <a:t>Neglect Center region</a:t>
            </a:r>
            <a:endParaRPr lang="en-US" dirty="0"/>
          </a:p>
        </p:txBody>
      </p:sp>
      <p:cxnSp>
        <p:nvCxnSpPr>
          <p:cNvPr id="77" name="Đường kết nối Mũi tên Thẳng 76"/>
          <p:cNvCxnSpPr>
            <a:stCxn id="74" idx="0"/>
          </p:cNvCxnSpPr>
          <p:nvPr/>
        </p:nvCxnSpPr>
        <p:spPr>
          <a:xfrm flipH="1" flipV="1">
            <a:off x="2363929" y="3728765"/>
            <a:ext cx="387351" cy="342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Đường kết nối Mũi tên Thẳng 78"/>
          <p:cNvCxnSpPr>
            <a:stCxn id="74" idx="0"/>
          </p:cNvCxnSpPr>
          <p:nvPr/>
        </p:nvCxnSpPr>
        <p:spPr>
          <a:xfrm flipV="1">
            <a:off x="2751280" y="3728765"/>
            <a:ext cx="174277" cy="342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Hộp Văn bản 79"/>
          <p:cNvSpPr txBox="1"/>
          <p:nvPr/>
        </p:nvSpPr>
        <p:spPr>
          <a:xfrm>
            <a:off x="4581559" y="2011339"/>
            <a:ext cx="7162485" cy="2585323"/>
          </a:xfrm>
          <a:prstGeom prst="rect">
            <a:avLst/>
          </a:prstGeom>
          <a:noFill/>
        </p:spPr>
        <p:txBody>
          <a:bodyPr wrap="square" rtlCol="0">
            <a:spAutoFit/>
          </a:bodyPr>
          <a:lstStyle/>
          <a:p>
            <a:r>
              <a:rPr lang="en-US" dirty="0" smtClean="0"/>
              <a:t>Update:</a:t>
            </a:r>
          </a:p>
          <a:p>
            <a:pPr marL="285750" indent="-285750">
              <a:buFontTx/>
              <a:buChar char="-"/>
            </a:pPr>
            <a:r>
              <a:rPr lang="en-US" dirty="0" smtClean="0"/>
              <a:t>Pole Leaning ROI is the region between two red lines. Red line is offset from the border of the battery to 0.012* battery width.</a:t>
            </a:r>
          </a:p>
          <a:p>
            <a:pPr marL="285750" indent="-285750">
              <a:buFontTx/>
              <a:buChar char="-"/>
            </a:pPr>
            <a:r>
              <a:rPr lang="en-US" dirty="0" smtClean="0"/>
              <a:t>After finding the Pole Leaning position. Adjust the affective range (battery center/neglect region) to the new value. </a:t>
            </a:r>
          </a:p>
          <a:p>
            <a:pPr marL="285750" indent="-285750">
              <a:buFontTx/>
              <a:buChar char="-"/>
            </a:pPr>
            <a:r>
              <a:rPr lang="en-US" dirty="0" smtClean="0"/>
              <a:t>Border padding to remove unwanted pole will be calculated from the pole leaning detected positions (orange lines) then remove the poles in the setting range.</a:t>
            </a:r>
          </a:p>
          <a:p>
            <a:endParaRPr lang="en-US" dirty="0"/>
          </a:p>
        </p:txBody>
      </p:sp>
      <p:cxnSp>
        <p:nvCxnSpPr>
          <p:cNvPr id="82" name="Đường nối Thẳng 81"/>
          <p:cNvCxnSpPr/>
          <p:nvPr/>
        </p:nvCxnSpPr>
        <p:spPr>
          <a:xfrm>
            <a:off x="4231180" y="2713797"/>
            <a:ext cx="0" cy="1209813"/>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86" name="Hộp Văn bản 85"/>
          <p:cNvSpPr txBox="1"/>
          <p:nvPr/>
        </p:nvSpPr>
        <p:spPr>
          <a:xfrm>
            <a:off x="2370948" y="5825984"/>
            <a:ext cx="1691553" cy="369332"/>
          </a:xfrm>
          <a:prstGeom prst="rect">
            <a:avLst/>
          </a:prstGeom>
          <a:noFill/>
          <a:ln w="19050">
            <a:solidFill>
              <a:srgbClr val="BF11A6"/>
            </a:solidFill>
          </a:ln>
        </p:spPr>
        <p:txBody>
          <a:bodyPr wrap="none" rtlCol="0">
            <a:spAutoFit/>
          </a:bodyPr>
          <a:lstStyle/>
          <a:p>
            <a:r>
              <a:rPr lang="en-US" dirty="0" smtClean="0"/>
              <a:t>Border padding</a:t>
            </a:r>
            <a:endParaRPr lang="en-US" dirty="0"/>
          </a:p>
        </p:txBody>
      </p:sp>
      <p:cxnSp>
        <p:nvCxnSpPr>
          <p:cNvPr id="88" name="Đường kết nối Mũi tên Thẳng 87"/>
          <p:cNvCxnSpPr>
            <a:stCxn id="86" idx="0"/>
          </p:cNvCxnSpPr>
          <p:nvPr/>
        </p:nvCxnSpPr>
        <p:spPr>
          <a:xfrm flipH="1" flipV="1">
            <a:off x="1573214" y="3614652"/>
            <a:ext cx="1643511" cy="2211332"/>
          </a:xfrm>
          <a:prstGeom prst="straightConnector1">
            <a:avLst/>
          </a:prstGeom>
          <a:ln w="19050">
            <a:solidFill>
              <a:srgbClr val="BF11A6"/>
            </a:solidFill>
            <a:tailEnd type="triangle"/>
          </a:ln>
        </p:spPr>
        <p:style>
          <a:lnRef idx="1">
            <a:schemeClr val="accent1"/>
          </a:lnRef>
          <a:fillRef idx="0">
            <a:schemeClr val="accent1"/>
          </a:fillRef>
          <a:effectRef idx="0">
            <a:schemeClr val="accent1"/>
          </a:effectRef>
          <a:fontRef idx="minor">
            <a:schemeClr val="tx1"/>
          </a:fontRef>
        </p:style>
      </p:cxnSp>
      <p:cxnSp>
        <p:nvCxnSpPr>
          <p:cNvPr id="90" name="Đường kết nối Mũi tên Thẳng 89"/>
          <p:cNvCxnSpPr>
            <a:stCxn id="86" idx="0"/>
          </p:cNvCxnSpPr>
          <p:nvPr/>
        </p:nvCxnSpPr>
        <p:spPr>
          <a:xfrm flipV="1">
            <a:off x="3216725" y="3866010"/>
            <a:ext cx="479852" cy="1959974"/>
          </a:xfrm>
          <a:prstGeom prst="straightConnector1">
            <a:avLst/>
          </a:prstGeom>
          <a:ln w="19050">
            <a:solidFill>
              <a:srgbClr val="BF11A6"/>
            </a:solidFill>
            <a:tailEnd type="triangle"/>
          </a:ln>
        </p:spPr>
        <p:style>
          <a:lnRef idx="1">
            <a:schemeClr val="accent1"/>
          </a:lnRef>
          <a:fillRef idx="0">
            <a:schemeClr val="accent1"/>
          </a:fillRef>
          <a:effectRef idx="0">
            <a:schemeClr val="accent1"/>
          </a:effectRef>
          <a:fontRef idx="minor">
            <a:schemeClr val="tx1"/>
          </a:fontRef>
        </p:style>
      </p:cxnSp>
      <p:sp>
        <p:nvSpPr>
          <p:cNvPr id="95" name="Hộp Văn bản 94"/>
          <p:cNvSpPr txBox="1"/>
          <p:nvPr/>
        </p:nvSpPr>
        <p:spPr>
          <a:xfrm flipH="1">
            <a:off x="2835492" y="1601127"/>
            <a:ext cx="1548630" cy="276999"/>
          </a:xfrm>
          <a:prstGeom prst="rect">
            <a:avLst/>
          </a:prstGeom>
          <a:noFill/>
        </p:spPr>
        <p:txBody>
          <a:bodyPr wrap="square" rtlCol="0">
            <a:spAutoFit/>
          </a:bodyPr>
          <a:lstStyle/>
          <a:p>
            <a:r>
              <a:rPr lang="en-US" sz="1200" dirty="0" smtClean="0"/>
              <a:t>Center of battery case</a:t>
            </a:r>
            <a:endParaRPr lang="en-US" sz="1200" dirty="0"/>
          </a:p>
        </p:txBody>
      </p:sp>
      <p:cxnSp>
        <p:nvCxnSpPr>
          <p:cNvPr id="97" name="Đường kết nối Mũi tên Thẳng 96"/>
          <p:cNvCxnSpPr>
            <a:stCxn id="95" idx="2"/>
          </p:cNvCxnSpPr>
          <p:nvPr/>
        </p:nvCxnSpPr>
        <p:spPr>
          <a:xfrm flipH="1">
            <a:off x="2701638" y="1878126"/>
            <a:ext cx="908169" cy="557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Đường nối Thẳng 101"/>
          <p:cNvCxnSpPr/>
          <p:nvPr/>
        </p:nvCxnSpPr>
        <p:spPr>
          <a:xfrm>
            <a:off x="3744405" y="2723911"/>
            <a:ext cx="0" cy="1209813"/>
          </a:xfrm>
          <a:prstGeom prst="line">
            <a:avLst/>
          </a:prstGeom>
          <a:ln w="28575">
            <a:solidFill>
              <a:srgbClr val="BF11A6"/>
            </a:solidFill>
            <a:prstDash val="solid"/>
          </a:ln>
        </p:spPr>
        <p:style>
          <a:lnRef idx="1">
            <a:schemeClr val="accent1"/>
          </a:lnRef>
          <a:fillRef idx="0">
            <a:schemeClr val="accent1"/>
          </a:fillRef>
          <a:effectRef idx="0">
            <a:schemeClr val="accent1"/>
          </a:effectRef>
          <a:fontRef idx="minor">
            <a:schemeClr val="tx1"/>
          </a:fontRef>
        </p:style>
      </p:cxnSp>
      <p:cxnSp>
        <p:nvCxnSpPr>
          <p:cNvPr id="103" name="Đường nối Thẳng 102"/>
          <p:cNvCxnSpPr/>
          <p:nvPr/>
        </p:nvCxnSpPr>
        <p:spPr>
          <a:xfrm>
            <a:off x="1565563" y="2723911"/>
            <a:ext cx="0" cy="1209813"/>
          </a:xfrm>
          <a:prstGeom prst="line">
            <a:avLst/>
          </a:prstGeom>
          <a:ln w="28575">
            <a:solidFill>
              <a:srgbClr val="BF11A6"/>
            </a:solidFill>
            <a:prstDash val="solid"/>
          </a:ln>
        </p:spPr>
        <p:style>
          <a:lnRef idx="1">
            <a:schemeClr val="accent1"/>
          </a:lnRef>
          <a:fillRef idx="0">
            <a:schemeClr val="accent1"/>
          </a:fillRef>
          <a:effectRef idx="0">
            <a:schemeClr val="accent1"/>
          </a:effectRef>
          <a:fontRef idx="minor">
            <a:schemeClr val="tx1"/>
          </a:fontRef>
        </p:style>
      </p:cxnSp>
      <p:cxnSp>
        <p:nvCxnSpPr>
          <p:cNvPr id="63" name="Đường nối Thẳng 62"/>
          <p:cNvCxnSpPr/>
          <p:nvPr/>
        </p:nvCxnSpPr>
        <p:spPr>
          <a:xfrm>
            <a:off x="2906852" y="2845725"/>
            <a:ext cx="1155649" cy="0"/>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Đường kết nối Mũi tên Thẳng 25"/>
          <p:cNvCxnSpPr/>
          <p:nvPr/>
        </p:nvCxnSpPr>
        <p:spPr>
          <a:xfrm>
            <a:off x="1191658" y="3225339"/>
            <a:ext cx="2889891" cy="0"/>
          </a:xfrm>
          <a:prstGeom prst="straightConnector1">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Đường nối Thẳng 71"/>
          <p:cNvCxnSpPr/>
          <p:nvPr/>
        </p:nvCxnSpPr>
        <p:spPr>
          <a:xfrm>
            <a:off x="1183348" y="2222542"/>
            <a:ext cx="0" cy="137964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7" name="Hộp Văn bản 26"/>
          <p:cNvSpPr txBox="1"/>
          <p:nvPr/>
        </p:nvSpPr>
        <p:spPr>
          <a:xfrm>
            <a:off x="2932684" y="2986081"/>
            <a:ext cx="819455" cy="215444"/>
          </a:xfrm>
          <a:prstGeom prst="rect">
            <a:avLst/>
          </a:prstGeom>
          <a:solidFill>
            <a:srgbClr val="DDDDDD">
              <a:alpha val="44706"/>
            </a:srgbClr>
          </a:solidFill>
        </p:spPr>
        <p:txBody>
          <a:bodyPr wrap="none" rtlCol="0">
            <a:spAutoFit/>
          </a:bodyPr>
          <a:lstStyle/>
          <a:p>
            <a:r>
              <a:rPr lang="en-US" sz="800" dirty="0" smtClean="0">
                <a:solidFill>
                  <a:srgbClr val="FF0000"/>
                </a:solidFill>
              </a:rPr>
              <a:t>Affective range</a:t>
            </a:r>
            <a:endParaRPr lang="en-US" sz="800" dirty="0">
              <a:solidFill>
                <a:srgbClr val="FF0000"/>
              </a:solidFill>
            </a:endParaRPr>
          </a:p>
        </p:txBody>
      </p:sp>
      <p:cxnSp>
        <p:nvCxnSpPr>
          <p:cNvPr id="83" name="Đường nối Thẳng 82"/>
          <p:cNvCxnSpPr/>
          <p:nvPr/>
        </p:nvCxnSpPr>
        <p:spPr>
          <a:xfrm>
            <a:off x="1183178" y="2713797"/>
            <a:ext cx="0" cy="1209813"/>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1" name="Đường kết nối Mũi tên Thẳng 40"/>
          <p:cNvCxnSpPr>
            <a:stCxn id="71" idx="2"/>
          </p:cNvCxnSpPr>
          <p:nvPr/>
        </p:nvCxnSpPr>
        <p:spPr>
          <a:xfrm>
            <a:off x="1849583" y="1989349"/>
            <a:ext cx="2212918" cy="324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5" name="Hình ảnh 84"/>
          <p:cNvPicPr>
            <a:picLocks noChangeAspect="1"/>
          </p:cNvPicPr>
          <p:nvPr/>
        </p:nvPicPr>
        <p:blipFill rotWithShape="1">
          <a:blip r:embed="rId2" cstate="print">
            <a:extLst>
              <a:ext uri="{28A0092B-C50C-407E-A947-70E740481C1C}">
                <a14:useLocalDpi xmlns:a14="http://schemas.microsoft.com/office/drawing/2010/main" val="0"/>
              </a:ext>
            </a:extLst>
          </a:blip>
          <a:srcRect t="52186" b="19887"/>
          <a:stretch/>
        </p:blipFill>
        <p:spPr>
          <a:xfrm>
            <a:off x="5453114" y="4440279"/>
            <a:ext cx="5715000" cy="1596043"/>
          </a:xfrm>
          <a:prstGeom prst="rect">
            <a:avLst/>
          </a:prstGeom>
        </p:spPr>
      </p:pic>
    </p:spTree>
    <p:extLst>
      <p:ext uri="{BB962C8B-B14F-4D97-AF65-F5344CB8AC3E}">
        <p14:creationId xmlns:p14="http://schemas.microsoft.com/office/powerpoint/2010/main" val="231527530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normAutofit/>
          </a:bodyPr>
          <a:lstStyle/>
          <a:p>
            <a:r>
              <a:rPr lang="en-US" dirty="0"/>
              <a:t>Check Center PIN in Lower </a:t>
            </a:r>
            <a:r>
              <a:rPr lang="en-US" dirty="0" smtClean="0"/>
              <a:t>Part</a:t>
            </a:r>
            <a:endParaRPr lang="en-US" dirty="0"/>
          </a:p>
        </p:txBody>
      </p:sp>
      <p:sp>
        <p:nvSpPr>
          <p:cNvPr id="4" name="Chỗ dành sẵn cho Số hiệu Bản chiếu 3"/>
          <p:cNvSpPr>
            <a:spLocks noGrp="1"/>
          </p:cNvSpPr>
          <p:nvPr>
            <p:ph type="sldNum" sz="quarter" idx="12"/>
          </p:nvPr>
        </p:nvSpPr>
        <p:spPr/>
        <p:txBody>
          <a:bodyPr/>
          <a:lstStyle/>
          <a:p>
            <a:fld id="{612001EB-C607-4195-83CD-5AE5F3E4F111}" type="slidenum">
              <a:rPr lang="en-US" smtClean="0"/>
              <a:t>50</a:t>
            </a:fld>
            <a:endParaRPr lang="en-US"/>
          </a:p>
        </p:txBody>
      </p:sp>
      <p:pic>
        <p:nvPicPr>
          <p:cNvPr id="5" name="Picture 3">
            <a:extLst>
              <a:ext uri="{FF2B5EF4-FFF2-40B4-BE49-F238E27FC236}">
                <a16:creationId xmlns:a16="http://schemas.microsoft.com/office/drawing/2014/main" id="{AD736157-0B56-454E-B0FE-B672B2FA010F}"/>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505305" y="1443550"/>
            <a:ext cx="3977640" cy="3977640"/>
          </a:xfrm>
          <a:prstGeom prst="rect">
            <a:avLst/>
          </a:prstGeom>
        </p:spPr>
      </p:pic>
      <p:pic>
        <p:nvPicPr>
          <p:cNvPr id="6" name="Picture 4" descr="A picture containing graphical user interface&#10;&#10;Description automatically generated">
            <a:extLst>
              <a:ext uri="{FF2B5EF4-FFF2-40B4-BE49-F238E27FC236}">
                <a16:creationId xmlns:a16="http://schemas.microsoft.com/office/drawing/2014/main" id="{6F533499-5344-4A89-B0EB-B649075A34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0445" y="1443550"/>
            <a:ext cx="3977640" cy="3977640"/>
          </a:xfrm>
          <a:prstGeom prst="rect">
            <a:avLst/>
          </a:prstGeom>
        </p:spPr>
      </p:pic>
    </p:spTree>
    <p:extLst>
      <p:ext uri="{BB962C8B-B14F-4D97-AF65-F5344CB8AC3E}">
        <p14:creationId xmlns:p14="http://schemas.microsoft.com/office/powerpoint/2010/main" val="24050691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r>
              <a:rPr lang="en-US" dirty="0" smtClean="0"/>
              <a:t>Result</a:t>
            </a:r>
            <a:endParaRPr lang="en-US" dirty="0"/>
          </a:p>
        </p:txBody>
      </p:sp>
      <p:sp>
        <p:nvSpPr>
          <p:cNvPr id="4" name="Chỗ dành sẵn cho Số hiệu Bản chiếu 3"/>
          <p:cNvSpPr>
            <a:spLocks noGrp="1"/>
          </p:cNvSpPr>
          <p:nvPr>
            <p:ph type="sldNum" sz="quarter" idx="12"/>
          </p:nvPr>
        </p:nvSpPr>
        <p:spPr/>
        <p:txBody>
          <a:bodyPr/>
          <a:lstStyle/>
          <a:p>
            <a:fld id="{612001EB-C607-4195-83CD-5AE5F3E4F111}" type="slidenum">
              <a:rPr lang="en-US" smtClean="0"/>
              <a:t>51</a:t>
            </a:fld>
            <a:endParaRPr lang="en-US"/>
          </a:p>
        </p:txBody>
      </p:sp>
      <p:sp>
        <p:nvSpPr>
          <p:cNvPr id="5" name="Title 1">
            <a:extLst>
              <a:ext uri="{FF2B5EF4-FFF2-40B4-BE49-F238E27FC236}">
                <a16:creationId xmlns:a16="http://schemas.microsoft.com/office/drawing/2014/main" id="{E407E62D-50D2-4431-B9BE-E77A047AD04F}"/>
              </a:ext>
            </a:extLst>
          </p:cNvPr>
          <p:cNvSpPr txBox="1">
            <a:spLocks/>
          </p:cNvSpPr>
          <p:nvPr/>
        </p:nvSpPr>
        <p:spPr>
          <a:xfrm>
            <a:off x="3215680" y="836712"/>
            <a:ext cx="6992344" cy="380498"/>
          </a:xfrm>
          <a:prstGeom prst="rect">
            <a:avLst/>
          </a:prstGeom>
        </p:spPr>
        <p:txBody>
          <a:bodyPr vert="horz" wrap="square" lIns="68580" tIns="34290" rIns="68580" bIns="34290" numCol="1" rtlCol="0" anchor="ctr" anchorCtr="0" compatLnSpc="1">
            <a:prstTxWarp prst="textNoShape">
              <a:avLst/>
            </a:prstTxWarp>
            <a:normAutofit/>
          </a:bodyPr>
          <a:lstStyle>
            <a:lvl1pPr algn="l" defTabSz="914400" rtl="0" eaLnBrk="1" latinLnBrk="1" hangingPunct="1">
              <a:lnSpc>
                <a:spcPct val="90000"/>
              </a:lnSpc>
              <a:spcBef>
                <a:spcPct val="0"/>
              </a:spcBef>
              <a:buNone/>
              <a:defRPr sz="2400" b="1" kern="1200">
                <a:solidFill>
                  <a:schemeClr val="tx1"/>
                </a:solidFill>
                <a:latin typeface="맑은 고딕" panose="020B0503020000020004" pitchFamily="50" charset="-127"/>
                <a:ea typeface="맑은 고딕" panose="020B0503020000020004" pitchFamily="50" charset="-127"/>
                <a:cs typeface="+mj-cs"/>
              </a:defRPr>
            </a:lvl1pPr>
          </a:lstStyle>
          <a:p>
            <a:r>
              <a:rPr lang="en-US" sz="1350" smtClean="0"/>
              <a:t>File name: 030414_XSCAN-9200_LOWER_Default_20210602_23338_H29_NG.tif.bmp</a:t>
            </a:r>
            <a:endParaRPr lang="en-US" sz="1350" dirty="0"/>
          </a:p>
        </p:txBody>
      </p:sp>
      <p:pic>
        <p:nvPicPr>
          <p:cNvPr id="6" name="Picture 7">
            <a:extLst>
              <a:ext uri="{FF2B5EF4-FFF2-40B4-BE49-F238E27FC236}">
                <a16:creationId xmlns:a16="http://schemas.microsoft.com/office/drawing/2014/main" id="{961CFA91-D1C7-4F4F-A5DD-BA37F51CFE9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799848" y="2023110"/>
            <a:ext cx="3977640" cy="3977640"/>
          </a:xfrm>
          <a:prstGeom prst="rect">
            <a:avLst/>
          </a:prstGeom>
        </p:spPr>
      </p:pic>
      <p:pic>
        <p:nvPicPr>
          <p:cNvPr id="7" name="Picture 3" descr="A picture containing graphical user interface&#10;&#10;Description automatically generated">
            <a:extLst>
              <a:ext uri="{FF2B5EF4-FFF2-40B4-BE49-F238E27FC236}">
                <a16:creationId xmlns:a16="http://schemas.microsoft.com/office/drawing/2014/main" id="{7EEAB46A-2F94-4EA2-9262-C6F32E9343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4988" y="2023110"/>
            <a:ext cx="3977640" cy="3977640"/>
          </a:xfrm>
          <a:prstGeom prst="rect">
            <a:avLst/>
          </a:prstGeom>
        </p:spPr>
      </p:pic>
    </p:spTree>
    <p:extLst>
      <p:ext uri="{BB962C8B-B14F-4D97-AF65-F5344CB8AC3E}">
        <p14:creationId xmlns:p14="http://schemas.microsoft.com/office/powerpoint/2010/main" val="12354814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r>
              <a:rPr lang="en-US" dirty="0"/>
              <a:t>Result</a:t>
            </a:r>
          </a:p>
        </p:txBody>
      </p:sp>
      <p:sp>
        <p:nvSpPr>
          <p:cNvPr id="4" name="Chỗ dành sẵn cho Số hiệu Bản chiếu 3"/>
          <p:cNvSpPr>
            <a:spLocks noGrp="1"/>
          </p:cNvSpPr>
          <p:nvPr>
            <p:ph type="sldNum" sz="quarter" idx="12"/>
          </p:nvPr>
        </p:nvSpPr>
        <p:spPr/>
        <p:txBody>
          <a:bodyPr/>
          <a:lstStyle/>
          <a:p>
            <a:fld id="{612001EB-C607-4195-83CD-5AE5F3E4F111}" type="slidenum">
              <a:rPr lang="en-US" smtClean="0"/>
              <a:t>52</a:t>
            </a:fld>
            <a:endParaRPr lang="en-US"/>
          </a:p>
        </p:txBody>
      </p:sp>
      <p:cxnSp>
        <p:nvCxnSpPr>
          <p:cNvPr id="5" name="직선 연결선 9">
            <a:extLst>
              <a:ext uri="{FF2B5EF4-FFF2-40B4-BE49-F238E27FC236}">
                <a16:creationId xmlns:a16="http://schemas.microsoft.com/office/drawing/2014/main" id="{798033B2-2EC2-4DC7-A467-15D8FBC2070C}"/>
              </a:ext>
            </a:extLst>
          </p:cNvPr>
          <p:cNvCxnSpPr>
            <a:cxnSpLocks/>
          </p:cNvCxnSpPr>
          <p:nvPr/>
        </p:nvCxnSpPr>
        <p:spPr>
          <a:xfrm>
            <a:off x="6051550" y="2195514"/>
            <a:ext cx="44450" cy="3681759"/>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6" name="TextBox 4">
            <a:extLst>
              <a:ext uri="{FF2B5EF4-FFF2-40B4-BE49-F238E27FC236}">
                <a16:creationId xmlns:a16="http://schemas.microsoft.com/office/drawing/2014/main" id="{EB7BCA9E-C810-41C2-91A7-089D641BF519}"/>
              </a:ext>
            </a:extLst>
          </p:cNvPr>
          <p:cNvSpPr txBox="1">
            <a:spLocks noChangeArrowheads="1"/>
          </p:cNvSpPr>
          <p:nvPr/>
        </p:nvSpPr>
        <p:spPr bwMode="auto">
          <a:xfrm>
            <a:off x="2074416" y="5685060"/>
            <a:ext cx="37528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lr>
                <a:schemeClr val="folHlink"/>
              </a:buClr>
              <a:buSzPct val="60000"/>
              <a:buFont typeface="Wingdings" panose="05000000000000000000" pitchFamily="2" charset="2"/>
              <a:buChar char="n"/>
              <a:defRPr kumimoji="1" sz="3200">
                <a:solidFill>
                  <a:schemeClr val="tx1"/>
                </a:solidFill>
                <a:latin typeface="굴림" panose="020B0600000101010101" pitchFamily="34" charset="-127"/>
                <a:ea typeface="굴림" panose="020B0600000101010101" pitchFamily="34" charset="-127"/>
              </a:defRPr>
            </a:lvl1pPr>
            <a:lvl2pPr marL="742950" indent="-285750" latinLnBrk="1">
              <a:spcBef>
                <a:spcPct val="20000"/>
              </a:spcBef>
              <a:buClr>
                <a:schemeClr val="hlink"/>
              </a:buClr>
              <a:buSzPct val="55000"/>
              <a:buFont typeface="Wingdings" panose="05000000000000000000" pitchFamily="2" charset="2"/>
              <a:buChar char="n"/>
              <a:defRPr kumimoji="1" sz="1600">
                <a:solidFill>
                  <a:schemeClr val="tx1"/>
                </a:solidFill>
                <a:latin typeface="굴림" panose="020B0600000101010101" pitchFamily="34" charset="-127"/>
                <a:ea typeface="굴림" panose="020B0600000101010101" pitchFamily="34" charset="-127"/>
              </a:defRPr>
            </a:lvl2pPr>
            <a:lvl3pPr marL="1143000" indent="-228600" latinLnBrk="1">
              <a:spcBef>
                <a:spcPct val="20000"/>
              </a:spcBef>
              <a:buClr>
                <a:schemeClr val="folHlink"/>
              </a:buClr>
              <a:buSzPct val="50000"/>
              <a:buFont typeface="Wingdings" panose="05000000000000000000" pitchFamily="2" charset="2"/>
              <a:buChar char="n"/>
              <a:defRPr kumimoji="1" sz="1400">
                <a:solidFill>
                  <a:schemeClr val="tx1"/>
                </a:solidFill>
                <a:latin typeface="굴림" panose="020B0600000101010101" pitchFamily="34" charset="-127"/>
                <a:ea typeface="굴림" panose="020B0600000101010101" pitchFamily="34" charset="-127"/>
              </a:defRPr>
            </a:lvl3pPr>
            <a:lvl4pPr marL="1600200" indent="-228600" latinLnBrk="1">
              <a:spcBef>
                <a:spcPct val="20000"/>
              </a:spcBef>
              <a:buClr>
                <a:schemeClr val="accent2"/>
              </a:buClr>
              <a:buSzPct val="55000"/>
              <a:buFont typeface="Wingdings" panose="05000000000000000000" pitchFamily="2" charset="2"/>
              <a:buChar char="n"/>
              <a:defRPr kumimoji="1" sz="1200">
                <a:solidFill>
                  <a:schemeClr val="tx1"/>
                </a:solidFill>
                <a:latin typeface="굴림" panose="020B0600000101010101" pitchFamily="34" charset="-127"/>
                <a:ea typeface="굴림" panose="020B0600000101010101" pitchFamily="34" charset="-127"/>
              </a:defRPr>
            </a:lvl4pPr>
            <a:lvl5pPr marL="2057400" indent="-228600" latinLnBrk="1">
              <a:spcBef>
                <a:spcPct val="20000"/>
              </a:spcBef>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9pPr>
          </a:lstStyle>
          <a:p>
            <a:pPr algn="ctr" latinLnBrk="0">
              <a:spcBef>
                <a:spcPct val="0"/>
              </a:spcBef>
              <a:buClrTx/>
              <a:buSzTx/>
              <a:buFontTx/>
              <a:buNone/>
            </a:pPr>
            <a:r>
              <a:rPr lang="en-US" altLang="ko-KR" sz="1400" dirty="0"/>
              <a:t>Original Image</a:t>
            </a:r>
            <a:endParaRPr lang="ko-KR" altLang="en-US" sz="1400" dirty="0"/>
          </a:p>
        </p:txBody>
      </p:sp>
      <p:sp>
        <p:nvSpPr>
          <p:cNvPr id="7" name="TextBox 5">
            <a:extLst>
              <a:ext uri="{FF2B5EF4-FFF2-40B4-BE49-F238E27FC236}">
                <a16:creationId xmlns:a16="http://schemas.microsoft.com/office/drawing/2014/main" id="{AC72B06A-0B69-41C7-AF62-3958D5773FF9}"/>
              </a:ext>
            </a:extLst>
          </p:cNvPr>
          <p:cNvSpPr txBox="1">
            <a:spLocks noChangeArrowheads="1"/>
          </p:cNvSpPr>
          <p:nvPr/>
        </p:nvSpPr>
        <p:spPr bwMode="auto">
          <a:xfrm>
            <a:off x="6573862" y="5685061"/>
            <a:ext cx="34813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lr>
                <a:schemeClr val="folHlink"/>
              </a:buClr>
              <a:buSzPct val="60000"/>
              <a:buFont typeface="Wingdings" panose="05000000000000000000" pitchFamily="2" charset="2"/>
              <a:buChar char="n"/>
              <a:defRPr kumimoji="1" sz="3200">
                <a:solidFill>
                  <a:schemeClr val="tx1"/>
                </a:solidFill>
                <a:latin typeface="굴림" panose="020B0600000101010101" pitchFamily="34" charset="-127"/>
                <a:ea typeface="굴림" panose="020B0600000101010101" pitchFamily="34" charset="-127"/>
              </a:defRPr>
            </a:lvl1pPr>
            <a:lvl2pPr marL="742950" indent="-285750" latinLnBrk="1">
              <a:spcBef>
                <a:spcPct val="20000"/>
              </a:spcBef>
              <a:buClr>
                <a:schemeClr val="hlink"/>
              </a:buClr>
              <a:buSzPct val="55000"/>
              <a:buFont typeface="Wingdings" panose="05000000000000000000" pitchFamily="2" charset="2"/>
              <a:buChar char="n"/>
              <a:defRPr kumimoji="1" sz="1600">
                <a:solidFill>
                  <a:schemeClr val="tx1"/>
                </a:solidFill>
                <a:latin typeface="굴림" panose="020B0600000101010101" pitchFamily="34" charset="-127"/>
                <a:ea typeface="굴림" panose="020B0600000101010101" pitchFamily="34" charset="-127"/>
              </a:defRPr>
            </a:lvl2pPr>
            <a:lvl3pPr marL="1143000" indent="-228600" latinLnBrk="1">
              <a:spcBef>
                <a:spcPct val="20000"/>
              </a:spcBef>
              <a:buClr>
                <a:schemeClr val="folHlink"/>
              </a:buClr>
              <a:buSzPct val="50000"/>
              <a:buFont typeface="Wingdings" panose="05000000000000000000" pitchFamily="2" charset="2"/>
              <a:buChar char="n"/>
              <a:defRPr kumimoji="1" sz="1400">
                <a:solidFill>
                  <a:schemeClr val="tx1"/>
                </a:solidFill>
                <a:latin typeface="굴림" panose="020B0600000101010101" pitchFamily="34" charset="-127"/>
                <a:ea typeface="굴림" panose="020B0600000101010101" pitchFamily="34" charset="-127"/>
              </a:defRPr>
            </a:lvl3pPr>
            <a:lvl4pPr marL="1600200" indent="-228600" latinLnBrk="1">
              <a:spcBef>
                <a:spcPct val="20000"/>
              </a:spcBef>
              <a:buClr>
                <a:schemeClr val="accent2"/>
              </a:buClr>
              <a:buSzPct val="55000"/>
              <a:buFont typeface="Wingdings" panose="05000000000000000000" pitchFamily="2" charset="2"/>
              <a:buChar char="n"/>
              <a:defRPr kumimoji="1" sz="1200">
                <a:solidFill>
                  <a:schemeClr val="tx1"/>
                </a:solidFill>
                <a:latin typeface="굴림" panose="020B0600000101010101" pitchFamily="34" charset="-127"/>
                <a:ea typeface="굴림" panose="020B0600000101010101" pitchFamily="34" charset="-127"/>
              </a:defRPr>
            </a:lvl4pPr>
            <a:lvl5pPr marL="2057400" indent="-228600" latinLnBrk="1">
              <a:spcBef>
                <a:spcPct val="20000"/>
              </a:spcBef>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9pPr>
          </a:lstStyle>
          <a:p>
            <a:pPr algn="ctr" latinLnBrk="0">
              <a:spcBef>
                <a:spcPct val="0"/>
              </a:spcBef>
              <a:buClrTx/>
              <a:buSzTx/>
              <a:buFontTx/>
              <a:buNone/>
            </a:pPr>
            <a:r>
              <a:rPr lang="en-US" altLang="en-US" sz="1400" dirty="0"/>
              <a:t>Result Image</a:t>
            </a:r>
          </a:p>
        </p:txBody>
      </p:sp>
      <p:pic>
        <p:nvPicPr>
          <p:cNvPr id="8" name="Picture 4">
            <a:extLst>
              <a:ext uri="{FF2B5EF4-FFF2-40B4-BE49-F238E27FC236}">
                <a16:creationId xmlns:a16="http://schemas.microsoft.com/office/drawing/2014/main" id="{C7B659F3-EB42-47A7-94A6-3EEB1D6E3179}"/>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15416" t="6114"/>
          <a:stretch/>
        </p:blipFill>
        <p:spPr>
          <a:xfrm>
            <a:off x="2286710" y="1700808"/>
            <a:ext cx="3620824" cy="4019020"/>
          </a:xfrm>
          <a:prstGeom prst="rect">
            <a:avLst/>
          </a:prstGeom>
        </p:spPr>
      </p:pic>
      <p:pic>
        <p:nvPicPr>
          <p:cNvPr id="9" name="Picture 6" descr="A picture containing text, indoor, stack&#10;&#10;Description automatically generated">
            <a:extLst>
              <a:ext uri="{FF2B5EF4-FFF2-40B4-BE49-F238E27FC236}">
                <a16:creationId xmlns:a16="http://schemas.microsoft.com/office/drawing/2014/main" id="{8056CC10-462D-4B92-8FBC-4FAE58DF5D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818" y="1537211"/>
            <a:ext cx="4149080" cy="4149080"/>
          </a:xfrm>
          <a:prstGeom prst="rect">
            <a:avLst/>
          </a:prstGeom>
        </p:spPr>
      </p:pic>
    </p:spTree>
    <p:extLst>
      <p:ext uri="{BB962C8B-B14F-4D97-AF65-F5344CB8AC3E}">
        <p14:creationId xmlns:p14="http://schemas.microsoft.com/office/powerpoint/2010/main" val="32961479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r>
              <a:rPr lang="en-US" dirty="0"/>
              <a:t>Result</a:t>
            </a:r>
          </a:p>
        </p:txBody>
      </p:sp>
      <p:sp>
        <p:nvSpPr>
          <p:cNvPr id="4" name="Chỗ dành sẵn cho Số hiệu Bản chiếu 3"/>
          <p:cNvSpPr>
            <a:spLocks noGrp="1"/>
          </p:cNvSpPr>
          <p:nvPr>
            <p:ph type="sldNum" sz="quarter" idx="12"/>
          </p:nvPr>
        </p:nvSpPr>
        <p:spPr/>
        <p:txBody>
          <a:bodyPr/>
          <a:lstStyle/>
          <a:p>
            <a:fld id="{612001EB-C607-4195-83CD-5AE5F3E4F111}" type="slidenum">
              <a:rPr lang="en-US" smtClean="0"/>
              <a:t>53</a:t>
            </a:fld>
            <a:endParaRPr lang="en-US"/>
          </a:p>
        </p:txBody>
      </p:sp>
      <p:cxnSp>
        <p:nvCxnSpPr>
          <p:cNvPr id="5" name="직선 연결선 9">
            <a:extLst>
              <a:ext uri="{FF2B5EF4-FFF2-40B4-BE49-F238E27FC236}">
                <a16:creationId xmlns:a16="http://schemas.microsoft.com/office/drawing/2014/main" id="{798033B2-2EC2-4DC7-A467-15D8FBC2070C}"/>
              </a:ext>
            </a:extLst>
          </p:cNvPr>
          <p:cNvCxnSpPr>
            <a:cxnSpLocks/>
          </p:cNvCxnSpPr>
          <p:nvPr/>
        </p:nvCxnSpPr>
        <p:spPr>
          <a:xfrm>
            <a:off x="5856108" y="1541794"/>
            <a:ext cx="44450" cy="3681759"/>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6" name="TextBox 4">
            <a:extLst>
              <a:ext uri="{FF2B5EF4-FFF2-40B4-BE49-F238E27FC236}">
                <a16:creationId xmlns:a16="http://schemas.microsoft.com/office/drawing/2014/main" id="{EB7BCA9E-C810-41C2-91A7-089D641BF519}"/>
              </a:ext>
            </a:extLst>
          </p:cNvPr>
          <p:cNvSpPr txBox="1">
            <a:spLocks noChangeArrowheads="1"/>
          </p:cNvSpPr>
          <p:nvPr/>
        </p:nvSpPr>
        <p:spPr bwMode="auto">
          <a:xfrm>
            <a:off x="1878974" y="5031340"/>
            <a:ext cx="37528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lr>
                <a:schemeClr val="folHlink"/>
              </a:buClr>
              <a:buSzPct val="60000"/>
              <a:buFont typeface="Wingdings" panose="05000000000000000000" pitchFamily="2" charset="2"/>
              <a:buChar char="n"/>
              <a:defRPr kumimoji="1" sz="3200">
                <a:solidFill>
                  <a:schemeClr val="tx1"/>
                </a:solidFill>
                <a:latin typeface="굴림" panose="020B0600000101010101" pitchFamily="34" charset="-127"/>
                <a:ea typeface="굴림" panose="020B0600000101010101" pitchFamily="34" charset="-127"/>
              </a:defRPr>
            </a:lvl1pPr>
            <a:lvl2pPr marL="742950" indent="-285750" latinLnBrk="1">
              <a:spcBef>
                <a:spcPct val="20000"/>
              </a:spcBef>
              <a:buClr>
                <a:schemeClr val="hlink"/>
              </a:buClr>
              <a:buSzPct val="55000"/>
              <a:buFont typeface="Wingdings" panose="05000000000000000000" pitchFamily="2" charset="2"/>
              <a:buChar char="n"/>
              <a:defRPr kumimoji="1" sz="1600">
                <a:solidFill>
                  <a:schemeClr val="tx1"/>
                </a:solidFill>
                <a:latin typeface="굴림" panose="020B0600000101010101" pitchFamily="34" charset="-127"/>
                <a:ea typeface="굴림" panose="020B0600000101010101" pitchFamily="34" charset="-127"/>
              </a:defRPr>
            </a:lvl2pPr>
            <a:lvl3pPr marL="1143000" indent="-228600" latinLnBrk="1">
              <a:spcBef>
                <a:spcPct val="20000"/>
              </a:spcBef>
              <a:buClr>
                <a:schemeClr val="folHlink"/>
              </a:buClr>
              <a:buSzPct val="50000"/>
              <a:buFont typeface="Wingdings" panose="05000000000000000000" pitchFamily="2" charset="2"/>
              <a:buChar char="n"/>
              <a:defRPr kumimoji="1" sz="1400">
                <a:solidFill>
                  <a:schemeClr val="tx1"/>
                </a:solidFill>
                <a:latin typeface="굴림" panose="020B0600000101010101" pitchFamily="34" charset="-127"/>
                <a:ea typeface="굴림" panose="020B0600000101010101" pitchFamily="34" charset="-127"/>
              </a:defRPr>
            </a:lvl3pPr>
            <a:lvl4pPr marL="1600200" indent="-228600" latinLnBrk="1">
              <a:spcBef>
                <a:spcPct val="20000"/>
              </a:spcBef>
              <a:buClr>
                <a:schemeClr val="accent2"/>
              </a:buClr>
              <a:buSzPct val="55000"/>
              <a:buFont typeface="Wingdings" panose="05000000000000000000" pitchFamily="2" charset="2"/>
              <a:buChar char="n"/>
              <a:defRPr kumimoji="1" sz="1200">
                <a:solidFill>
                  <a:schemeClr val="tx1"/>
                </a:solidFill>
                <a:latin typeface="굴림" panose="020B0600000101010101" pitchFamily="34" charset="-127"/>
                <a:ea typeface="굴림" panose="020B0600000101010101" pitchFamily="34" charset="-127"/>
              </a:defRPr>
            </a:lvl4pPr>
            <a:lvl5pPr marL="2057400" indent="-228600" latinLnBrk="1">
              <a:spcBef>
                <a:spcPct val="20000"/>
              </a:spcBef>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9pPr>
          </a:lstStyle>
          <a:p>
            <a:pPr algn="ctr" latinLnBrk="0">
              <a:spcBef>
                <a:spcPct val="0"/>
              </a:spcBef>
              <a:buClrTx/>
              <a:buSzTx/>
              <a:buFontTx/>
              <a:buNone/>
            </a:pPr>
            <a:r>
              <a:rPr lang="en-US" altLang="ko-KR" sz="1400" dirty="0"/>
              <a:t>Original Image</a:t>
            </a:r>
            <a:endParaRPr lang="ko-KR" altLang="en-US" sz="1400" dirty="0"/>
          </a:p>
        </p:txBody>
      </p:sp>
      <p:sp>
        <p:nvSpPr>
          <p:cNvPr id="7" name="TextBox 5">
            <a:extLst>
              <a:ext uri="{FF2B5EF4-FFF2-40B4-BE49-F238E27FC236}">
                <a16:creationId xmlns:a16="http://schemas.microsoft.com/office/drawing/2014/main" id="{AC72B06A-0B69-41C7-AF62-3958D5773FF9}"/>
              </a:ext>
            </a:extLst>
          </p:cNvPr>
          <p:cNvSpPr txBox="1">
            <a:spLocks noChangeArrowheads="1"/>
          </p:cNvSpPr>
          <p:nvPr/>
        </p:nvSpPr>
        <p:spPr bwMode="auto">
          <a:xfrm>
            <a:off x="6378420" y="5031341"/>
            <a:ext cx="34813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lr>
                <a:schemeClr val="folHlink"/>
              </a:buClr>
              <a:buSzPct val="60000"/>
              <a:buFont typeface="Wingdings" panose="05000000000000000000" pitchFamily="2" charset="2"/>
              <a:buChar char="n"/>
              <a:defRPr kumimoji="1" sz="3200">
                <a:solidFill>
                  <a:schemeClr val="tx1"/>
                </a:solidFill>
                <a:latin typeface="굴림" panose="020B0600000101010101" pitchFamily="34" charset="-127"/>
                <a:ea typeface="굴림" panose="020B0600000101010101" pitchFamily="34" charset="-127"/>
              </a:defRPr>
            </a:lvl1pPr>
            <a:lvl2pPr marL="742950" indent="-285750" latinLnBrk="1">
              <a:spcBef>
                <a:spcPct val="20000"/>
              </a:spcBef>
              <a:buClr>
                <a:schemeClr val="hlink"/>
              </a:buClr>
              <a:buSzPct val="55000"/>
              <a:buFont typeface="Wingdings" panose="05000000000000000000" pitchFamily="2" charset="2"/>
              <a:buChar char="n"/>
              <a:defRPr kumimoji="1" sz="1600">
                <a:solidFill>
                  <a:schemeClr val="tx1"/>
                </a:solidFill>
                <a:latin typeface="굴림" panose="020B0600000101010101" pitchFamily="34" charset="-127"/>
                <a:ea typeface="굴림" panose="020B0600000101010101" pitchFamily="34" charset="-127"/>
              </a:defRPr>
            </a:lvl2pPr>
            <a:lvl3pPr marL="1143000" indent="-228600" latinLnBrk="1">
              <a:spcBef>
                <a:spcPct val="20000"/>
              </a:spcBef>
              <a:buClr>
                <a:schemeClr val="folHlink"/>
              </a:buClr>
              <a:buSzPct val="50000"/>
              <a:buFont typeface="Wingdings" panose="05000000000000000000" pitchFamily="2" charset="2"/>
              <a:buChar char="n"/>
              <a:defRPr kumimoji="1" sz="1400">
                <a:solidFill>
                  <a:schemeClr val="tx1"/>
                </a:solidFill>
                <a:latin typeface="굴림" panose="020B0600000101010101" pitchFamily="34" charset="-127"/>
                <a:ea typeface="굴림" panose="020B0600000101010101" pitchFamily="34" charset="-127"/>
              </a:defRPr>
            </a:lvl3pPr>
            <a:lvl4pPr marL="1600200" indent="-228600" latinLnBrk="1">
              <a:spcBef>
                <a:spcPct val="20000"/>
              </a:spcBef>
              <a:buClr>
                <a:schemeClr val="accent2"/>
              </a:buClr>
              <a:buSzPct val="55000"/>
              <a:buFont typeface="Wingdings" panose="05000000000000000000" pitchFamily="2" charset="2"/>
              <a:buChar char="n"/>
              <a:defRPr kumimoji="1" sz="1200">
                <a:solidFill>
                  <a:schemeClr val="tx1"/>
                </a:solidFill>
                <a:latin typeface="굴림" panose="020B0600000101010101" pitchFamily="34" charset="-127"/>
                <a:ea typeface="굴림" panose="020B0600000101010101" pitchFamily="34" charset="-127"/>
              </a:defRPr>
            </a:lvl4pPr>
            <a:lvl5pPr marL="2057400" indent="-228600" latinLnBrk="1">
              <a:spcBef>
                <a:spcPct val="20000"/>
              </a:spcBef>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9pPr>
          </a:lstStyle>
          <a:p>
            <a:pPr algn="ctr" latinLnBrk="0">
              <a:spcBef>
                <a:spcPct val="0"/>
              </a:spcBef>
              <a:buClrTx/>
              <a:buSzTx/>
              <a:buFontTx/>
              <a:buNone/>
            </a:pPr>
            <a:r>
              <a:rPr lang="en-US" altLang="en-US" sz="1400" dirty="0"/>
              <a:t>Result Image</a:t>
            </a:r>
          </a:p>
        </p:txBody>
      </p:sp>
      <p:pic>
        <p:nvPicPr>
          <p:cNvPr id="8" name="Picture 2">
            <a:extLst>
              <a:ext uri="{FF2B5EF4-FFF2-40B4-BE49-F238E27FC236}">
                <a16:creationId xmlns:a16="http://schemas.microsoft.com/office/drawing/2014/main" id="{75F87324-2875-4B22-A774-0E4111B460B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5917" r="7628" b="38450"/>
          <a:stretch/>
        </p:blipFill>
        <p:spPr>
          <a:xfrm>
            <a:off x="1526420" y="1684996"/>
            <a:ext cx="4217547" cy="3395353"/>
          </a:xfrm>
          <a:prstGeom prst="rect">
            <a:avLst/>
          </a:prstGeom>
        </p:spPr>
      </p:pic>
      <p:pic>
        <p:nvPicPr>
          <p:cNvPr id="9" name="Picture 7" descr="A picture containing graphical user interface&#10;&#10;Description automatically generated">
            <a:extLst>
              <a:ext uri="{FF2B5EF4-FFF2-40B4-BE49-F238E27FC236}">
                <a16:creationId xmlns:a16="http://schemas.microsoft.com/office/drawing/2014/main" id="{E3907D7D-B529-4A58-BA93-7CACCB1B45B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39924"/>
          <a:stretch/>
        </p:blipFill>
        <p:spPr>
          <a:xfrm>
            <a:off x="5886866" y="1684996"/>
            <a:ext cx="4464496" cy="3395353"/>
          </a:xfrm>
          <a:prstGeom prst="rect">
            <a:avLst/>
          </a:prstGeom>
        </p:spPr>
      </p:pic>
    </p:spTree>
    <p:extLst>
      <p:ext uri="{BB962C8B-B14F-4D97-AF65-F5344CB8AC3E}">
        <p14:creationId xmlns:p14="http://schemas.microsoft.com/office/powerpoint/2010/main" val="19283750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r>
              <a:rPr lang="en-US" dirty="0"/>
              <a:t>Result</a:t>
            </a:r>
          </a:p>
        </p:txBody>
      </p:sp>
      <p:sp>
        <p:nvSpPr>
          <p:cNvPr id="4" name="Chỗ dành sẵn cho Số hiệu Bản chiếu 3"/>
          <p:cNvSpPr>
            <a:spLocks noGrp="1"/>
          </p:cNvSpPr>
          <p:nvPr>
            <p:ph type="sldNum" sz="quarter" idx="12"/>
          </p:nvPr>
        </p:nvSpPr>
        <p:spPr/>
        <p:txBody>
          <a:bodyPr/>
          <a:lstStyle/>
          <a:p>
            <a:fld id="{612001EB-C607-4195-83CD-5AE5F3E4F111}" type="slidenum">
              <a:rPr lang="en-US" smtClean="0"/>
              <a:t>54</a:t>
            </a:fld>
            <a:endParaRPr lang="en-US"/>
          </a:p>
        </p:txBody>
      </p:sp>
      <p:cxnSp>
        <p:nvCxnSpPr>
          <p:cNvPr id="5" name="직선 연결선 9">
            <a:extLst>
              <a:ext uri="{FF2B5EF4-FFF2-40B4-BE49-F238E27FC236}">
                <a16:creationId xmlns:a16="http://schemas.microsoft.com/office/drawing/2014/main" id="{798033B2-2EC2-4DC7-A467-15D8FBC2070C}"/>
              </a:ext>
            </a:extLst>
          </p:cNvPr>
          <p:cNvCxnSpPr>
            <a:cxnSpLocks/>
          </p:cNvCxnSpPr>
          <p:nvPr/>
        </p:nvCxnSpPr>
        <p:spPr>
          <a:xfrm>
            <a:off x="5998796" y="1716325"/>
            <a:ext cx="44450" cy="3681759"/>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6" name="TextBox 4">
            <a:extLst>
              <a:ext uri="{FF2B5EF4-FFF2-40B4-BE49-F238E27FC236}">
                <a16:creationId xmlns:a16="http://schemas.microsoft.com/office/drawing/2014/main" id="{EB7BCA9E-C810-41C2-91A7-089D641BF519}"/>
              </a:ext>
            </a:extLst>
          </p:cNvPr>
          <p:cNvSpPr txBox="1">
            <a:spLocks noChangeArrowheads="1"/>
          </p:cNvSpPr>
          <p:nvPr/>
        </p:nvSpPr>
        <p:spPr bwMode="auto">
          <a:xfrm>
            <a:off x="2021662" y="5205871"/>
            <a:ext cx="37528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lr>
                <a:schemeClr val="folHlink"/>
              </a:buClr>
              <a:buSzPct val="60000"/>
              <a:buFont typeface="Wingdings" panose="05000000000000000000" pitchFamily="2" charset="2"/>
              <a:buChar char="n"/>
              <a:defRPr kumimoji="1" sz="3200">
                <a:solidFill>
                  <a:schemeClr val="tx1"/>
                </a:solidFill>
                <a:latin typeface="굴림" panose="020B0600000101010101" pitchFamily="34" charset="-127"/>
                <a:ea typeface="굴림" panose="020B0600000101010101" pitchFamily="34" charset="-127"/>
              </a:defRPr>
            </a:lvl1pPr>
            <a:lvl2pPr marL="742950" indent="-285750" latinLnBrk="1">
              <a:spcBef>
                <a:spcPct val="20000"/>
              </a:spcBef>
              <a:buClr>
                <a:schemeClr val="hlink"/>
              </a:buClr>
              <a:buSzPct val="55000"/>
              <a:buFont typeface="Wingdings" panose="05000000000000000000" pitchFamily="2" charset="2"/>
              <a:buChar char="n"/>
              <a:defRPr kumimoji="1" sz="1600">
                <a:solidFill>
                  <a:schemeClr val="tx1"/>
                </a:solidFill>
                <a:latin typeface="굴림" panose="020B0600000101010101" pitchFamily="34" charset="-127"/>
                <a:ea typeface="굴림" panose="020B0600000101010101" pitchFamily="34" charset="-127"/>
              </a:defRPr>
            </a:lvl2pPr>
            <a:lvl3pPr marL="1143000" indent="-228600" latinLnBrk="1">
              <a:spcBef>
                <a:spcPct val="20000"/>
              </a:spcBef>
              <a:buClr>
                <a:schemeClr val="folHlink"/>
              </a:buClr>
              <a:buSzPct val="50000"/>
              <a:buFont typeface="Wingdings" panose="05000000000000000000" pitchFamily="2" charset="2"/>
              <a:buChar char="n"/>
              <a:defRPr kumimoji="1" sz="1400">
                <a:solidFill>
                  <a:schemeClr val="tx1"/>
                </a:solidFill>
                <a:latin typeface="굴림" panose="020B0600000101010101" pitchFamily="34" charset="-127"/>
                <a:ea typeface="굴림" panose="020B0600000101010101" pitchFamily="34" charset="-127"/>
              </a:defRPr>
            </a:lvl3pPr>
            <a:lvl4pPr marL="1600200" indent="-228600" latinLnBrk="1">
              <a:spcBef>
                <a:spcPct val="20000"/>
              </a:spcBef>
              <a:buClr>
                <a:schemeClr val="accent2"/>
              </a:buClr>
              <a:buSzPct val="55000"/>
              <a:buFont typeface="Wingdings" panose="05000000000000000000" pitchFamily="2" charset="2"/>
              <a:buChar char="n"/>
              <a:defRPr kumimoji="1" sz="1200">
                <a:solidFill>
                  <a:schemeClr val="tx1"/>
                </a:solidFill>
                <a:latin typeface="굴림" panose="020B0600000101010101" pitchFamily="34" charset="-127"/>
                <a:ea typeface="굴림" panose="020B0600000101010101" pitchFamily="34" charset="-127"/>
              </a:defRPr>
            </a:lvl4pPr>
            <a:lvl5pPr marL="2057400" indent="-228600" latinLnBrk="1">
              <a:spcBef>
                <a:spcPct val="20000"/>
              </a:spcBef>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9pPr>
          </a:lstStyle>
          <a:p>
            <a:pPr algn="ctr" latinLnBrk="0">
              <a:spcBef>
                <a:spcPct val="0"/>
              </a:spcBef>
              <a:buClrTx/>
              <a:buSzTx/>
              <a:buFontTx/>
              <a:buNone/>
            </a:pPr>
            <a:r>
              <a:rPr lang="en-US" altLang="ko-KR" sz="1400" dirty="0"/>
              <a:t>Original Image</a:t>
            </a:r>
            <a:endParaRPr lang="ko-KR" altLang="en-US" sz="1400" dirty="0"/>
          </a:p>
        </p:txBody>
      </p:sp>
      <p:sp>
        <p:nvSpPr>
          <p:cNvPr id="7" name="TextBox 5">
            <a:extLst>
              <a:ext uri="{FF2B5EF4-FFF2-40B4-BE49-F238E27FC236}">
                <a16:creationId xmlns:a16="http://schemas.microsoft.com/office/drawing/2014/main" id="{AC72B06A-0B69-41C7-AF62-3958D5773FF9}"/>
              </a:ext>
            </a:extLst>
          </p:cNvPr>
          <p:cNvSpPr txBox="1">
            <a:spLocks noChangeArrowheads="1"/>
          </p:cNvSpPr>
          <p:nvPr/>
        </p:nvSpPr>
        <p:spPr bwMode="auto">
          <a:xfrm>
            <a:off x="6521108" y="5205872"/>
            <a:ext cx="34813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lr>
                <a:schemeClr val="folHlink"/>
              </a:buClr>
              <a:buSzPct val="60000"/>
              <a:buFont typeface="Wingdings" panose="05000000000000000000" pitchFamily="2" charset="2"/>
              <a:buChar char="n"/>
              <a:defRPr kumimoji="1" sz="3200">
                <a:solidFill>
                  <a:schemeClr val="tx1"/>
                </a:solidFill>
                <a:latin typeface="굴림" panose="020B0600000101010101" pitchFamily="34" charset="-127"/>
                <a:ea typeface="굴림" panose="020B0600000101010101" pitchFamily="34" charset="-127"/>
              </a:defRPr>
            </a:lvl1pPr>
            <a:lvl2pPr marL="742950" indent="-285750" latinLnBrk="1">
              <a:spcBef>
                <a:spcPct val="20000"/>
              </a:spcBef>
              <a:buClr>
                <a:schemeClr val="hlink"/>
              </a:buClr>
              <a:buSzPct val="55000"/>
              <a:buFont typeface="Wingdings" panose="05000000000000000000" pitchFamily="2" charset="2"/>
              <a:buChar char="n"/>
              <a:defRPr kumimoji="1" sz="1600">
                <a:solidFill>
                  <a:schemeClr val="tx1"/>
                </a:solidFill>
                <a:latin typeface="굴림" panose="020B0600000101010101" pitchFamily="34" charset="-127"/>
                <a:ea typeface="굴림" panose="020B0600000101010101" pitchFamily="34" charset="-127"/>
              </a:defRPr>
            </a:lvl2pPr>
            <a:lvl3pPr marL="1143000" indent="-228600" latinLnBrk="1">
              <a:spcBef>
                <a:spcPct val="20000"/>
              </a:spcBef>
              <a:buClr>
                <a:schemeClr val="folHlink"/>
              </a:buClr>
              <a:buSzPct val="50000"/>
              <a:buFont typeface="Wingdings" panose="05000000000000000000" pitchFamily="2" charset="2"/>
              <a:buChar char="n"/>
              <a:defRPr kumimoji="1" sz="1400">
                <a:solidFill>
                  <a:schemeClr val="tx1"/>
                </a:solidFill>
                <a:latin typeface="굴림" panose="020B0600000101010101" pitchFamily="34" charset="-127"/>
                <a:ea typeface="굴림" panose="020B0600000101010101" pitchFamily="34" charset="-127"/>
              </a:defRPr>
            </a:lvl3pPr>
            <a:lvl4pPr marL="1600200" indent="-228600" latinLnBrk="1">
              <a:spcBef>
                <a:spcPct val="20000"/>
              </a:spcBef>
              <a:buClr>
                <a:schemeClr val="accent2"/>
              </a:buClr>
              <a:buSzPct val="55000"/>
              <a:buFont typeface="Wingdings" panose="05000000000000000000" pitchFamily="2" charset="2"/>
              <a:buChar char="n"/>
              <a:defRPr kumimoji="1" sz="1200">
                <a:solidFill>
                  <a:schemeClr val="tx1"/>
                </a:solidFill>
                <a:latin typeface="굴림" panose="020B0600000101010101" pitchFamily="34" charset="-127"/>
                <a:ea typeface="굴림" panose="020B0600000101010101" pitchFamily="34" charset="-127"/>
              </a:defRPr>
            </a:lvl4pPr>
            <a:lvl5pPr marL="2057400" indent="-228600" latinLnBrk="1">
              <a:spcBef>
                <a:spcPct val="20000"/>
              </a:spcBef>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9pPr>
          </a:lstStyle>
          <a:p>
            <a:pPr algn="ctr" latinLnBrk="0">
              <a:spcBef>
                <a:spcPct val="0"/>
              </a:spcBef>
              <a:buClrTx/>
              <a:buSzTx/>
              <a:buFontTx/>
              <a:buNone/>
            </a:pPr>
            <a:r>
              <a:rPr lang="en-US" altLang="en-US" sz="1400" dirty="0"/>
              <a:t>Result Image</a:t>
            </a:r>
          </a:p>
        </p:txBody>
      </p:sp>
      <p:pic>
        <p:nvPicPr>
          <p:cNvPr id="8" name="Picture 4">
            <a:extLst>
              <a:ext uri="{FF2B5EF4-FFF2-40B4-BE49-F238E27FC236}">
                <a16:creationId xmlns:a16="http://schemas.microsoft.com/office/drawing/2014/main" id="{B0FDBF5C-6D32-4F4E-BAFE-9E3ADB94C68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7452" r="9049" b="39500"/>
          <a:stretch/>
        </p:blipFill>
        <p:spPr>
          <a:xfrm>
            <a:off x="1684868" y="1653667"/>
            <a:ext cx="4315438" cy="3552204"/>
          </a:xfrm>
          <a:prstGeom prst="rect">
            <a:avLst/>
          </a:prstGeom>
        </p:spPr>
      </p:pic>
      <p:pic>
        <p:nvPicPr>
          <p:cNvPr id="9" name="Picture 6" descr="A picture containing graphical user interface&#10;&#10;Description automatically generated">
            <a:extLst>
              <a:ext uri="{FF2B5EF4-FFF2-40B4-BE49-F238E27FC236}">
                <a16:creationId xmlns:a16="http://schemas.microsoft.com/office/drawing/2014/main" id="{1FD13D70-75C6-45C5-BA8E-12B2AF77F38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41" r="1897" b="39500"/>
          <a:stretch/>
        </p:blipFill>
        <p:spPr>
          <a:xfrm>
            <a:off x="6086188" y="1678558"/>
            <a:ext cx="4529058" cy="3527314"/>
          </a:xfrm>
          <a:prstGeom prst="rect">
            <a:avLst/>
          </a:prstGeom>
        </p:spPr>
      </p:pic>
    </p:spTree>
    <p:extLst>
      <p:ext uri="{BB962C8B-B14F-4D97-AF65-F5344CB8AC3E}">
        <p14:creationId xmlns:p14="http://schemas.microsoft.com/office/powerpoint/2010/main" val="3342628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표 3"/>
          <p:cNvGraphicFramePr>
            <a:graphicFrameLocks noGrp="1"/>
          </p:cNvGraphicFramePr>
          <p:nvPr/>
        </p:nvGraphicFramePr>
        <p:xfrm>
          <a:off x="3061320" y="1268760"/>
          <a:ext cx="6203032" cy="792088"/>
        </p:xfrm>
        <a:graphic>
          <a:graphicData uri="http://schemas.openxmlformats.org/drawingml/2006/table">
            <a:tbl>
              <a:tblPr>
                <a:tableStyleId>{5C22544A-7EE6-4342-B048-85BDC9FD1C3A}</a:tableStyleId>
              </a:tblPr>
              <a:tblGrid>
                <a:gridCol w="473224">
                  <a:extLst>
                    <a:ext uri="{9D8B030D-6E8A-4147-A177-3AD203B41FA5}">
                      <a16:colId xmlns:a16="http://schemas.microsoft.com/office/drawing/2014/main" val="20000"/>
                    </a:ext>
                  </a:extLst>
                </a:gridCol>
                <a:gridCol w="5729808">
                  <a:extLst>
                    <a:ext uri="{9D8B030D-6E8A-4147-A177-3AD203B41FA5}">
                      <a16:colId xmlns:a16="http://schemas.microsoft.com/office/drawing/2014/main" val="20001"/>
                    </a:ext>
                  </a:extLst>
                </a:gridCol>
              </a:tblGrid>
              <a:tr h="400218">
                <a:tc>
                  <a:txBody>
                    <a:bodyPr/>
                    <a:lstStyle/>
                    <a:p>
                      <a:pPr algn="ctr" fontAlgn="ctr"/>
                      <a:r>
                        <a:rPr lang="ko-KR" altLang="en-US" sz="1100" b="0" i="0" u="none" strike="noStrike" dirty="0">
                          <a:solidFill>
                            <a:srgbClr val="000000"/>
                          </a:solidFill>
                          <a:effectLst/>
                          <a:latin typeface="맑은 고딕"/>
                        </a:rPr>
                        <a:t>현상</a:t>
                      </a:r>
                      <a:endParaRPr lang="en-US" altLang="ko-KR" sz="1100" b="0" i="0" u="none" strike="noStrike" dirty="0">
                        <a:solidFill>
                          <a:srgbClr val="000000"/>
                        </a:solidFill>
                        <a:effectLst/>
                        <a:latin typeface="맑은 고딕"/>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100" b="0" i="0" u="none" strike="noStrike" dirty="0">
                          <a:solidFill>
                            <a:srgbClr val="000000"/>
                          </a:solidFill>
                          <a:effectLst/>
                          <a:latin typeface="맑은 고딕"/>
                        </a:rPr>
                        <a:t>Pole</a:t>
                      </a:r>
                      <a:r>
                        <a:rPr lang="en-US" altLang="ko-KR" sz="1100" b="0" i="0" u="none" strike="noStrike" baseline="0" dirty="0">
                          <a:solidFill>
                            <a:srgbClr val="000000"/>
                          </a:solidFill>
                          <a:effectLst/>
                          <a:latin typeface="맑은 고딕"/>
                        </a:rPr>
                        <a:t> </a:t>
                      </a:r>
                      <a:r>
                        <a:rPr lang="ko-KR" altLang="en-US" sz="1100" b="0" i="0" u="none" strike="noStrike" baseline="0" dirty="0">
                          <a:solidFill>
                            <a:srgbClr val="000000"/>
                          </a:solidFill>
                          <a:effectLst/>
                          <a:latin typeface="맑은 고딕"/>
                        </a:rPr>
                        <a:t>검사 </a:t>
                      </a:r>
                      <a:endParaRPr lang="ko-KR" altLang="en-US" sz="1100" b="0" i="0" u="none" strike="noStrike" dirty="0">
                        <a:solidFill>
                          <a:srgbClr val="000000"/>
                        </a:solidFill>
                        <a:effectLst/>
                        <a:latin typeface="맑은 고딕"/>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91870">
                <a:tc>
                  <a:txBody>
                    <a:bodyPr/>
                    <a:lstStyle/>
                    <a:p>
                      <a:pPr algn="ctr" fontAlgn="ctr"/>
                      <a:r>
                        <a:rPr lang="ko-KR" altLang="en-US" sz="1100" b="0" i="0" u="none" strike="noStrike" dirty="0">
                          <a:solidFill>
                            <a:srgbClr val="000000"/>
                          </a:solidFill>
                          <a:effectLst/>
                          <a:latin typeface="맑은 고딕"/>
                        </a:rPr>
                        <a:t>결과</a:t>
                      </a:r>
                      <a:endParaRPr lang="en-US" altLang="ko-KR" sz="1100" b="0" i="0" u="none" strike="noStrike" dirty="0">
                        <a:solidFill>
                          <a:srgbClr val="000000"/>
                        </a:solidFill>
                        <a:effectLst/>
                        <a:latin typeface="맑은 고딕"/>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ctr" latinLnBrk="1" hangingPunct="1">
                        <a:lnSpc>
                          <a:spcPct val="100000"/>
                        </a:lnSpc>
                        <a:spcBef>
                          <a:spcPts val="0"/>
                        </a:spcBef>
                        <a:spcAft>
                          <a:spcPts val="0"/>
                        </a:spcAft>
                        <a:buClrTx/>
                        <a:buSzTx/>
                        <a:buFontTx/>
                        <a:buNone/>
                        <a:tabLst/>
                        <a:defRPr/>
                      </a:pPr>
                      <a:endParaRPr lang="en-US" altLang="ko-KR" sz="11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5" name="제목 1"/>
          <p:cNvSpPr txBox="1">
            <a:spLocks/>
          </p:cNvSpPr>
          <p:nvPr/>
        </p:nvSpPr>
        <p:spPr>
          <a:xfrm>
            <a:off x="2099356" y="-5163"/>
            <a:ext cx="7992888" cy="720079"/>
          </a:xfrm>
          <a:prstGeom prst="rect">
            <a:avLst/>
          </a:prstGeom>
        </p:spPr>
        <p:txBody>
          <a:bodyPr vert="horz" lIns="91440" tIns="45720" rIns="91440" bIns="45720" rtlCol="0" anchor="ctr">
            <a:normAutofit fontScale="82500" lnSpcReduction="200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fontAlgn="ctr">
              <a:spcBef>
                <a:spcPts val="0"/>
              </a:spcBef>
              <a:defRPr/>
            </a:pPr>
            <a:r>
              <a:rPr lang="en-US" altLang="ko-KR" sz="2900" dirty="0">
                <a:solidFill>
                  <a:srgbClr val="FF0000"/>
                </a:solidFill>
              </a:rPr>
              <a:t>8. iBC-232 </a:t>
            </a:r>
            <a:r>
              <a:rPr lang="ko-KR" altLang="en-US" sz="2900" dirty="0">
                <a:solidFill>
                  <a:srgbClr val="FF0000"/>
                </a:solidFill>
              </a:rPr>
              <a:t>상</a:t>
            </a:r>
            <a:r>
              <a:rPr lang="en-US" altLang="ko-KR" sz="2900" dirty="0">
                <a:solidFill>
                  <a:srgbClr val="FF0000"/>
                </a:solidFill>
              </a:rPr>
              <a:t>/</a:t>
            </a:r>
            <a:r>
              <a:rPr lang="ko-KR" altLang="en-US" sz="2900" dirty="0">
                <a:solidFill>
                  <a:srgbClr val="FF0000"/>
                </a:solidFill>
              </a:rPr>
              <a:t>하부 </a:t>
            </a:r>
            <a:r>
              <a:rPr lang="ko-KR" altLang="en-US" sz="2900" dirty="0" err="1">
                <a:solidFill>
                  <a:srgbClr val="FF0000"/>
                </a:solidFill>
              </a:rPr>
              <a:t>과검</a:t>
            </a:r>
            <a:r>
              <a:rPr lang="en-US" altLang="ko-KR" sz="2900" dirty="0">
                <a:solidFill>
                  <a:srgbClr val="FF0000"/>
                </a:solidFill>
              </a:rPr>
              <a:t>(1)</a:t>
            </a:r>
            <a:endParaRPr lang="vi-VN" altLang="ko-KR" sz="2900" dirty="0">
              <a:solidFill>
                <a:srgbClr val="FF0000"/>
              </a:solidFill>
            </a:endParaRPr>
          </a:p>
          <a:p>
            <a:pPr fontAlgn="ctr">
              <a:spcBef>
                <a:spcPts val="0"/>
              </a:spcBef>
              <a:defRPr/>
            </a:pPr>
            <a:r>
              <a:rPr lang="vi-VN" altLang="ko-KR" sz="2900" dirty="0">
                <a:solidFill>
                  <a:srgbClr val="FF0000"/>
                </a:solidFill>
              </a:rPr>
              <a:t>iBC-232 TOP/BOT overdetection</a:t>
            </a:r>
            <a:endParaRPr lang="en-US" altLang="ko-KR" sz="3200" dirty="0">
              <a:solidFill>
                <a:srgbClr val="FF0000"/>
              </a:solidFill>
            </a:endParaRPr>
          </a:p>
        </p:txBody>
      </p:sp>
      <p:graphicFrame>
        <p:nvGraphicFramePr>
          <p:cNvPr id="11" name="표 10"/>
          <p:cNvGraphicFramePr>
            <a:graphicFrameLocks noGrp="1"/>
          </p:cNvGraphicFramePr>
          <p:nvPr/>
        </p:nvGraphicFramePr>
        <p:xfrm>
          <a:off x="3071664" y="1268760"/>
          <a:ext cx="6203032" cy="1005840"/>
        </p:xfrm>
        <a:graphic>
          <a:graphicData uri="http://schemas.openxmlformats.org/drawingml/2006/table">
            <a:tbl>
              <a:tblPr>
                <a:tableStyleId>{5C22544A-7EE6-4342-B048-85BDC9FD1C3A}</a:tableStyleId>
              </a:tblPr>
              <a:tblGrid>
                <a:gridCol w="473224">
                  <a:extLst>
                    <a:ext uri="{9D8B030D-6E8A-4147-A177-3AD203B41FA5}">
                      <a16:colId xmlns:a16="http://schemas.microsoft.com/office/drawing/2014/main" val="20000"/>
                    </a:ext>
                  </a:extLst>
                </a:gridCol>
                <a:gridCol w="5729808">
                  <a:extLst>
                    <a:ext uri="{9D8B030D-6E8A-4147-A177-3AD203B41FA5}">
                      <a16:colId xmlns:a16="http://schemas.microsoft.com/office/drawing/2014/main" val="20001"/>
                    </a:ext>
                  </a:extLst>
                </a:gridCol>
              </a:tblGrid>
              <a:tr h="400218">
                <a:tc>
                  <a:txBody>
                    <a:bodyPr/>
                    <a:lstStyle/>
                    <a:p>
                      <a:pPr algn="ctr" fontAlgn="ctr"/>
                      <a:r>
                        <a:rPr lang="ko-KR" altLang="en-US" sz="1100" b="0" i="0" u="none" strike="noStrike" dirty="0">
                          <a:solidFill>
                            <a:srgbClr val="000000"/>
                          </a:solidFill>
                          <a:effectLst/>
                          <a:latin typeface="맑은 고딕"/>
                        </a:rPr>
                        <a:t>현상</a:t>
                      </a:r>
                      <a:endParaRPr lang="vi-VN" altLang="ko-KR" sz="1100" b="0" i="0" u="none" strike="noStrike" dirty="0">
                        <a:solidFill>
                          <a:srgbClr val="000000"/>
                        </a:solidFill>
                        <a:effectLst/>
                        <a:latin typeface="맑은 고딕"/>
                      </a:endParaRPr>
                    </a:p>
                    <a:p>
                      <a:pPr algn="ctr" fontAlgn="ctr"/>
                      <a:r>
                        <a:rPr lang="vi-VN" altLang="ko-KR" sz="1100" b="0" i="0" u="none" strike="noStrike" dirty="0">
                          <a:solidFill>
                            <a:srgbClr val="000000"/>
                          </a:solidFill>
                          <a:effectLst/>
                          <a:latin typeface="맑은 고딕"/>
                        </a:rPr>
                        <a:t>Hiện</a:t>
                      </a:r>
                      <a:r>
                        <a:rPr lang="vi-VN" altLang="ko-KR" sz="1100" b="0" i="0" u="none" strike="noStrike" baseline="0" dirty="0">
                          <a:solidFill>
                            <a:srgbClr val="000000"/>
                          </a:solidFill>
                          <a:effectLst/>
                          <a:latin typeface="맑은 고딕"/>
                        </a:rPr>
                        <a:t> tượng</a:t>
                      </a:r>
                      <a:endParaRPr lang="en-US" altLang="ko-KR" sz="1100" b="0" i="0" u="none" strike="noStrike" dirty="0">
                        <a:solidFill>
                          <a:srgbClr val="000000"/>
                        </a:solidFill>
                        <a:effectLst/>
                        <a:latin typeface="맑은 고딕"/>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100" b="0" i="0" u="none" strike="noStrike" dirty="0">
                          <a:solidFill>
                            <a:srgbClr val="000000"/>
                          </a:solidFill>
                          <a:effectLst/>
                          <a:latin typeface="맑은 고딕"/>
                        </a:rPr>
                        <a:t>iBC-232</a:t>
                      </a:r>
                      <a:r>
                        <a:rPr lang="en-US" altLang="ko-KR" sz="1100" b="0" i="0" u="none" strike="noStrike" baseline="0" dirty="0">
                          <a:solidFill>
                            <a:srgbClr val="000000"/>
                          </a:solidFill>
                          <a:effectLst/>
                          <a:latin typeface="맑은 고딕"/>
                        </a:rPr>
                        <a:t> </a:t>
                      </a:r>
                      <a:r>
                        <a:rPr lang="ko-KR" altLang="en-US" sz="1100" b="0" i="0" u="none" strike="noStrike" baseline="0" dirty="0">
                          <a:solidFill>
                            <a:srgbClr val="000000"/>
                          </a:solidFill>
                          <a:effectLst/>
                          <a:latin typeface="맑은 고딕"/>
                        </a:rPr>
                        <a:t>최외각 검사 미흡으로 과검 빈도 높음</a:t>
                      </a:r>
                      <a:endParaRPr lang="vi-VN" altLang="ko-KR" sz="1100" b="0" i="0" u="none" strike="noStrike" baseline="0" dirty="0">
                        <a:solidFill>
                          <a:srgbClr val="000000"/>
                        </a:solidFill>
                        <a:effectLst/>
                        <a:latin typeface="맑은 고딕"/>
                      </a:endParaRPr>
                    </a:p>
                    <a:p>
                      <a:pPr algn="ctr" fontAlgn="ctr"/>
                      <a:r>
                        <a:rPr lang="vi-VN" altLang="ko-KR" sz="1100" b="0" i="0" u="none" strike="noStrike" baseline="0" dirty="0">
                          <a:solidFill>
                            <a:srgbClr val="000000"/>
                          </a:solidFill>
                          <a:effectLst/>
                          <a:latin typeface="맑은 고딕"/>
                        </a:rPr>
                        <a:t>Tần suất over-detect cao do kiểm tra không chính xác vùng ngoài cùng</a:t>
                      </a:r>
                      <a:endParaRPr lang="ko-KR" altLang="en-US" sz="1100" b="0" i="0" u="none" strike="noStrike" dirty="0">
                        <a:solidFill>
                          <a:srgbClr val="000000"/>
                        </a:solidFill>
                        <a:effectLst/>
                        <a:latin typeface="맑은 고딕"/>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91870">
                <a:tc>
                  <a:txBody>
                    <a:bodyPr/>
                    <a:lstStyle/>
                    <a:p>
                      <a:pPr algn="ctr" fontAlgn="ctr"/>
                      <a:r>
                        <a:rPr lang="ko-KR" altLang="en-US" sz="1100" b="0" i="0" u="none" strike="noStrike" dirty="0">
                          <a:solidFill>
                            <a:srgbClr val="000000"/>
                          </a:solidFill>
                          <a:effectLst/>
                          <a:latin typeface="맑은 고딕"/>
                        </a:rPr>
                        <a:t>결과</a:t>
                      </a:r>
                      <a:endParaRPr lang="vi-VN" altLang="ko-KR" sz="1100" b="0" i="0" u="none" strike="noStrike" dirty="0">
                        <a:solidFill>
                          <a:srgbClr val="000000"/>
                        </a:solidFill>
                        <a:effectLst/>
                        <a:latin typeface="맑은 고딕"/>
                      </a:endParaRPr>
                    </a:p>
                    <a:p>
                      <a:pPr algn="ctr" fontAlgn="ctr"/>
                      <a:r>
                        <a:rPr lang="vi-VN" altLang="ko-KR" sz="1100" b="0" i="0" u="none" strike="noStrike" dirty="0">
                          <a:solidFill>
                            <a:srgbClr val="000000"/>
                          </a:solidFill>
                          <a:effectLst/>
                          <a:latin typeface="맑은 고딕"/>
                        </a:rPr>
                        <a:t>Kết</a:t>
                      </a:r>
                      <a:r>
                        <a:rPr lang="vi-VN" altLang="ko-KR" sz="1100" b="0" i="0" u="none" strike="noStrike" baseline="0" dirty="0">
                          <a:solidFill>
                            <a:srgbClr val="000000"/>
                          </a:solidFill>
                          <a:effectLst/>
                          <a:latin typeface="맑은 고딕"/>
                        </a:rPr>
                        <a:t> quả</a:t>
                      </a:r>
                      <a:endParaRPr lang="en-US" altLang="ko-KR" sz="1100" b="0" i="0" u="none" strike="noStrike" dirty="0">
                        <a:solidFill>
                          <a:srgbClr val="000000"/>
                        </a:solidFill>
                        <a:effectLst/>
                        <a:latin typeface="맑은 고딕"/>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ctr" latinLnBrk="1" hangingPunct="1">
                        <a:lnSpc>
                          <a:spcPct val="100000"/>
                        </a:lnSpc>
                        <a:spcBef>
                          <a:spcPts val="0"/>
                        </a:spcBef>
                        <a:spcAft>
                          <a:spcPts val="0"/>
                        </a:spcAft>
                        <a:buClrTx/>
                        <a:buSzTx/>
                        <a:buFontTx/>
                        <a:buNone/>
                        <a:tabLst/>
                        <a:defRPr/>
                      </a:pPr>
                      <a:r>
                        <a:rPr lang="ko-KR" altLang="en-US" sz="1100" dirty="0" err="1"/>
                        <a:t>과검율</a:t>
                      </a:r>
                      <a:r>
                        <a:rPr lang="ko-KR" altLang="en-US" sz="1100" dirty="0"/>
                        <a:t> </a:t>
                      </a:r>
                      <a:r>
                        <a:rPr lang="en-US" altLang="ko-KR" sz="1100" dirty="0"/>
                        <a:t>0.05% </a:t>
                      </a:r>
                      <a:r>
                        <a:rPr lang="ko-KR" altLang="en-US" sz="1100" dirty="0"/>
                        <a:t>목표 </a:t>
                      </a:r>
                      <a:r>
                        <a:rPr lang="en-US" altLang="ko-KR" sz="1100" dirty="0">
                          <a:sym typeface="Wingdings" panose="05000000000000000000" pitchFamily="2" charset="2"/>
                        </a:rPr>
                        <a:t> </a:t>
                      </a:r>
                      <a:r>
                        <a:rPr lang="ko-KR" altLang="en-US" sz="1100" dirty="0">
                          <a:sym typeface="Wingdings" panose="05000000000000000000" pitchFamily="2" charset="2"/>
                        </a:rPr>
                        <a:t>현재 </a:t>
                      </a:r>
                      <a:r>
                        <a:rPr lang="ko-KR" altLang="en-US" sz="1100" dirty="0" err="1">
                          <a:sym typeface="Wingdings" panose="05000000000000000000" pitchFamily="2" charset="2"/>
                        </a:rPr>
                        <a:t>과검률</a:t>
                      </a:r>
                      <a:r>
                        <a:rPr lang="ko-KR" altLang="en-US" sz="1100" dirty="0">
                          <a:sym typeface="Wingdings" panose="05000000000000000000" pitchFamily="2" charset="2"/>
                        </a:rPr>
                        <a:t> 약 </a:t>
                      </a:r>
                      <a:r>
                        <a:rPr lang="en-US" altLang="ko-KR" sz="1100" dirty="0">
                          <a:sym typeface="Wingdings" panose="05000000000000000000" pitchFamily="2" charset="2"/>
                        </a:rPr>
                        <a:t>0.8%</a:t>
                      </a:r>
                      <a:endParaRPr lang="vi-VN" altLang="ko-KR" sz="1100" dirty="0">
                        <a:sym typeface="Wingdings" panose="05000000000000000000" pitchFamily="2" charset="2"/>
                      </a:endParaRPr>
                    </a:p>
                    <a:p>
                      <a:pPr marL="0" marR="0" indent="0" algn="ctr" defTabSz="914400" rtl="0" eaLnBrk="1" fontAlgn="ctr" latinLnBrk="1" hangingPunct="1">
                        <a:lnSpc>
                          <a:spcPct val="100000"/>
                        </a:lnSpc>
                        <a:spcBef>
                          <a:spcPts val="0"/>
                        </a:spcBef>
                        <a:spcAft>
                          <a:spcPts val="0"/>
                        </a:spcAft>
                        <a:buClrTx/>
                        <a:buSzTx/>
                        <a:buFontTx/>
                        <a:buNone/>
                        <a:tabLst/>
                        <a:defRPr/>
                      </a:pPr>
                      <a:r>
                        <a:rPr lang="vi-VN" altLang="ko-KR" sz="1100" dirty="0">
                          <a:sym typeface="Wingdings" panose="05000000000000000000" pitchFamily="2" charset="2"/>
                        </a:rPr>
                        <a:t>Mục</a:t>
                      </a:r>
                      <a:r>
                        <a:rPr lang="vi-VN" altLang="ko-KR" sz="1100" baseline="0" dirty="0">
                          <a:sym typeface="Wingdings" panose="05000000000000000000" pitchFamily="2" charset="2"/>
                        </a:rPr>
                        <a:t> tiêu overdection là 0.05%-&gt; Tỉ lệ hiện tại tầm 0.8%</a:t>
                      </a:r>
                      <a:endParaRPr lang="en-US" altLang="ko-KR" sz="11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pic>
        <p:nvPicPr>
          <p:cNvPr id="1030" name="Picture 6" descr="C:\Users\smpark\Desktop\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2464" y="2951894"/>
            <a:ext cx="3600000" cy="94165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smpark\Desktop\a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536" y="2951894"/>
            <a:ext cx="3600000" cy="9811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smpark\Desktop\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2464" y="4739804"/>
            <a:ext cx="3600000" cy="983806"/>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smpark\Desktop\bb.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9536" y="4726253"/>
            <a:ext cx="3600000" cy="1010909"/>
          </a:xfrm>
          <a:prstGeom prst="rect">
            <a:avLst/>
          </a:prstGeom>
          <a:noFill/>
          <a:extLst>
            <a:ext uri="{909E8E84-426E-40DD-AFC4-6F175D3DCCD1}">
              <a14:hiddenFill xmlns:a14="http://schemas.microsoft.com/office/drawing/2010/main">
                <a:solidFill>
                  <a:srgbClr val="FFFFFF"/>
                </a:solidFill>
              </a14:hiddenFill>
            </a:ext>
          </a:extLst>
        </p:spPr>
      </p:pic>
      <p:sp>
        <p:nvSpPr>
          <p:cNvPr id="2" name="오른쪽 화살표 1"/>
          <p:cNvSpPr/>
          <p:nvPr/>
        </p:nvSpPr>
        <p:spPr>
          <a:xfrm>
            <a:off x="5807568" y="3118439"/>
            <a:ext cx="576464" cy="6480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오른쪽 화살표 18"/>
          <p:cNvSpPr/>
          <p:nvPr/>
        </p:nvSpPr>
        <p:spPr>
          <a:xfrm>
            <a:off x="5807568" y="4907670"/>
            <a:ext cx="576464" cy="6480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타원 19"/>
          <p:cNvSpPr/>
          <p:nvPr/>
        </p:nvSpPr>
        <p:spPr>
          <a:xfrm>
            <a:off x="6672064" y="3326529"/>
            <a:ext cx="511274" cy="5292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p:cNvSpPr/>
          <p:nvPr/>
        </p:nvSpPr>
        <p:spPr>
          <a:xfrm>
            <a:off x="6718204" y="5179289"/>
            <a:ext cx="511274" cy="5292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 name="Đường nối Thẳng 5"/>
          <p:cNvCxnSpPr/>
          <p:nvPr/>
        </p:nvCxnSpPr>
        <p:spPr>
          <a:xfrm>
            <a:off x="6973841" y="3619868"/>
            <a:ext cx="392414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6733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Pole Length </a:t>
            </a:r>
            <a:r>
              <a:rPr lang="en-US" dirty="0" smtClean="0"/>
              <a:t>Refinement</a:t>
            </a:r>
            <a:endParaRPr lang="en-US" dirty="0"/>
          </a:p>
        </p:txBody>
      </p:sp>
      <p:sp>
        <p:nvSpPr>
          <p:cNvPr id="3" name="Content Placeholder 2"/>
          <p:cNvSpPr>
            <a:spLocks noGrp="1"/>
          </p:cNvSpPr>
          <p:nvPr>
            <p:ph idx="1"/>
          </p:nvPr>
        </p:nvSpPr>
        <p:spPr>
          <a:xfrm>
            <a:off x="216331" y="912914"/>
            <a:ext cx="11459370" cy="5023201"/>
          </a:xfrm>
        </p:spPr>
        <p:txBody>
          <a:bodyPr/>
          <a:lstStyle/>
          <a:p>
            <a:r>
              <a:rPr lang="en-US" dirty="0" smtClean="0"/>
              <a:t>Issue.</a:t>
            </a:r>
          </a:p>
          <a:p>
            <a:pPr marL="0" indent="0">
              <a:buNone/>
            </a:pPr>
            <a:r>
              <a:rPr lang="en-US" dirty="0"/>
              <a:t> </a:t>
            </a:r>
            <a:r>
              <a:rPr lang="en-US" dirty="0" smtClean="0"/>
              <a:t>   - Matching Poles</a:t>
            </a:r>
          </a:p>
          <a:p>
            <a:pPr marL="0" indent="0">
              <a:buNone/>
            </a:pPr>
            <a:r>
              <a:rPr lang="en-US" dirty="0"/>
              <a:t> </a:t>
            </a:r>
            <a:r>
              <a:rPr lang="en-US" dirty="0" smtClean="0"/>
              <a:t>   - Refine pole by the position.</a:t>
            </a:r>
          </a:p>
        </p:txBody>
      </p:sp>
      <p:sp>
        <p:nvSpPr>
          <p:cNvPr id="4" name="Slide Number Placeholder 3"/>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612001EB-C607-4195-83CD-5AE5F3E4F111}" type="slidenum">
              <a:rPr kumimoji="0" lang="en-US" b="1" i="0" u="none" strike="noStrike" kern="1200" cap="none" spc="0" normalizeH="0" baseline="0" noProof="0" smtClean="0">
                <a:ln>
                  <a:noFill/>
                </a:ln>
                <a:solidFill>
                  <a:prstClr val="black">
                    <a:lumMod val="75000"/>
                    <a:lumOff val="25000"/>
                  </a:prstClr>
                </a:solidFill>
                <a:effectLst/>
                <a:uLnTx/>
                <a:uFillTx/>
                <a:ea typeface="나눔고딕" panose="020D0604000000000000" pitchFamily="50" charset="-127"/>
                <a:cs typeface="+mn-cs"/>
              </a:rPr>
              <a:pPr marL="0" marR="0" lvl="0" indent="0" algn="ctr" defTabSz="457200" rtl="0" eaLnBrk="1" fontAlgn="auto" latinLnBrk="0" hangingPunct="1">
                <a:lnSpc>
                  <a:spcPct val="100000"/>
                </a:lnSpc>
                <a:spcBef>
                  <a:spcPts val="0"/>
                </a:spcBef>
                <a:spcAft>
                  <a:spcPts val="0"/>
                </a:spcAft>
                <a:buClrTx/>
                <a:buSzTx/>
                <a:buFontTx/>
                <a:buNone/>
                <a:tabLst/>
                <a:defRPr/>
              </a:pPr>
              <a:t>7</a:t>
            </a:fld>
            <a:endParaRPr kumimoji="0" lang="en-US" b="1" i="0" u="none" strike="noStrike" kern="1200" cap="none" spc="0" normalizeH="0" baseline="0" noProof="0" dirty="0">
              <a:ln>
                <a:noFill/>
              </a:ln>
              <a:solidFill>
                <a:prstClr val="black">
                  <a:lumMod val="75000"/>
                  <a:lumOff val="25000"/>
                </a:prstClr>
              </a:solidFill>
              <a:effectLst/>
              <a:uLnTx/>
              <a:uFillTx/>
              <a:ea typeface="나눔고딕" panose="020D0604000000000000" pitchFamily="50" charset="-127"/>
              <a:cs typeface="+mn-cs"/>
            </a:endParaRPr>
          </a:p>
        </p:txBody>
      </p:sp>
      <p:pic>
        <p:nvPicPr>
          <p:cNvPr id="148" name="Hình ảnh 147"/>
          <p:cNvPicPr>
            <a:picLocks noChangeAspect="1"/>
          </p:cNvPicPr>
          <p:nvPr/>
        </p:nvPicPr>
        <p:blipFill rotWithShape="1">
          <a:blip r:embed="rId2"/>
          <a:srcRect r="66761"/>
          <a:stretch/>
        </p:blipFill>
        <p:spPr>
          <a:xfrm>
            <a:off x="1521503" y="3059106"/>
            <a:ext cx="3644857" cy="2121494"/>
          </a:xfrm>
          <a:prstGeom prst="rect">
            <a:avLst/>
          </a:prstGeom>
        </p:spPr>
      </p:pic>
      <p:sp>
        <p:nvSpPr>
          <p:cNvPr id="149" name="Hộp Văn bản 148"/>
          <p:cNvSpPr txBox="1"/>
          <p:nvPr/>
        </p:nvSpPr>
        <p:spPr>
          <a:xfrm>
            <a:off x="2104232" y="5189025"/>
            <a:ext cx="2479397" cy="369332"/>
          </a:xfrm>
          <a:prstGeom prst="rect">
            <a:avLst/>
          </a:prstGeom>
          <a:noFill/>
        </p:spPr>
        <p:txBody>
          <a:bodyPr wrap="none" rtlCol="0">
            <a:spAutoFit/>
          </a:bodyPr>
          <a:lstStyle/>
          <a:p>
            <a:r>
              <a:rPr lang="en-US" dirty="0" smtClean="0"/>
              <a:t>Wrong corresponds Pole</a:t>
            </a:r>
            <a:endParaRPr lang="en-US" dirty="0"/>
          </a:p>
        </p:txBody>
      </p:sp>
      <p:pic>
        <p:nvPicPr>
          <p:cNvPr id="150" name="Hình ảnh 149"/>
          <p:cNvPicPr>
            <a:picLocks noChangeAspect="1"/>
          </p:cNvPicPr>
          <p:nvPr/>
        </p:nvPicPr>
        <p:blipFill rotWithShape="1">
          <a:blip r:embed="rId3"/>
          <a:srcRect t="56278" b="19889"/>
          <a:stretch/>
        </p:blipFill>
        <p:spPr>
          <a:xfrm>
            <a:off x="6359895" y="3333403"/>
            <a:ext cx="4572000" cy="1089661"/>
          </a:xfrm>
          <a:prstGeom prst="rect">
            <a:avLst/>
          </a:prstGeom>
        </p:spPr>
      </p:pic>
      <p:cxnSp>
        <p:nvCxnSpPr>
          <p:cNvPr id="152" name="Đường nối Thẳng 151"/>
          <p:cNvCxnSpPr/>
          <p:nvPr/>
        </p:nvCxnSpPr>
        <p:spPr>
          <a:xfrm>
            <a:off x="7384429" y="4008728"/>
            <a:ext cx="2607469" cy="0"/>
          </a:xfrm>
          <a:prstGeom prst="line">
            <a:avLst/>
          </a:prstGeom>
          <a:ln>
            <a:solidFill>
              <a:srgbClr val="FFFF00"/>
            </a:solidFill>
            <a:prstDash val="dash"/>
          </a:ln>
        </p:spPr>
        <p:style>
          <a:lnRef idx="1">
            <a:schemeClr val="accent1"/>
          </a:lnRef>
          <a:fillRef idx="0">
            <a:schemeClr val="accent1"/>
          </a:fillRef>
          <a:effectRef idx="0">
            <a:schemeClr val="accent1"/>
          </a:effectRef>
          <a:fontRef idx="minor">
            <a:schemeClr val="tx1"/>
          </a:fontRef>
        </p:style>
      </p:cxnSp>
      <p:pic>
        <p:nvPicPr>
          <p:cNvPr id="155" name="Hình ảnh 154"/>
          <p:cNvPicPr>
            <a:picLocks noChangeAspect="1"/>
          </p:cNvPicPr>
          <p:nvPr/>
        </p:nvPicPr>
        <p:blipFill rotWithShape="1">
          <a:blip r:embed="rId4" cstate="print">
            <a:extLst>
              <a:ext uri="{28A0092B-C50C-407E-A947-70E740481C1C}">
                <a14:useLocalDpi xmlns:a14="http://schemas.microsoft.com/office/drawing/2010/main" val="0"/>
              </a:ext>
            </a:extLst>
          </a:blip>
          <a:srcRect t="54583" b="18472"/>
          <a:stretch/>
        </p:blipFill>
        <p:spPr>
          <a:xfrm>
            <a:off x="6068529" y="2077238"/>
            <a:ext cx="4572000" cy="1231900"/>
          </a:xfrm>
          <a:prstGeom prst="rect">
            <a:avLst/>
          </a:prstGeom>
        </p:spPr>
      </p:pic>
      <p:cxnSp>
        <p:nvCxnSpPr>
          <p:cNvPr id="156" name="Đường nối Thẳng 155"/>
          <p:cNvCxnSpPr/>
          <p:nvPr/>
        </p:nvCxnSpPr>
        <p:spPr>
          <a:xfrm>
            <a:off x="7401099" y="2734757"/>
            <a:ext cx="2607469" cy="0"/>
          </a:xfrm>
          <a:prstGeom prst="line">
            <a:avLst/>
          </a:prstGeom>
          <a:ln>
            <a:solidFill>
              <a:srgbClr val="FFFF00"/>
            </a:solidFill>
            <a:prstDash val="dash"/>
          </a:ln>
        </p:spPr>
        <p:style>
          <a:lnRef idx="1">
            <a:schemeClr val="accent1"/>
          </a:lnRef>
          <a:fillRef idx="0">
            <a:schemeClr val="accent1"/>
          </a:fillRef>
          <a:effectRef idx="0">
            <a:schemeClr val="accent1"/>
          </a:effectRef>
          <a:fontRef idx="minor">
            <a:schemeClr val="tx1"/>
          </a:fontRef>
        </p:style>
      </p:cxnSp>
      <p:cxnSp>
        <p:nvCxnSpPr>
          <p:cNvPr id="157" name="Đường nối Thẳng 156"/>
          <p:cNvCxnSpPr/>
          <p:nvPr/>
        </p:nvCxnSpPr>
        <p:spPr>
          <a:xfrm>
            <a:off x="7401099" y="2832388"/>
            <a:ext cx="2607469" cy="0"/>
          </a:xfrm>
          <a:prstGeom prst="line">
            <a:avLst/>
          </a:prstGeom>
          <a:ln>
            <a:solidFill>
              <a:srgbClr val="FFFF00"/>
            </a:solidFill>
            <a:prstDash val="dash"/>
          </a:ln>
        </p:spPr>
        <p:style>
          <a:lnRef idx="1">
            <a:schemeClr val="accent1"/>
          </a:lnRef>
          <a:fillRef idx="0">
            <a:schemeClr val="accent1"/>
          </a:fillRef>
          <a:effectRef idx="0">
            <a:schemeClr val="accent1"/>
          </a:effectRef>
          <a:fontRef idx="minor">
            <a:schemeClr val="tx1"/>
          </a:fontRef>
        </p:style>
      </p:cxnSp>
      <p:pic>
        <p:nvPicPr>
          <p:cNvPr id="161" name="Hình ảnh 160"/>
          <p:cNvPicPr>
            <a:picLocks noChangeAspect="1"/>
          </p:cNvPicPr>
          <p:nvPr/>
        </p:nvPicPr>
        <p:blipFill>
          <a:blip r:embed="rId5"/>
          <a:stretch>
            <a:fillRect/>
          </a:stretch>
        </p:blipFill>
        <p:spPr>
          <a:xfrm rot="10800000">
            <a:off x="6359895" y="4500855"/>
            <a:ext cx="4572000" cy="753922"/>
          </a:xfrm>
          <a:prstGeom prst="rect">
            <a:avLst/>
          </a:prstGeom>
        </p:spPr>
      </p:pic>
      <p:cxnSp>
        <p:nvCxnSpPr>
          <p:cNvPr id="162" name="Đường nối Thẳng 161"/>
          <p:cNvCxnSpPr/>
          <p:nvPr/>
        </p:nvCxnSpPr>
        <p:spPr>
          <a:xfrm>
            <a:off x="6379416" y="5060288"/>
            <a:ext cx="4528541" cy="0"/>
          </a:xfrm>
          <a:prstGeom prst="line">
            <a:avLst/>
          </a:prstGeom>
          <a:ln w="12700">
            <a:solidFill>
              <a:srgbClr val="FFFF00"/>
            </a:solidFill>
            <a:prstDash val="dash"/>
          </a:ln>
        </p:spPr>
        <p:style>
          <a:lnRef idx="1">
            <a:schemeClr val="accent1"/>
          </a:lnRef>
          <a:fillRef idx="0">
            <a:schemeClr val="accent1"/>
          </a:fillRef>
          <a:effectRef idx="0">
            <a:schemeClr val="accent1"/>
          </a:effectRef>
          <a:fontRef idx="minor">
            <a:schemeClr val="tx1"/>
          </a:fontRef>
        </p:style>
      </p:cxnSp>
      <p:sp>
        <p:nvSpPr>
          <p:cNvPr id="164" name="Hộp Văn bản 163"/>
          <p:cNvSpPr txBox="1"/>
          <p:nvPr/>
        </p:nvSpPr>
        <p:spPr>
          <a:xfrm>
            <a:off x="7512501" y="5360295"/>
            <a:ext cx="2397579" cy="369332"/>
          </a:xfrm>
          <a:prstGeom prst="rect">
            <a:avLst/>
          </a:prstGeom>
          <a:noFill/>
        </p:spPr>
        <p:txBody>
          <a:bodyPr wrap="none" rtlCol="0">
            <a:spAutoFit/>
          </a:bodyPr>
          <a:lstStyle/>
          <a:p>
            <a:r>
              <a:rPr lang="en-US" dirty="0" smtClean="0"/>
              <a:t>Refine by position Issue</a:t>
            </a:r>
            <a:endParaRPr lang="en-US" dirty="0"/>
          </a:p>
        </p:txBody>
      </p:sp>
    </p:spTree>
    <p:extLst>
      <p:ext uri="{BB962C8B-B14F-4D97-AF65-F5344CB8AC3E}">
        <p14:creationId xmlns:p14="http://schemas.microsoft.com/office/powerpoint/2010/main" val="35393881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Pole Length </a:t>
            </a:r>
            <a:r>
              <a:rPr lang="en-US" dirty="0" smtClean="0"/>
              <a:t>Refinement</a:t>
            </a:r>
            <a:endParaRPr lang="en-US" dirty="0"/>
          </a:p>
        </p:txBody>
      </p:sp>
      <p:sp>
        <p:nvSpPr>
          <p:cNvPr id="3" name="Content Placeholder 2"/>
          <p:cNvSpPr>
            <a:spLocks noGrp="1"/>
          </p:cNvSpPr>
          <p:nvPr>
            <p:ph idx="1"/>
          </p:nvPr>
        </p:nvSpPr>
        <p:spPr>
          <a:xfrm>
            <a:off x="366315" y="1050074"/>
            <a:ext cx="11459370" cy="5023201"/>
          </a:xfrm>
        </p:spPr>
        <p:txBody>
          <a:bodyPr/>
          <a:lstStyle/>
          <a:p>
            <a:r>
              <a:rPr lang="en-US" dirty="0" smtClean="0"/>
              <a:t>Improvement.</a:t>
            </a:r>
          </a:p>
          <a:p>
            <a:pPr>
              <a:buFont typeface="Arial" panose="020B0604020202020204" pitchFamily="34" charset="0"/>
              <a:buChar char="•"/>
            </a:pPr>
            <a:r>
              <a:rPr lang="en-US" dirty="0" smtClean="0"/>
              <a:t>Update finding the corresponding poles.</a:t>
            </a:r>
          </a:p>
          <a:p>
            <a:pPr>
              <a:buFont typeface="Arial" panose="020B0604020202020204" pitchFamily="34" charset="0"/>
              <a:buChar char="•"/>
            </a:pPr>
            <a:r>
              <a:rPr lang="en-US" dirty="0" smtClean="0"/>
              <a:t>Only refine the pole that reliable. And update by the length instead of the position. </a:t>
            </a:r>
          </a:p>
          <a:p>
            <a:endParaRPr lang="en-US" dirty="0" smtClean="0"/>
          </a:p>
        </p:txBody>
      </p:sp>
      <p:sp>
        <p:nvSpPr>
          <p:cNvPr id="4" name="Slide Number Placeholder 3"/>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612001EB-C607-4195-83CD-5AE5F3E4F111}" type="slidenum">
              <a:rPr kumimoji="0" lang="en-US" b="1" i="0" u="none" strike="noStrike" kern="1200" cap="none" spc="0" normalizeH="0" baseline="0" noProof="0" smtClean="0">
                <a:ln>
                  <a:noFill/>
                </a:ln>
                <a:solidFill>
                  <a:prstClr val="black">
                    <a:lumMod val="75000"/>
                    <a:lumOff val="25000"/>
                  </a:prstClr>
                </a:solidFill>
                <a:effectLst/>
                <a:uLnTx/>
                <a:uFillTx/>
                <a:ea typeface="나눔고딕" panose="020D0604000000000000" pitchFamily="50" charset="-127"/>
                <a:cs typeface="+mn-cs"/>
              </a:rPr>
              <a:pPr marL="0" marR="0" lvl="0" indent="0" algn="ctr" defTabSz="457200" rtl="0" eaLnBrk="1" fontAlgn="auto" latinLnBrk="0" hangingPunct="1">
                <a:lnSpc>
                  <a:spcPct val="100000"/>
                </a:lnSpc>
                <a:spcBef>
                  <a:spcPts val="0"/>
                </a:spcBef>
                <a:spcAft>
                  <a:spcPts val="0"/>
                </a:spcAft>
                <a:buClrTx/>
                <a:buSzTx/>
                <a:buFontTx/>
                <a:buNone/>
                <a:tabLst/>
                <a:defRPr/>
              </a:pPr>
              <a:t>8</a:t>
            </a:fld>
            <a:endParaRPr kumimoji="0" lang="en-US" b="1" i="0" u="none" strike="noStrike" kern="1200" cap="none" spc="0" normalizeH="0" baseline="0" noProof="0" dirty="0">
              <a:ln>
                <a:noFill/>
              </a:ln>
              <a:solidFill>
                <a:prstClr val="black">
                  <a:lumMod val="75000"/>
                  <a:lumOff val="25000"/>
                </a:prstClr>
              </a:solidFill>
              <a:effectLst/>
              <a:uLnTx/>
              <a:uFillTx/>
              <a:ea typeface="나눔고딕" panose="020D0604000000000000" pitchFamily="50" charset="-127"/>
              <a:cs typeface="+mn-cs"/>
            </a:endParaRPr>
          </a:p>
        </p:txBody>
      </p:sp>
      <p:pic>
        <p:nvPicPr>
          <p:cNvPr id="5" name="Hình ảnh 4"/>
          <p:cNvPicPr>
            <a:picLocks noChangeAspect="1"/>
          </p:cNvPicPr>
          <p:nvPr/>
        </p:nvPicPr>
        <p:blipFill rotWithShape="1">
          <a:blip r:embed="rId2"/>
          <a:srcRect r="66023"/>
          <a:stretch/>
        </p:blipFill>
        <p:spPr>
          <a:xfrm>
            <a:off x="565247" y="2693717"/>
            <a:ext cx="4908090" cy="2772106"/>
          </a:xfrm>
          <a:prstGeom prst="rect">
            <a:avLst/>
          </a:prstGeom>
        </p:spPr>
      </p:pic>
      <p:sp>
        <p:nvSpPr>
          <p:cNvPr id="20" name="Hình chữ nhật 19"/>
          <p:cNvSpPr/>
          <p:nvPr/>
        </p:nvSpPr>
        <p:spPr>
          <a:xfrm>
            <a:off x="1814323" y="5518327"/>
            <a:ext cx="2090509" cy="369332"/>
          </a:xfrm>
          <a:prstGeom prst="rect">
            <a:avLst/>
          </a:prstGeom>
        </p:spPr>
        <p:txBody>
          <a:bodyPr wrap="none">
            <a:spAutoFit/>
          </a:bodyPr>
          <a:lstStyle/>
          <a:p>
            <a:r>
              <a:rPr lang="en-US" dirty="0"/>
              <a:t>corresponding poles</a:t>
            </a:r>
          </a:p>
        </p:txBody>
      </p:sp>
      <p:pic>
        <p:nvPicPr>
          <p:cNvPr id="21" name="Hình ảnh 20"/>
          <p:cNvPicPr>
            <a:picLocks noChangeAspect="1"/>
          </p:cNvPicPr>
          <p:nvPr/>
        </p:nvPicPr>
        <p:blipFill rotWithShape="1">
          <a:blip r:embed="rId3"/>
          <a:srcRect t="56157" b="20579"/>
          <a:stretch/>
        </p:blipFill>
        <p:spPr>
          <a:xfrm>
            <a:off x="6565911" y="3675091"/>
            <a:ext cx="4572000" cy="1063597"/>
          </a:xfrm>
          <a:prstGeom prst="rect">
            <a:avLst/>
          </a:prstGeom>
        </p:spPr>
      </p:pic>
      <p:pic>
        <p:nvPicPr>
          <p:cNvPr id="82" name="Hình ảnh 81"/>
          <p:cNvPicPr>
            <a:picLocks noChangeAspect="1"/>
          </p:cNvPicPr>
          <p:nvPr/>
        </p:nvPicPr>
        <p:blipFill rotWithShape="1">
          <a:blip r:embed="rId4" cstate="print">
            <a:extLst>
              <a:ext uri="{28A0092B-C50C-407E-A947-70E740481C1C}">
                <a14:useLocalDpi xmlns:a14="http://schemas.microsoft.com/office/drawing/2010/main" val="0"/>
              </a:ext>
            </a:extLst>
          </a:blip>
          <a:srcRect t="54583" b="18472"/>
          <a:stretch/>
        </p:blipFill>
        <p:spPr>
          <a:xfrm>
            <a:off x="6245871" y="2297202"/>
            <a:ext cx="4572000" cy="1231900"/>
          </a:xfrm>
          <a:prstGeom prst="rect">
            <a:avLst/>
          </a:prstGeom>
        </p:spPr>
      </p:pic>
      <p:cxnSp>
        <p:nvCxnSpPr>
          <p:cNvPr id="83" name="Đường nối Thẳng 82"/>
          <p:cNvCxnSpPr/>
          <p:nvPr/>
        </p:nvCxnSpPr>
        <p:spPr>
          <a:xfrm>
            <a:off x="7578441" y="2954721"/>
            <a:ext cx="2607469" cy="0"/>
          </a:xfrm>
          <a:prstGeom prst="line">
            <a:avLst/>
          </a:prstGeom>
          <a:ln>
            <a:solidFill>
              <a:srgbClr val="FFFF00"/>
            </a:solidFill>
            <a:prstDash val="dash"/>
          </a:ln>
        </p:spPr>
        <p:style>
          <a:lnRef idx="1">
            <a:schemeClr val="accent1"/>
          </a:lnRef>
          <a:fillRef idx="0">
            <a:schemeClr val="accent1"/>
          </a:fillRef>
          <a:effectRef idx="0">
            <a:schemeClr val="accent1"/>
          </a:effectRef>
          <a:fontRef idx="minor">
            <a:schemeClr val="tx1"/>
          </a:fontRef>
        </p:style>
      </p:cxnSp>
      <p:cxnSp>
        <p:nvCxnSpPr>
          <p:cNvPr id="84" name="Đường nối Thẳng 83"/>
          <p:cNvCxnSpPr/>
          <p:nvPr/>
        </p:nvCxnSpPr>
        <p:spPr>
          <a:xfrm>
            <a:off x="7578441" y="3052352"/>
            <a:ext cx="2607469" cy="0"/>
          </a:xfrm>
          <a:prstGeom prst="line">
            <a:avLst/>
          </a:prstGeom>
          <a:ln>
            <a:solidFill>
              <a:srgbClr val="FFFF00"/>
            </a:solidFill>
            <a:prstDash val="dash"/>
          </a:ln>
        </p:spPr>
        <p:style>
          <a:lnRef idx="1">
            <a:schemeClr val="accent1"/>
          </a:lnRef>
          <a:fillRef idx="0">
            <a:schemeClr val="accent1"/>
          </a:fillRef>
          <a:effectRef idx="0">
            <a:schemeClr val="accent1"/>
          </a:effectRef>
          <a:fontRef idx="minor">
            <a:schemeClr val="tx1"/>
          </a:fontRef>
        </p:style>
      </p:cxnSp>
      <p:cxnSp>
        <p:nvCxnSpPr>
          <p:cNvPr id="85" name="Đường nối Thẳng 84"/>
          <p:cNvCxnSpPr/>
          <p:nvPr/>
        </p:nvCxnSpPr>
        <p:spPr>
          <a:xfrm>
            <a:off x="7569869" y="4364421"/>
            <a:ext cx="2607469" cy="0"/>
          </a:xfrm>
          <a:prstGeom prst="line">
            <a:avLst/>
          </a:prstGeom>
          <a:ln>
            <a:solidFill>
              <a:srgbClr val="FFFF00"/>
            </a:solidFill>
            <a:prstDash val="dash"/>
          </a:ln>
        </p:spPr>
        <p:style>
          <a:lnRef idx="1">
            <a:schemeClr val="accent1"/>
          </a:lnRef>
          <a:fillRef idx="0">
            <a:schemeClr val="accent1"/>
          </a:fillRef>
          <a:effectRef idx="0">
            <a:schemeClr val="accent1"/>
          </a:effectRef>
          <a:fontRef idx="minor">
            <a:schemeClr val="tx1"/>
          </a:fontRef>
        </p:style>
      </p:cxnSp>
      <p:pic>
        <p:nvPicPr>
          <p:cNvPr id="22" name="Hình ảnh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flipV="1">
            <a:off x="6565911" y="4884677"/>
            <a:ext cx="4572000" cy="773244"/>
          </a:xfrm>
          <a:prstGeom prst="rect">
            <a:avLst/>
          </a:prstGeom>
        </p:spPr>
      </p:pic>
      <p:sp>
        <p:nvSpPr>
          <p:cNvPr id="87" name="Hình chữ nhật 86"/>
          <p:cNvSpPr/>
          <p:nvPr/>
        </p:nvSpPr>
        <p:spPr>
          <a:xfrm>
            <a:off x="7836920" y="5792853"/>
            <a:ext cx="2169697" cy="369332"/>
          </a:xfrm>
          <a:prstGeom prst="rect">
            <a:avLst/>
          </a:prstGeom>
        </p:spPr>
        <p:txBody>
          <a:bodyPr wrap="none">
            <a:spAutoFit/>
          </a:bodyPr>
          <a:lstStyle/>
          <a:p>
            <a:r>
              <a:rPr lang="en-US" dirty="0" smtClean="0"/>
              <a:t>Refine by pole length</a:t>
            </a:r>
            <a:endParaRPr lang="en-US" dirty="0"/>
          </a:p>
        </p:txBody>
      </p:sp>
    </p:spTree>
    <p:extLst>
      <p:ext uri="{BB962C8B-B14F-4D97-AF65-F5344CB8AC3E}">
        <p14:creationId xmlns:p14="http://schemas.microsoft.com/office/powerpoint/2010/main" val="19969222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Hình ảnh 81"/>
          <p:cNvPicPr>
            <a:picLocks noChangeAspect="1"/>
          </p:cNvPicPr>
          <p:nvPr/>
        </p:nvPicPr>
        <p:blipFill rotWithShape="1">
          <a:blip r:embed="rId2"/>
          <a:srcRect r="66023"/>
          <a:stretch/>
        </p:blipFill>
        <p:spPr>
          <a:xfrm>
            <a:off x="7009693" y="3030373"/>
            <a:ext cx="4908090" cy="2948357"/>
          </a:xfrm>
          <a:prstGeom prst="rect">
            <a:avLst/>
          </a:prstGeom>
        </p:spPr>
      </p:pic>
      <p:sp>
        <p:nvSpPr>
          <p:cNvPr id="2" name="Title 1"/>
          <p:cNvSpPr>
            <a:spLocks noGrp="1"/>
          </p:cNvSpPr>
          <p:nvPr>
            <p:ph type="title"/>
          </p:nvPr>
        </p:nvSpPr>
        <p:spPr/>
        <p:txBody>
          <a:bodyPr/>
          <a:lstStyle/>
          <a:p>
            <a:r>
              <a:rPr lang="en-US" dirty="0"/>
              <a:t>2. Pole Length </a:t>
            </a:r>
            <a:r>
              <a:rPr lang="en-US" dirty="0" smtClean="0"/>
              <a:t>Refinement</a:t>
            </a:r>
            <a:endParaRPr lang="en-US" dirty="0"/>
          </a:p>
        </p:txBody>
      </p:sp>
      <p:sp>
        <p:nvSpPr>
          <p:cNvPr id="3" name="Content Placeholder 2"/>
          <p:cNvSpPr>
            <a:spLocks noGrp="1"/>
          </p:cNvSpPr>
          <p:nvPr>
            <p:ph idx="1"/>
          </p:nvPr>
        </p:nvSpPr>
        <p:spPr>
          <a:xfrm>
            <a:off x="216331" y="912914"/>
            <a:ext cx="11459370" cy="5023201"/>
          </a:xfrm>
        </p:spPr>
        <p:txBody>
          <a:bodyPr/>
          <a:lstStyle/>
          <a:p>
            <a:r>
              <a:rPr lang="en-US" dirty="0" smtClean="0"/>
              <a:t>Improvement.</a:t>
            </a:r>
          </a:p>
          <a:p>
            <a:endParaRPr lang="en-US" dirty="0" smtClean="0"/>
          </a:p>
        </p:txBody>
      </p:sp>
      <p:sp>
        <p:nvSpPr>
          <p:cNvPr id="4" name="Slide Number Placeholder 3"/>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612001EB-C607-4195-83CD-5AE5F3E4F111}" type="slidenum">
              <a:rPr kumimoji="0" lang="en-US" b="1" i="0" u="none" strike="noStrike" kern="1200" cap="none" spc="0" normalizeH="0" baseline="0" noProof="0" smtClean="0">
                <a:ln>
                  <a:noFill/>
                </a:ln>
                <a:solidFill>
                  <a:prstClr val="black">
                    <a:lumMod val="75000"/>
                    <a:lumOff val="25000"/>
                  </a:prstClr>
                </a:solidFill>
                <a:effectLst/>
                <a:uLnTx/>
                <a:uFillTx/>
                <a:ea typeface="나눔고딕" panose="020D0604000000000000" pitchFamily="50" charset="-127"/>
                <a:cs typeface="+mn-cs"/>
              </a:rPr>
              <a:pPr marL="0" marR="0" lvl="0" indent="0" algn="ctr" defTabSz="457200" rtl="0" eaLnBrk="1" fontAlgn="auto" latinLnBrk="0" hangingPunct="1">
                <a:lnSpc>
                  <a:spcPct val="100000"/>
                </a:lnSpc>
                <a:spcBef>
                  <a:spcPts val="0"/>
                </a:spcBef>
                <a:spcAft>
                  <a:spcPts val="0"/>
                </a:spcAft>
                <a:buClrTx/>
                <a:buSzTx/>
                <a:buFontTx/>
                <a:buNone/>
                <a:tabLst/>
                <a:defRPr/>
              </a:pPr>
              <a:t>9</a:t>
            </a:fld>
            <a:endParaRPr kumimoji="0" lang="en-US" b="1" i="0" u="none" strike="noStrike" kern="1200" cap="none" spc="0" normalizeH="0" baseline="0" noProof="0" dirty="0">
              <a:ln>
                <a:noFill/>
              </a:ln>
              <a:solidFill>
                <a:prstClr val="black">
                  <a:lumMod val="75000"/>
                  <a:lumOff val="25000"/>
                </a:prstClr>
              </a:solidFill>
              <a:effectLst/>
              <a:uLnTx/>
              <a:uFillTx/>
              <a:ea typeface="나눔고딕" panose="020D0604000000000000" pitchFamily="50" charset="-127"/>
              <a:cs typeface="+mn-cs"/>
            </a:endParaRPr>
          </a:p>
        </p:txBody>
      </p:sp>
      <mc:AlternateContent xmlns:mc="http://schemas.openxmlformats.org/markup-compatibility/2006" xmlns:a14="http://schemas.microsoft.com/office/drawing/2010/main">
        <mc:Choice Requires="a14">
          <p:sp>
            <p:nvSpPr>
              <p:cNvPr id="117" name="Hình chữ nhật 58">
                <a:extLst>
                  <a:ext uri="{FF2B5EF4-FFF2-40B4-BE49-F238E27FC236}">
                    <a16:creationId xmlns:a16="http://schemas.microsoft.com/office/drawing/2014/main" id="{F74037E5-F401-410F-8E7A-181E948BC65C}"/>
                  </a:ext>
                </a:extLst>
              </p:cNvPr>
              <p:cNvSpPr/>
              <p:nvPr/>
            </p:nvSpPr>
            <p:spPr>
              <a:xfrm>
                <a:off x="312421" y="3219227"/>
                <a:ext cx="6551280" cy="2594556"/>
              </a:xfrm>
              <a:prstGeom prst="rect">
                <a:avLst/>
              </a:prstGeom>
            </p:spPr>
            <p:txBody>
              <a:bodyPr wrap="square">
                <a:spAutoFit/>
              </a:bodyPr>
              <a:lstStyle/>
              <a:p>
                <a:pPr marL="214313" indent="-214313">
                  <a:buFont typeface="Arial" panose="020B0604020202020204" pitchFamily="34" charset="0"/>
                  <a:buChar char="•"/>
                </a:pPr>
                <a:r>
                  <a:rPr lang="en-US" altLang="ko-KR" sz="1600" dirty="0" smtClean="0"/>
                  <a:t>The </a:t>
                </a:r>
                <a:r>
                  <a:rPr lang="en-US" altLang="ko-KR" sz="1600" dirty="0"/>
                  <a:t>left pole starts from the left-most pole and the right pole from the right-most pole. </a:t>
                </a:r>
                <a:r>
                  <a:rPr lang="en-US" altLang="ko-KR" sz="1600" dirty="0" err="1" smtClean="0"/>
                  <a:t>i</a:t>
                </a:r>
                <a:r>
                  <a:rPr lang="en-US" altLang="ko-KR" sz="1600" dirty="0" smtClean="0"/>
                  <a:t> </a:t>
                </a:r>
                <a:r>
                  <a:rPr lang="en-US" altLang="ko-KR" sz="1600" dirty="0"/>
                  <a:t>= 0, 1,…, </a:t>
                </a:r>
                <a:r>
                  <a:rPr lang="en-US" altLang="ko-KR" sz="1600" dirty="0" smtClean="0"/>
                  <a:t>N</a:t>
                </a:r>
              </a:p>
              <a:p>
                <a:pPr marL="214313" indent="-214313">
                  <a:buFont typeface="Arial" panose="020B0604020202020204" pitchFamily="34" charset="0"/>
                  <a:buChar char="•"/>
                </a:pPr>
                <a:r>
                  <a:rPr lang="en-US" altLang="ko-KR" sz="1600" dirty="0" smtClean="0"/>
                  <a:t>Find the </a:t>
                </a:r>
                <a:r>
                  <a:rPr lang="en-US" altLang="ko-KR" sz="1600" dirty="0" smtClean="0">
                    <a:solidFill>
                      <a:srgbClr val="00B050"/>
                    </a:solidFill>
                  </a:rPr>
                  <a:t>trust</a:t>
                </a:r>
                <a:r>
                  <a:rPr lang="en-US" altLang="ko-KR" sz="1600" dirty="0" smtClean="0"/>
                  <a:t>, </a:t>
                </a:r>
                <a:r>
                  <a:rPr lang="en-US" altLang="ko-KR" sz="1600" dirty="0" smtClean="0">
                    <a:solidFill>
                      <a:srgbClr val="FF0000"/>
                    </a:solidFill>
                  </a:rPr>
                  <a:t>un-trust</a:t>
                </a:r>
                <a:r>
                  <a:rPr lang="en-US" altLang="ko-KR" sz="1600" dirty="0" smtClean="0"/>
                  <a:t> corresponding poles in the left-right. By finding the closest left right pole. </a:t>
                </a:r>
                <a:endParaRPr lang="en-US" altLang="ko-KR" sz="1600" dirty="0"/>
              </a:p>
              <a:p>
                <a:pPr marL="257175" indent="-257175">
                  <a:buAutoNum type="alphaLcParenR"/>
                </a:pPr>
                <a:r>
                  <a:rPr lang="en-US" altLang="ko-KR" sz="1600" dirty="0" smtClean="0"/>
                  <a:t>Calculate the pole length in left and right side </a:t>
                </a:r>
                <a14:m>
                  <m:oMath xmlns:m="http://schemas.openxmlformats.org/officeDocument/2006/math">
                    <m:sSub>
                      <m:sSubPr>
                        <m:ctrlPr>
                          <a:rPr lang="en-US" altLang="ko-KR" sz="1600" i="1">
                            <a:solidFill>
                              <a:srgbClr val="FF0000"/>
                            </a:solidFill>
                            <a:latin typeface="Cambria Math" panose="02040503050406030204" pitchFamily="18" charset="0"/>
                          </a:rPr>
                        </m:ctrlPr>
                      </m:sSubPr>
                      <m:e>
                        <m:r>
                          <a:rPr lang="en-US" altLang="ko-KR" sz="1600" i="1">
                            <a:solidFill>
                              <a:srgbClr val="FF0000"/>
                            </a:solidFill>
                            <a:latin typeface="Cambria Math" panose="02040503050406030204" pitchFamily="18" charset="0"/>
                          </a:rPr>
                          <m:t>𝑙</m:t>
                        </m:r>
                        <m:r>
                          <a:rPr lang="en-US" altLang="ko-KR" sz="1600" b="0" i="1" smtClean="0">
                            <a:solidFill>
                              <a:srgbClr val="FF0000"/>
                            </a:solidFill>
                            <a:latin typeface="Cambria Math" panose="02040503050406030204" pitchFamily="18" charset="0"/>
                          </a:rPr>
                          <m:t>𝑒𝑛𝑔𝑡h</m:t>
                        </m:r>
                      </m:e>
                      <m:sub>
                        <m:r>
                          <a:rPr lang="en-US" altLang="ko-KR" sz="1600" b="0" i="1" smtClean="0">
                            <a:solidFill>
                              <a:srgbClr val="FF0000"/>
                            </a:solidFill>
                            <a:latin typeface="Cambria Math" panose="02040503050406030204" pitchFamily="18" charset="0"/>
                          </a:rPr>
                          <m:t>𝑟</m:t>
                        </m:r>
                      </m:sub>
                    </m:sSub>
                    <m:r>
                      <a:rPr lang="en-US" altLang="ko-KR" sz="1600" b="0" i="1" smtClean="0">
                        <a:solidFill>
                          <a:srgbClr val="FF0000"/>
                        </a:solidFill>
                        <a:latin typeface="Cambria Math" panose="02040503050406030204" pitchFamily="18" charset="0"/>
                      </a:rPr>
                      <m:t>(</m:t>
                    </m:r>
                    <m:r>
                      <a:rPr lang="en-US" altLang="ko-KR" sz="1600" b="0" i="1" smtClean="0">
                        <a:solidFill>
                          <a:srgbClr val="FF0000"/>
                        </a:solidFill>
                        <a:latin typeface="Cambria Math" panose="02040503050406030204" pitchFamily="18" charset="0"/>
                      </a:rPr>
                      <m:t>𝑖</m:t>
                    </m:r>
                    <m:r>
                      <a:rPr lang="en-US" altLang="ko-KR" sz="1600" b="0" i="1" smtClean="0">
                        <a:solidFill>
                          <a:srgbClr val="FF0000"/>
                        </a:solidFill>
                        <a:latin typeface="Cambria Math" panose="02040503050406030204" pitchFamily="18" charset="0"/>
                      </a:rPr>
                      <m:t>),</m:t>
                    </m:r>
                    <m:sSub>
                      <m:sSubPr>
                        <m:ctrlPr>
                          <a:rPr lang="en-US" altLang="ko-KR" sz="1600" i="1">
                            <a:solidFill>
                              <a:srgbClr val="FF0000"/>
                            </a:solidFill>
                            <a:latin typeface="Cambria Math" panose="02040503050406030204" pitchFamily="18" charset="0"/>
                          </a:rPr>
                        </m:ctrlPr>
                      </m:sSubPr>
                      <m:e>
                        <m:r>
                          <a:rPr lang="en-US" altLang="ko-KR" sz="1600" i="1">
                            <a:solidFill>
                              <a:srgbClr val="FF0000"/>
                            </a:solidFill>
                            <a:latin typeface="Cambria Math" panose="02040503050406030204" pitchFamily="18" charset="0"/>
                          </a:rPr>
                          <m:t>𝑙</m:t>
                        </m:r>
                        <m:r>
                          <a:rPr lang="en-US" altLang="ko-KR" sz="1600" b="0" i="1" smtClean="0">
                            <a:solidFill>
                              <a:srgbClr val="FF0000"/>
                            </a:solidFill>
                            <a:latin typeface="Cambria Math" panose="02040503050406030204" pitchFamily="18" charset="0"/>
                          </a:rPr>
                          <m:t>𝑒𝑛𝑔𝑡h</m:t>
                        </m:r>
                      </m:e>
                      <m:sub>
                        <m:r>
                          <a:rPr lang="en-US" altLang="ko-KR" sz="1600" b="0" i="1" smtClean="0">
                            <a:solidFill>
                              <a:srgbClr val="FF0000"/>
                            </a:solidFill>
                            <a:latin typeface="Cambria Math" panose="02040503050406030204" pitchFamily="18" charset="0"/>
                          </a:rPr>
                          <m:t>𝑙</m:t>
                        </m:r>
                      </m:sub>
                    </m:sSub>
                    <m:r>
                      <a:rPr lang="en-US" altLang="ko-KR" sz="1600" b="0" i="1" smtClean="0">
                        <a:solidFill>
                          <a:srgbClr val="FF0000"/>
                        </a:solidFill>
                        <a:latin typeface="Cambria Math" panose="02040503050406030204" pitchFamily="18" charset="0"/>
                      </a:rPr>
                      <m:t>(</m:t>
                    </m:r>
                    <m:r>
                      <a:rPr lang="en-US" altLang="ko-KR" sz="1600" b="0" i="1" smtClean="0">
                        <a:solidFill>
                          <a:srgbClr val="FF0000"/>
                        </a:solidFill>
                        <a:latin typeface="Cambria Math" panose="02040503050406030204" pitchFamily="18" charset="0"/>
                      </a:rPr>
                      <m:t>𝑖</m:t>
                    </m:r>
                    <m:r>
                      <a:rPr lang="en-US" altLang="ko-KR" sz="1600" b="0" i="1" smtClean="0">
                        <a:solidFill>
                          <a:srgbClr val="FF0000"/>
                        </a:solidFill>
                        <a:latin typeface="Cambria Math" panose="02040503050406030204" pitchFamily="18" charset="0"/>
                      </a:rPr>
                      <m:t>)</m:t>
                    </m:r>
                    <m:r>
                      <a:rPr lang="en-US" altLang="ko-KR" sz="1600" b="0" i="0" smtClean="0">
                        <a:solidFill>
                          <a:srgbClr val="FF0000"/>
                        </a:solidFill>
                        <a:latin typeface="Cambria Math" panose="02040503050406030204" pitchFamily="18" charset="0"/>
                      </a:rPr>
                      <m:t>: </m:t>
                    </m:r>
                    <m:sSub>
                      <m:sSubPr>
                        <m:ctrlPr>
                          <a:rPr lang="en-US" altLang="ko-KR" sz="1600" i="1" smtClean="0">
                            <a:solidFill>
                              <a:srgbClr val="FF0000"/>
                            </a:solidFill>
                            <a:latin typeface="Cambria Math" panose="02040503050406030204" pitchFamily="18" charset="0"/>
                          </a:rPr>
                        </m:ctrlPr>
                      </m:sSubPr>
                      <m:e>
                        <m:r>
                          <a:rPr lang="en-US" altLang="ko-KR" sz="1600" b="0" i="1" smtClean="0">
                            <a:solidFill>
                              <a:srgbClr val="FF0000"/>
                            </a:solidFill>
                            <a:latin typeface="Cambria Math" panose="02040503050406030204" pitchFamily="18" charset="0"/>
                          </a:rPr>
                          <m:t>𝑙𝑒𝑛𝑔𝑡h</m:t>
                        </m:r>
                      </m:e>
                      <m:sub/>
                    </m:sSub>
                    <m:r>
                      <a:rPr lang="en-US" altLang="ko-KR" sz="1600" b="0" i="1" smtClean="0">
                        <a:solidFill>
                          <a:srgbClr val="FF0000"/>
                        </a:solidFill>
                        <a:latin typeface="Cambria Math" panose="02040503050406030204" pitchFamily="18" charset="0"/>
                      </a:rPr>
                      <m:t>(</m:t>
                    </m:r>
                    <m:r>
                      <a:rPr lang="en-US" altLang="ko-KR" sz="1600" b="0" i="1" smtClean="0">
                        <a:solidFill>
                          <a:srgbClr val="FF0000"/>
                        </a:solidFill>
                        <a:latin typeface="Cambria Math" panose="02040503050406030204" pitchFamily="18" charset="0"/>
                      </a:rPr>
                      <m:t>𝑖</m:t>
                    </m:r>
                    <m:r>
                      <a:rPr lang="en-US" altLang="ko-KR" sz="1600" b="0" i="1" smtClean="0">
                        <a:solidFill>
                          <a:srgbClr val="FF0000"/>
                        </a:solidFill>
                        <a:latin typeface="Cambria Math" panose="02040503050406030204" pitchFamily="18" charset="0"/>
                      </a:rPr>
                      <m:t>)= </m:t>
                    </m:r>
                    <m:d>
                      <m:dPr>
                        <m:begChr m:val="|"/>
                        <m:endChr m:val="|"/>
                        <m:ctrlPr>
                          <a:rPr lang="en-US" altLang="ko-KR" sz="1600" b="0" i="1" smtClean="0">
                            <a:solidFill>
                              <a:srgbClr val="FF0000"/>
                            </a:solidFill>
                            <a:latin typeface="Cambria Math" panose="02040503050406030204" pitchFamily="18" charset="0"/>
                          </a:rPr>
                        </m:ctrlPr>
                      </m:dPr>
                      <m:e>
                        <m:sSub>
                          <m:sSubPr>
                            <m:ctrlPr>
                              <a:rPr lang="en-US" altLang="ko-KR" sz="1600" i="1">
                                <a:solidFill>
                                  <a:srgbClr val="FF0000"/>
                                </a:solidFill>
                                <a:latin typeface="Cambria Math" panose="02040503050406030204" pitchFamily="18" charset="0"/>
                              </a:rPr>
                            </m:ctrlPr>
                          </m:sSubPr>
                          <m:e>
                            <m:r>
                              <a:rPr lang="en-US" altLang="ko-KR" sz="1600" b="0" i="1" smtClean="0">
                                <a:solidFill>
                                  <a:srgbClr val="FF0000"/>
                                </a:solidFill>
                                <a:latin typeface="Cambria Math" panose="02040503050406030204" pitchFamily="18" charset="0"/>
                              </a:rPr>
                              <m:t>𝑐</m:t>
                            </m:r>
                          </m:e>
                          <m:sub>
                            <m:r>
                              <a:rPr lang="en-US" altLang="ko-KR" sz="1600" b="0" i="1" smtClean="0">
                                <a:solidFill>
                                  <a:srgbClr val="FF0000"/>
                                </a:solidFill>
                                <a:latin typeface="Cambria Math" panose="02040503050406030204" pitchFamily="18" charset="0"/>
                              </a:rPr>
                              <m:t>𝑖</m:t>
                            </m:r>
                          </m:sub>
                        </m:sSub>
                        <m:r>
                          <a:rPr lang="en-US" altLang="ko-KR" sz="1600" b="0" i="1" smtClean="0">
                            <a:solidFill>
                              <a:srgbClr val="FF0000"/>
                            </a:solidFill>
                            <a:latin typeface="Cambria Math" panose="02040503050406030204" pitchFamily="18" charset="0"/>
                          </a:rPr>
                          <m:t>−</m:t>
                        </m:r>
                        <m:sSub>
                          <m:sSubPr>
                            <m:ctrlPr>
                              <a:rPr lang="en-US" altLang="ko-KR" sz="1600" b="0" i="1" smtClean="0">
                                <a:solidFill>
                                  <a:srgbClr val="FF0000"/>
                                </a:solidFill>
                                <a:latin typeface="Cambria Math" panose="02040503050406030204" pitchFamily="18" charset="0"/>
                              </a:rPr>
                            </m:ctrlPr>
                          </m:sSubPr>
                          <m:e>
                            <m:r>
                              <a:rPr lang="en-US" altLang="ko-KR" sz="1600" b="0" i="1" smtClean="0">
                                <a:solidFill>
                                  <a:srgbClr val="FF0000"/>
                                </a:solidFill>
                                <a:latin typeface="Cambria Math" panose="02040503050406030204" pitchFamily="18" charset="0"/>
                              </a:rPr>
                              <m:t>𝑎</m:t>
                            </m:r>
                          </m:e>
                          <m:sub>
                            <m:r>
                              <a:rPr lang="en-US" altLang="ko-KR" sz="1600" b="0" i="1" smtClean="0">
                                <a:solidFill>
                                  <a:srgbClr val="FF0000"/>
                                </a:solidFill>
                                <a:latin typeface="Cambria Math" panose="02040503050406030204" pitchFamily="18" charset="0"/>
                              </a:rPr>
                              <m:t>𝑖</m:t>
                            </m:r>
                          </m:sub>
                        </m:sSub>
                      </m:e>
                    </m:d>
                  </m:oMath>
                </a14:m>
                <a:endParaRPr lang="en-US" altLang="ko-KR" sz="1600" dirty="0">
                  <a:solidFill>
                    <a:srgbClr val="FF0000"/>
                  </a:solidFill>
                </a:endParaRPr>
              </a:p>
              <a:p>
                <a:pPr marL="257175" indent="-257175">
                  <a:buAutoNum type="alphaLcParenR"/>
                </a:pPr>
                <a:r>
                  <a:rPr lang="en-US" altLang="ko-KR" sz="1600" dirty="0" smtClean="0"/>
                  <a:t>Calculate the length error between left and right side: </a:t>
                </a:r>
              </a:p>
              <a:p>
                <a:pPr lvl="1"/>
                <a14:m>
                  <m:oMathPara xmlns:m="http://schemas.openxmlformats.org/officeDocument/2006/math">
                    <m:oMathParaPr>
                      <m:jc m:val="centerGroup"/>
                    </m:oMathParaPr>
                    <m:oMath xmlns:m="http://schemas.openxmlformats.org/officeDocument/2006/math">
                      <m:sSub>
                        <m:sSubPr>
                          <m:ctrlPr>
                            <a:rPr lang="en-US" altLang="ko-KR" sz="1600" i="1" smtClean="0">
                              <a:latin typeface="Cambria Math" panose="02040503050406030204" pitchFamily="18" charset="0"/>
                            </a:rPr>
                          </m:ctrlPr>
                        </m:sSubPr>
                        <m:e>
                          <m:r>
                            <a:rPr lang="en-US" altLang="ko-KR" sz="1600" b="0" i="1" smtClean="0">
                              <a:latin typeface="Cambria Math" panose="02040503050406030204" pitchFamily="18" charset="0"/>
                            </a:rPr>
                            <m:t>𝐸</m:t>
                          </m:r>
                        </m:e>
                        <m:sub>
                          <m:r>
                            <a:rPr lang="en-US" altLang="ko-KR" sz="1600" b="0" i="1" smtClean="0">
                              <a:latin typeface="Cambria Math" panose="02040503050406030204" pitchFamily="18" charset="0"/>
                            </a:rPr>
                            <m:t>𝑙𝑒𝑛𝑔𝑡h</m:t>
                          </m:r>
                        </m:sub>
                      </m:sSub>
                      <m:d>
                        <m:dPr>
                          <m:ctrlPr>
                            <a:rPr lang="en-US" altLang="ko-KR" sz="1600" b="0" i="1" smtClean="0">
                              <a:latin typeface="Cambria Math" panose="02040503050406030204" pitchFamily="18" charset="0"/>
                            </a:rPr>
                          </m:ctrlPr>
                        </m:dPr>
                        <m:e>
                          <m:r>
                            <a:rPr lang="en-US" altLang="ko-KR" sz="1600" b="0" i="1" smtClean="0">
                              <a:latin typeface="Cambria Math" panose="02040503050406030204" pitchFamily="18" charset="0"/>
                            </a:rPr>
                            <m:t>𝑖</m:t>
                          </m:r>
                        </m:e>
                      </m:d>
                      <m:r>
                        <a:rPr lang="en-US" altLang="ko-KR" sz="1600" b="0" i="1" smtClean="0">
                          <a:latin typeface="Cambria Math" panose="02040503050406030204" pitchFamily="18" charset="0"/>
                        </a:rPr>
                        <m:t>= </m:t>
                      </m:r>
                      <m:sSub>
                        <m:sSubPr>
                          <m:ctrlPr>
                            <a:rPr lang="en-US" altLang="ko-KR" sz="1600" b="0" i="1" smtClean="0">
                              <a:latin typeface="Cambria Math" panose="02040503050406030204" pitchFamily="18" charset="0"/>
                            </a:rPr>
                          </m:ctrlPr>
                        </m:sSubPr>
                        <m:e>
                          <m:r>
                            <a:rPr lang="en-US" altLang="ko-KR" sz="1600" b="0" i="1" smtClean="0">
                              <a:latin typeface="Cambria Math" panose="02040503050406030204" pitchFamily="18" charset="0"/>
                            </a:rPr>
                            <m:t>𝑙𝑒𝑛𝑔𝑡h</m:t>
                          </m:r>
                        </m:e>
                        <m:sub>
                          <m:r>
                            <a:rPr lang="en-US" altLang="ko-KR" sz="1600" b="0" i="1" smtClean="0">
                              <a:latin typeface="Cambria Math" panose="02040503050406030204" pitchFamily="18" charset="0"/>
                            </a:rPr>
                            <m:t>𝑙</m:t>
                          </m:r>
                        </m:sub>
                      </m:sSub>
                      <m:r>
                        <a:rPr lang="en-US" altLang="ko-KR" sz="1600" b="0" i="1" smtClean="0">
                          <a:latin typeface="Cambria Math" panose="02040503050406030204" pitchFamily="18" charset="0"/>
                        </a:rPr>
                        <m:t>(</m:t>
                      </m:r>
                      <m:r>
                        <a:rPr lang="en-US" altLang="ko-KR" sz="1600" b="0" i="1" smtClean="0">
                          <a:latin typeface="Cambria Math" panose="02040503050406030204" pitchFamily="18" charset="0"/>
                        </a:rPr>
                        <m:t>𝑖</m:t>
                      </m:r>
                      <m:r>
                        <a:rPr lang="en-US" altLang="ko-KR" sz="1600" b="0" i="1" smtClean="0">
                          <a:latin typeface="Cambria Math" panose="02040503050406030204" pitchFamily="18" charset="0"/>
                        </a:rPr>
                        <m:t>)−</m:t>
                      </m:r>
                      <m:sSub>
                        <m:sSubPr>
                          <m:ctrlPr>
                            <a:rPr lang="en-US" altLang="ko-KR" sz="1600" b="0" i="1" smtClean="0">
                              <a:latin typeface="Cambria Math" panose="02040503050406030204" pitchFamily="18" charset="0"/>
                            </a:rPr>
                          </m:ctrlPr>
                        </m:sSubPr>
                        <m:e>
                          <m:r>
                            <a:rPr lang="en-US" altLang="ko-KR" sz="1600" b="0" i="1" smtClean="0">
                              <a:latin typeface="Cambria Math" panose="02040503050406030204" pitchFamily="18" charset="0"/>
                            </a:rPr>
                            <m:t>𝑙𝑒𝑛𝑔𝑡h</m:t>
                          </m:r>
                        </m:e>
                        <m:sub>
                          <m:r>
                            <a:rPr lang="en-US" altLang="ko-KR" sz="1600" b="0" i="1" smtClean="0">
                              <a:latin typeface="Cambria Math" panose="02040503050406030204" pitchFamily="18" charset="0"/>
                            </a:rPr>
                            <m:t>𝑟</m:t>
                          </m:r>
                        </m:sub>
                      </m:sSub>
                      <m:r>
                        <a:rPr lang="en-US" altLang="ko-KR" sz="1600" b="0" i="1" smtClean="0">
                          <a:latin typeface="Cambria Math" panose="02040503050406030204" pitchFamily="18" charset="0"/>
                        </a:rPr>
                        <m:t>(</m:t>
                      </m:r>
                      <m:r>
                        <a:rPr lang="en-US" altLang="ko-KR" sz="1600" b="0" i="1" smtClean="0">
                          <a:latin typeface="Cambria Math" panose="02040503050406030204" pitchFamily="18" charset="0"/>
                        </a:rPr>
                        <m:t>𝑖</m:t>
                      </m:r>
                      <m:r>
                        <a:rPr lang="en-US" altLang="ko-KR" sz="1600" b="0" i="1" smtClean="0">
                          <a:latin typeface="Cambria Math" panose="02040503050406030204" pitchFamily="18" charset="0"/>
                        </a:rPr>
                        <m:t>)</m:t>
                      </m:r>
                    </m:oMath>
                  </m:oMathPara>
                </a14:m>
                <a:endParaRPr lang="en-US" altLang="ko-KR" sz="1600" dirty="0" smtClean="0"/>
              </a:p>
              <a:p>
                <a:pPr lvl="1"/>
                <a:r>
                  <a:rPr lang="en-US" altLang="ko-KR" sz="1600" dirty="0" smtClean="0"/>
                  <a:t>If </a:t>
                </a:r>
                <a14:m>
                  <m:oMath xmlns:m="http://schemas.openxmlformats.org/officeDocument/2006/math">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𝐸</m:t>
                        </m:r>
                      </m:e>
                      <m:sub>
                        <m:r>
                          <a:rPr lang="en-US" altLang="ko-KR" sz="1600" i="1">
                            <a:latin typeface="Cambria Math" panose="02040503050406030204" pitchFamily="18" charset="0"/>
                          </a:rPr>
                          <m:t>𝑙</m:t>
                        </m:r>
                        <m:r>
                          <a:rPr lang="en-US" altLang="ko-KR" sz="1600" b="0" i="1" smtClean="0">
                            <a:latin typeface="Cambria Math" panose="02040503050406030204" pitchFamily="18" charset="0"/>
                          </a:rPr>
                          <m:t>𝑒𝑛𝑔𝑡h</m:t>
                        </m:r>
                      </m:sub>
                    </m:sSub>
                    <m:d>
                      <m:dPr>
                        <m:ctrlPr>
                          <a:rPr lang="en-US" altLang="ko-KR" sz="1600" i="1">
                            <a:latin typeface="Cambria Math" panose="02040503050406030204" pitchFamily="18" charset="0"/>
                          </a:rPr>
                        </m:ctrlPr>
                      </m:dPr>
                      <m:e>
                        <m:r>
                          <a:rPr lang="en-US" altLang="ko-KR" sz="1600" i="1">
                            <a:latin typeface="Cambria Math" panose="02040503050406030204" pitchFamily="18" charset="0"/>
                          </a:rPr>
                          <m:t>𝑖</m:t>
                        </m:r>
                      </m:e>
                    </m:d>
                    <m:r>
                      <a:rPr lang="en-US" altLang="ko-KR" sz="1600" b="0" i="1" smtClean="0">
                        <a:latin typeface="Cambria Math" panose="02040503050406030204" pitchFamily="18" charset="0"/>
                      </a:rPr>
                      <m:t>&lt;</m:t>
                    </m:r>
                    <m:r>
                      <a:rPr lang="en-US" altLang="ko-KR" sz="1600" b="0" i="1" smtClean="0">
                        <a:latin typeface="Cambria Math" panose="02040503050406030204" pitchFamily="18" charset="0"/>
                      </a:rPr>
                      <m:t>𝑚𝑎𝑥𝐷𝑖𝑓𝑓</m:t>
                    </m:r>
                    <m:r>
                      <a:rPr lang="en-US" altLang="ko-KR" sz="1600" b="0" i="0" smtClean="0">
                        <a:latin typeface="Cambria Math" panose="02040503050406030204" pitchFamily="18" charset="0"/>
                      </a:rPr>
                      <m:t>, </m:t>
                    </m:r>
                    <m:r>
                      <m:rPr>
                        <m:sty m:val="p"/>
                      </m:rPr>
                      <a:rPr lang="en-US" altLang="ko-KR" sz="1600" b="0" i="0" smtClean="0">
                        <a:latin typeface="Cambria Math" panose="02040503050406030204" pitchFamily="18" charset="0"/>
                      </a:rPr>
                      <m:t>poles</m:t>
                    </m:r>
                    <m:r>
                      <a:rPr lang="en-US" altLang="ko-KR" sz="1600" b="0" i="0" smtClean="0">
                        <a:latin typeface="Cambria Math" panose="02040503050406030204" pitchFamily="18" charset="0"/>
                      </a:rPr>
                      <m:t> </m:t>
                    </m:r>
                    <m:r>
                      <m:rPr>
                        <m:sty m:val="p"/>
                      </m:rPr>
                      <a:rPr lang="en-US" altLang="ko-KR" sz="1600" b="0" i="0" smtClean="0">
                        <a:latin typeface="Cambria Math" panose="02040503050406030204" pitchFamily="18" charset="0"/>
                      </a:rPr>
                      <m:t>is</m:t>
                    </m:r>
                    <m:r>
                      <a:rPr lang="en-US" altLang="ko-KR" sz="1600" b="0" i="0" smtClean="0">
                        <a:latin typeface="Cambria Math" panose="02040503050406030204" pitchFamily="18" charset="0"/>
                      </a:rPr>
                      <m:t> </m:t>
                    </m:r>
                    <m:r>
                      <m:rPr>
                        <m:sty m:val="p"/>
                      </m:rPr>
                      <a:rPr lang="en-US" altLang="ko-KR" sz="1600" b="0" i="0" smtClean="0">
                        <a:solidFill>
                          <a:srgbClr val="00B050"/>
                        </a:solidFill>
                        <a:latin typeface="Cambria Math" panose="02040503050406030204" pitchFamily="18" charset="0"/>
                      </a:rPr>
                      <m:t>trusted</m:t>
                    </m:r>
                  </m:oMath>
                </a14:m>
                <a:endParaRPr lang="en-US" altLang="ko-KR" sz="1600" b="0" dirty="0" smtClean="0"/>
              </a:p>
              <a:p>
                <a:pPr lvl="1"/>
                <a:r>
                  <a:rPr lang="en-US" altLang="ko-KR" sz="1600" dirty="0" smtClean="0"/>
                  <a:t>Else poles is </a:t>
                </a:r>
                <a:r>
                  <a:rPr lang="en-US" altLang="ko-KR" sz="1600" dirty="0" smtClean="0">
                    <a:solidFill>
                      <a:srgbClr val="FF0000"/>
                    </a:solidFill>
                  </a:rPr>
                  <a:t>un-trusted</a:t>
                </a:r>
                <a:r>
                  <a:rPr lang="en-US" altLang="ko-KR" sz="1600" dirty="0" smtClean="0"/>
                  <a:t> then refine the un-trust pole by length</a:t>
                </a:r>
                <a:endParaRPr lang="en-US" altLang="ko-KR" sz="1600" dirty="0"/>
              </a:p>
            </p:txBody>
          </p:sp>
        </mc:Choice>
        <mc:Fallback xmlns="">
          <p:sp>
            <p:nvSpPr>
              <p:cNvPr id="117" name="Hình chữ nhật 58">
                <a:extLst>
                  <a:ext uri="{FF2B5EF4-FFF2-40B4-BE49-F238E27FC236}">
                    <a16:creationId xmlns:a16="http://schemas.microsoft.com/office/drawing/2014/main" id="{F74037E5-F401-410F-8E7A-181E948BC65C}"/>
                  </a:ext>
                </a:extLst>
              </p:cNvPr>
              <p:cNvSpPr>
                <a:spLocks noRot="1" noChangeAspect="1" noMove="1" noResize="1" noEditPoints="1" noAdjustHandles="1" noChangeArrowheads="1" noChangeShapeType="1" noTextEdit="1"/>
              </p:cNvSpPr>
              <p:nvPr/>
            </p:nvSpPr>
            <p:spPr>
              <a:xfrm>
                <a:off x="312421" y="3219227"/>
                <a:ext cx="6551280" cy="2594556"/>
              </a:xfrm>
              <a:prstGeom prst="rect">
                <a:avLst/>
              </a:prstGeom>
              <a:blipFill>
                <a:blip r:embed="rId3"/>
                <a:stretch>
                  <a:fillRect l="-465" t="-704" r="-744" b="-2113"/>
                </a:stretch>
              </a:blipFill>
            </p:spPr>
            <p:txBody>
              <a:bodyPr/>
              <a:lstStyle/>
              <a:p>
                <a:r>
                  <a:rPr lang="en-US">
                    <a:noFill/>
                  </a:rPr>
                  <a:t> </a:t>
                </a:r>
              </a:p>
            </p:txBody>
          </p:sp>
        </mc:Fallback>
      </mc:AlternateContent>
      <p:grpSp>
        <p:nvGrpSpPr>
          <p:cNvPr id="146" name="Nhóm 145"/>
          <p:cNvGrpSpPr/>
          <p:nvPr/>
        </p:nvGrpSpPr>
        <p:grpSpPr>
          <a:xfrm>
            <a:off x="317423" y="1402652"/>
            <a:ext cx="6451634" cy="1627721"/>
            <a:chOff x="317423" y="1402652"/>
            <a:chExt cx="6451634" cy="1627721"/>
          </a:xfrm>
        </p:grpSpPr>
        <p:sp>
          <p:nvSpPr>
            <p:cNvPr id="48" name="Hình chữ nhật 47"/>
            <p:cNvSpPr/>
            <p:nvPr/>
          </p:nvSpPr>
          <p:spPr>
            <a:xfrm>
              <a:off x="362323" y="1498667"/>
              <a:ext cx="6384008" cy="1531706"/>
            </a:xfrm>
            <a:prstGeom prst="rect">
              <a:avLst/>
            </a:prstGeom>
            <a:solidFill>
              <a:schemeClr val="accent1">
                <a:lumMod val="40000"/>
                <a:lumOff val="60000"/>
                <a:alpha val="56078"/>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11" name="Hộp Văn bản 110"/>
                <p:cNvSpPr txBox="1"/>
                <p:nvPr/>
              </p:nvSpPr>
              <p:spPr>
                <a:xfrm>
                  <a:off x="5505910" y="1441403"/>
                  <a:ext cx="5629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𝑟</m:t>
                            </m:r>
                            <m:r>
                              <a:rPr lang="en-US" b="0" i="1" smtClean="0">
                                <a:latin typeface="Cambria Math" panose="02040503050406030204" pitchFamily="18" charset="0"/>
                              </a:rPr>
                              <m:t>3</m:t>
                            </m:r>
                          </m:sub>
                        </m:sSub>
                      </m:oMath>
                    </m:oMathPara>
                  </a14:m>
                  <a:endParaRPr lang="en-US" dirty="0"/>
                </a:p>
              </p:txBody>
            </p:sp>
          </mc:Choice>
          <mc:Fallback xmlns="">
            <p:sp>
              <p:nvSpPr>
                <p:cNvPr id="111" name="Hộp Văn bản 110"/>
                <p:cNvSpPr txBox="1">
                  <a:spLocks noRot="1" noChangeAspect="1" noMove="1" noResize="1" noEditPoints="1" noAdjustHandles="1" noChangeArrowheads="1" noChangeShapeType="1" noTextEdit="1"/>
                </p:cNvSpPr>
                <p:nvPr/>
              </p:nvSpPr>
              <p:spPr>
                <a:xfrm>
                  <a:off x="5505910" y="1441403"/>
                  <a:ext cx="562911"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7" name="Hộp Văn bản 136"/>
                <p:cNvSpPr txBox="1"/>
                <p:nvPr/>
              </p:nvSpPr>
              <p:spPr>
                <a:xfrm>
                  <a:off x="1770502" y="1416132"/>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𝑙</m:t>
                            </m:r>
                            <m:r>
                              <a:rPr lang="en-US" b="0" i="1" smtClean="0">
                                <a:latin typeface="Cambria Math" panose="02040503050406030204" pitchFamily="18" charset="0"/>
                              </a:rPr>
                              <m:t>3</m:t>
                            </m:r>
                          </m:sub>
                        </m:sSub>
                      </m:oMath>
                    </m:oMathPara>
                  </a14:m>
                  <a:endParaRPr lang="en-US" dirty="0"/>
                </a:p>
              </p:txBody>
            </p:sp>
          </mc:Choice>
          <mc:Fallback xmlns="">
            <p:sp>
              <p:nvSpPr>
                <p:cNvPr id="137" name="Hộp Văn bản 136"/>
                <p:cNvSpPr txBox="1">
                  <a:spLocks noRot="1" noChangeAspect="1" noMove="1" noResize="1" noEditPoints="1" noAdjustHandles="1" noChangeArrowheads="1" noChangeShapeType="1" noTextEdit="1"/>
                </p:cNvSpPr>
                <p:nvPr/>
              </p:nvSpPr>
              <p:spPr>
                <a:xfrm>
                  <a:off x="1770502" y="1416132"/>
                  <a:ext cx="532453"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Hộp Văn bản 137"/>
                <p:cNvSpPr txBox="1"/>
                <p:nvPr/>
              </p:nvSpPr>
              <p:spPr>
                <a:xfrm>
                  <a:off x="3009253" y="1402652"/>
                  <a:ext cx="4997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𝑙𝑖</m:t>
                            </m:r>
                          </m:sub>
                        </m:sSub>
                      </m:oMath>
                    </m:oMathPara>
                  </a14:m>
                  <a:endParaRPr lang="en-US" dirty="0"/>
                </a:p>
              </p:txBody>
            </p:sp>
          </mc:Choice>
          <mc:Fallback xmlns="">
            <p:sp>
              <p:nvSpPr>
                <p:cNvPr id="138" name="Hộp Văn bản 137"/>
                <p:cNvSpPr txBox="1">
                  <a:spLocks noRot="1" noChangeAspect="1" noMove="1" noResize="1" noEditPoints="1" noAdjustHandles="1" noChangeArrowheads="1" noChangeShapeType="1" noTextEdit="1"/>
                </p:cNvSpPr>
                <p:nvPr/>
              </p:nvSpPr>
              <p:spPr>
                <a:xfrm>
                  <a:off x="3009253" y="1402652"/>
                  <a:ext cx="499752" cy="369332"/>
                </a:xfrm>
                <a:prstGeom prst="rect">
                  <a:avLst/>
                </a:prstGeom>
                <a:blipFill>
                  <a:blip r:embed="rId6"/>
                  <a:stretch>
                    <a:fillRect/>
                  </a:stretch>
                </a:blipFill>
              </p:spPr>
              <p:txBody>
                <a:bodyPr/>
                <a:lstStyle/>
                <a:p>
                  <a:r>
                    <a:rPr lang="en-US">
                      <a:noFill/>
                    </a:rPr>
                    <a:t> </a:t>
                  </a:r>
                </a:p>
              </p:txBody>
            </p:sp>
          </mc:Fallback>
        </mc:AlternateContent>
        <p:grpSp>
          <p:nvGrpSpPr>
            <p:cNvPr id="145" name="Nhóm 144"/>
            <p:cNvGrpSpPr/>
            <p:nvPr/>
          </p:nvGrpSpPr>
          <p:grpSpPr>
            <a:xfrm>
              <a:off x="317423" y="1483848"/>
              <a:ext cx="6451634" cy="1501241"/>
              <a:chOff x="317423" y="1483848"/>
              <a:chExt cx="6451634" cy="1501241"/>
            </a:xfrm>
          </p:grpSpPr>
          <p:cxnSp>
            <p:nvCxnSpPr>
              <p:cNvPr id="90" name="Đường nối Thẳng 89"/>
              <p:cNvCxnSpPr>
                <a:stCxn id="91" idx="3"/>
                <a:endCxn id="7" idx="3"/>
              </p:cNvCxnSpPr>
              <p:nvPr/>
            </p:nvCxnSpPr>
            <p:spPr>
              <a:xfrm flipV="1">
                <a:off x="1291857" y="2642234"/>
                <a:ext cx="183239" cy="1366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6" name="Đường kết nối Mũi tên Thẳng 95"/>
              <p:cNvCxnSpPr>
                <a:stCxn id="94" idx="3"/>
                <a:endCxn id="6" idx="3"/>
              </p:cNvCxnSpPr>
              <p:nvPr/>
            </p:nvCxnSpPr>
            <p:spPr>
              <a:xfrm flipV="1">
                <a:off x="1280551" y="1939709"/>
                <a:ext cx="204243" cy="4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Hộp Văn bản 100"/>
                  <p:cNvSpPr txBox="1"/>
                  <p:nvPr/>
                </p:nvSpPr>
                <p:spPr>
                  <a:xfrm>
                    <a:off x="1296860" y="2135847"/>
                    <a:ext cx="41171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m:oMathPara>
                    </a14:m>
                    <a:endParaRPr lang="en-US" dirty="0"/>
                  </a:p>
                </p:txBody>
              </p:sp>
            </mc:Choice>
            <mc:Fallback xmlns="">
              <p:sp>
                <p:nvSpPr>
                  <p:cNvPr id="101" name="Hộp Văn bản 100"/>
                  <p:cNvSpPr txBox="1">
                    <a:spLocks noRot="1" noChangeAspect="1" noMove="1" noResize="1" noEditPoints="1" noAdjustHandles="1" noChangeArrowheads="1" noChangeShapeType="1" noTextEdit="1"/>
                  </p:cNvSpPr>
                  <p:nvPr/>
                </p:nvSpPr>
                <p:spPr>
                  <a:xfrm>
                    <a:off x="1296860" y="2135847"/>
                    <a:ext cx="411715"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Hộp Văn bản 101"/>
                  <p:cNvSpPr txBox="1"/>
                  <p:nvPr/>
                </p:nvSpPr>
                <p:spPr>
                  <a:xfrm>
                    <a:off x="3154741" y="2036247"/>
                    <a:ext cx="3843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oMath>
                      </m:oMathPara>
                    </a14:m>
                    <a:endParaRPr lang="en-US" dirty="0"/>
                  </a:p>
                </p:txBody>
              </p:sp>
            </mc:Choice>
            <mc:Fallback xmlns="">
              <p:sp>
                <p:nvSpPr>
                  <p:cNvPr id="102" name="Hộp Văn bản 101"/>
                  <p:cNvSpPr txBox="1">
                    <a:spLocks noRot="1" noChangeAspect="1" noMove="1" noResize="1" noEditPoints="1" noAdjustHandles="1" noChangeArrowheads="1" noChangeShapeType="1" noTextEdit="1"/>
                  </p:cNvSpPr>
                  <p:nvPr/>
                </p:nvSpPr>
                <p:spPr>
                  <a:xfrm>
                    <a:off x="3154741" y="2036247"/>
                    <a:ext cx="384336"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Hộp Văn bản 102"/>
                  <p:cNvSpPr txBox="1"/>
                  <p:nvPr/>
                </p:nvSpPr>
                <p:spPr>
                  <a:xfrm>
                    <a:off x="1613681" y="2101904"/>
                    <a:ext cx="4170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m:oMathPara>
                    </a14:m>
                    <a:endParaRPr lang="en-US" dirty="0"/>
                  </a:p>
                </p:txBody>
              </p:sp>
            </mc:Choice>
            <mc:Fallback xmlns="">
              <p:sp>
                <p:nvSpPr>
                  <p:cNvPr id="103" name="Hộp Văn bản 102"/>
                  <p:cNvSpPr txBox="1">
                    <a:spLocks noRot="1" noChangeAspect="1" noMove="1" noResize="1" noEditPoints="1" noAdjustHandles="1" noChangeArrowheads="1" noChangeShapeType="1" noTextEdit="1"/>
                  </p:cNvSpPr>
                  <p:nvPr/>
                </p:nvSpPr>
                <p:spPr>
                  <a:xfrm>
                    <a:off x="1613681" y="2101904"/>
                    <a:ext cx="417037"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Hộp Văn bản 103"/>
                  <p:cNvSpPr txBox="1"/>
                  <p:nvPr/>
                </p:nvSpPr>
                <p:spPr>
                  <a:xfrm>
                    <a:off x="1905369" y="2135847"/>
                    <a:ext cx="4170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3</m:t>
                              </m:r>
                            </m:sub>
                          </m:sSub>
                        </m:oMath>
                      </m:oMathPara>
                    </a14:m>
                    <a:endParaRPr lang="en-US" dirty="0"/>
                  </a:p>
                </p:txBody>
              </p:sp>
            </mc:Choice>
            <mc:Fallback xmlns="">
              <p:sp>
                <p:nvSpPr>
                  <p:cNvPr id="104" name="Hộp Văn bản 103"/>
                  <p:cNvSpPr txBox="1">
                    <a:spLocks noRot="1" noChangeAspect="1" noMove="1" noResize="1" noEditPoints="1" noAdjustHandles="1" noChangeArrowheads="1" noChangeShapeType="1" noTextEdit="1"/>
                  </p:cNvSpPr>
                  <p:nvPr/>
                </p:nvSpPr>
                <p:spPr>
                  <a:xfrm>
                    <a:off x="1905369" y="2135847"/>
                    <a:ext cx="417037"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Hộp Văn bản 104"/>
                  <p:cNvSpPr txBox="1"/>
                  <p:nvPr/>
                </p:nvSpPr>
                <p:spPr>
                  <a:xfrm>
                    <a:off x="6273920" y="2082923"/>
                    <a:ext cx="4311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𝑛</m:t>
                              </m:r>
                            </m:sub>
                          </m:sSub>
                        </m:oMath>
                      </m:oMathPara>
                    </a14:m>
                    <a:endParaRPr lang="en-US" dirty="0"/>
                  </a:p>
                </p:txBody>
              </p:sp>
            </mc:Choice>
            <mc:Fallback xmlns="">
              <p:sp>
                <p:nvSpPr>
                  <p:cNvPr id="105" name="Hộp Văn bản 104"/>
                  <p:cNvSpPr txBox="1">
                    <a:spLocks noRot="1" noChangeAspect="1" noMove="1" noResize="1" noEditPoints="1" noAdjustHandles="1" noChangeArrowheads="1" noChangeShapeType="1" noTextEdit="1"/>
                  </p:cNvSpPr>
                  <p:nvPr/>
                </p:nvSpPr>
                <p:spPr>
                  <a:xfrm>
                    <a:off x="6273920" y="2082923"/>
                    <a:ext cx="431144"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Hộp Văn bản 106"/>
                  <p:cNvSpPr txBox="1"/>
                  <p:nvPr/>
                </p:nvSpPr>
                <p:spPr>
                  <a:xfrm>
                    <a:off x="1260699" y="1483848"/>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𝑙</m:t>
                              </m:r>
                              <m:r>
                                <a:rPr lang="en-US" b="0" i="1" smtClean="0">
                                  <a:latin typeface="Cambria Math" panose="02040503050406030204" pitchFamily="18" charset="0"/>
                                </a:rPr>
                                <m:t>1</m:t>
                              </m:r>
                            </m:sub>
                          </m:sSub>
                        </m:oMath>
                      </m:oMathPara>
                    </a14:m>
                    <a:endParaRPr lang="en-US" dirty="0"/>
                  </a:p>
                </p:txBody>
              </p:sp>
            </mc:Choice>
            <mc:Fallback xmlns="">
              <p:sp>
                <p:nvSpPr>
                  <p:cNvPr id="107" name="Hộp Văn bản 106"/>
                  <p:cNvSpPr txBox="1">
                    <a:spLocks noRot="1" noChangeAspect="1" noMove="1" noResize="1" noEditPoints="1" noAdjustHandles="1" noChangeArrowheads="1" noChangeShapeType="1" noTextEdit="1"/>
                  </p:cNvSpPr>
                  <p:nvPr/>
                </p:nvSpPr>
                <p:spPr>
                  <a:xfrm>
                    <a:off x="1260699" y="1483848"/>
                    <a:ext cx="532453"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Hộp Văn bản 111"/>
                  <p:cNvSpPr txBox="1"/>
                  <p:nvPr/>
                </p:nvSpPr>
                <p:spPr>
                  <a:xfrm>
                    <a:off x="1231512" y="2605522"/>
                    <a:ext cx="5043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𝑙</m:t>
                              </m:r>
                              <m:r>
                                <a:rPr lang="en-US" b="0" i="1" smtClean="0">
                                  <a:latin typeface="Cambria Math" panose="02040503050406030204" pitchFamily="18" charset="0"/>
                                </a:rPr>
                                <m:t>1</m:t>
                              </m:r>
                            </m:sub>
                          </m:sSub>
                        </m:oMath>
                      </m:oMathPara>
                    </a14:m>
                    <a:endParaRPr lang="en-US" dirty="0"/>
                  </a:p>
                </p:txBody>
              </p:sp>
            </mc:Choice>
            <mc:Fallback xmlns="">
              <p:sp>
                <p:nvSpPr>
                  <p:cNvPr id="112" name="Hộp Văn bản 111"/>
                  <p:cNvSpPr txBox="1">
                    <a:spLocks noRot="1" noChangeAspect="1" noMove="1" noResize="1" noEditPoints="1" noAdjustHandles="1" noChangeArrowheads="1" noChangeShapeType="1" noTextEdit="1"/>
                  </p:cNvSpPr>
                  <p:nvPr/>
                </p:nvSpPr>
                <p:spPr>
                  <a:xfrm>
                    <a:off x="1231512" y="2605522"/>
                    <a:ext cx="50436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Hộp Văn bản 115"/>
                  <p:cNvSpPr txBox="1"/>
                  <p:nvPr/>
                </p:nvSpPr>
                <p:spPr>
                  <a:xfrm>
                    <a:off x="5528061" y="2402513"/>
                    <a:ext cx="5348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𝑟</m:t>
                              </m:r>
                              <m:r>
                                <a:rPr lang="en-US" b="0" i="1" smtClean="0">
                                  <a:latin typeface="Cambria Math" panose="02040503050406030204" pitchFamily="18" charset="0"/>
                                </a:rPr>
                                <m:t>3</m:t>
                              </m:r>
                            </m:sub>
                          </m:sSub>
                        </m:oMath>
                      </m:oMathPara>
                    </a14:m>
                    <a:endParaRPr lang="en-US" dirty="0"/>
                  </a:p>
                </p:txBody>
              </p:sp>
            </mc:Choice>
            <mc:Fallback xmlns="">
              <p:sp>
                <p:nvSpPr>
                  <p:cNvPr id="116" name="Hộp Văn bản 115"/>
                  <p:cNvSpPr txBox="1">
                    <a:spLocks noRot="1" noChangeAspect="1" noMove="1" noResize="1" noEditPoints="1" noAdjustHandles="1" noChangeArrowheads="1" noChangeShapeType="1" noTextEdit="1"/>
                  </p:cNvSpPr>
                  <p:nvPr/>
                </p:nvSpPr>
                <p:spPr>
                  <a:xfrm>
                    <a:off x="5528061" y="2402513"/>
                    <a:ext cx="534826" cy="369332"/>
                  </a:xfrm>
                  <a:prstGeom prst="rect">
                    <a:avLst/>
                  </a:prstGeom>
                  <a:blipFill>
                    <a:blip r:embed="rId14"/>
                    <a:stretch>
                      <a:fillRect/>
                    </a:stretch>
                  </a:blipFill>
                </p:spPr>
                <p:txBody>
                  <a:bodyPr/>
                  <a:lstStyle/>
                  <a:p>
                    <a:r>
                      <a:rPr lang="en-US">
                        <a:noFill/>
                      </a:rPr>
                      <a:t> </a:t>
                    </a:r>
                  </a:p>
                </p:txBody>
              </p:sp>
            </mc:Fallback>
          </mc:AlternateContent>
          <p:grpSp>
            <p:nvGrpSpPr>
              <p:cNvPr id="136" name="Nhóm 135"/>
              <p:cNvGrpSpPr/>
              <p:nvPr/>
            </p:nvGrpSpPr>
            <p:grpSpPr>
              <a:xfrm>
                <a:off x="317423" y="1727960"/>
                <a:ext cx="6182437" cy="1112608"/>
                <a:chOff x="317423" y="1727960"/>
                <a:chExt cx="6182437" cy="1112608"/>
              </a:xfrm>
            </p:grpSpPr>
            <p:sp>
              <p:nvSpPr>
                <p:cNvPr id="6" name="Hình Bầu dục 5"/>
                <p:cNvSpPr/>
                <p:nvPr/>
              </p:nvSpPr>
              <p:spPr>
                <a:xfrm>
                  <a:off x="1473838" y="1875851"/>
                  <a:ext cx="74814" cy="748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ình Bầu dục 6"/>
                <p:cNvSpPr/>
                <p:nvPr/>
              </p:nvSpPr>
              <p:spPr>
                <a:xfrm>
                  <a:off x="1464140" y="2578376"/>
                  <a:ext cx="74814" cy="74814"/>
                </a:xfrm>
                <a:prstGeom prst="ellipse">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ình Bầu dục 7"/>
                <p:cNvSpPr/>
                <p:nvPr/>
              </p:nvSpPr>
              <p:spPr>
                <a:xfrm>
                  <a:off x="1680271" y="1807964"/>
                  <a:ext cx="74814" cy="748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ình Bầu dục 8"/>
                <p:cNvSpPr/>
                <p:nvPr/>
              </p:nvSpPr>
              <p:spPr>
                <a:xfrm>
                  <a:off x="1680271" y="2578376"/>
                  <a:ext cx="74814" cy="74814"/>
                </a:xfrm>
                <a:prstGeom prst="ellipse">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ình Bầu dục 9"/>
                <p:cNvSpPr/>
                <p:nvPr/>
              </p:nvSpPr>
              <p:spPr>
                <a:xfrm>
                  <a:off x="1954591" y="1783378"/>
                  <a:ext cx="74814" cy="748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ình Bầu dục 10"/>
                <p:cNvSpPr/>
                <p:nvPr/>
              </p:nvSpPr>
              <p:spPr>
                <a:xfrm>
                  <a:off x="1966367" y="2597009"/>
                  <a:ext cx="74814" cy="74814"/>
                </a:xfrm>
                <a:prstGeom prst="ellipse">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ình Bầu dục 11"/>
                <p:cNvSpPr/>
                <p:nvPr/>
              </p:nvSpPr>
              <p:spPr>
                <a:xfrm>
                  <a:off x="2300954" y="1828746"/>
                  <a:ext cx="74814" cy="748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ình Bầu dục 12"/>
                <p:cNvSpPr/>
                <p:nvPr/>
              </p:nvSpPr>
              <p:spPr>
                <a:xfrm>
                  <a:off x="2252463" y="2501513"/>
                  <a:ext cx="74814" cy="74814"/>
                </a:xfrm>
                <a:prstGeom prst="ellipse">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ình Bầu dục 13"/>
                <p:cNvSpPr/>
                <p:nvPr/>
              </p:nvSpPr>
              <p:spPr>
                <a:xfrm>
                  <a:off x="2537867" y="1765367"/>
                  <a:ext cx="74814" cy="748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ình Bầu dục 14"/>
                <p:cNvSpPr/>
                <p:nvPr/>
              </p:nvSpPr>
              <p:spPr>
                <a:xfrm>
                  <a:off x="2558303" y="2464106"/>
                  <a:ext cx="74814" cy="74814"/>
                </a:xfrm>
                <a:prstGeom prst="ellipse">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ình Bầu dục 15"/>
                <p:cNvSpPr/>
                <p:nvPr/>
              </p:nvSpPr>
              <p:spPr>
                <a:xfrm>
                  <a:off x="2837819" y="1791339"/>
                  <a:ext cx="74814" cy="748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ình Bầu dục 16"/>
                <p:cNvSpPr/>
                <p:nvPr/>
              </p:nvSpPr>
              <p:spPr>
                <a:xfrm>
                  <a:off x="2866221" y="2557553"/>
                  <a:ext cx="74814" cy="74814"/>
                </a:xfrm>
                <a:prstGeom prst="ellipse">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ình Bầu dục 17"/>
                <p:cNvSpPr/>
                <p:nvPr/>
              </p:nvSpPr>
              <p:spPr>
                <a:xfrm>
                  <a:off x="3187646" y="1727960"/>
                  <a:ext cx="74814" cy="748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ình Bầu dục 18"/>
                <p:cNvSpPr/>
                <p:nvPr/>
              </p:nvSpPr>
              <p:spPr>
                <a:xfrm>
                  <a:off x="3227131" y="2540969"/>
                  <a:ext cx="74814" cy="74814"/>
                </a:xfrm>
                <a:prstGeom prst="ellipse">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Hình Bầu dục 33"/>
                <p:cNvSpPr/>
                <p:nvPr/>
              </p:nvSpPr>
              <p:spPr>
                <a:xfrm>
                  <a:off x="4585564" y="1820433"/>
                  <a:ext cx="74814" cy="748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Hình Bầu dục 34"/>
                <p:cNvSpPr/>
                <p:nvPr/>
              </p:nvSpPr>
              <p:spPr>
                <a:xfrm>
                  <a:off x="4593527" y="2542412"/>
                  <a:ext cx="74814" cy="74814"/>
                </a:xfrm>
                <a:prstGeom prst="ellipse">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Hình Bầu dục 35"/>
                <p:cNvSpPr/>
                <p:nvPr/>
              </p:nvSpPr>
              <p:spPr>
                <a:xfrm>
                  <a:off x="4791997" y="1752546"/>
                  <a:ext cx="74814" cy="748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Hình Bầu dục 36"/>
                <p:cNvSpPr/>
                <p:nvPr/>
              </p:nvSpPr>
              <p:spPr>
                <a:xfrm>
                  <a:off x="4791997" y="2522958"/>
                  <a:ext cx="74814" cy="74814"/>
                </a:xfrm>
                <a:prstGeom prst="ellipse">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Hình Bầu dục 37"/>
                <p:cNvSpPr/>
                <p:nvPr/>
              </p:nvSpPr>
              <p:spPr>
                <a:xfrm>
                  <a:off x="5066317" y="1727960"/>
                  <a:ext cx="74814" cy="748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Hình Bầu dục 38"/>
                <p:cNvSpPr/>
                <p:nvPr/>
              </p:nvSpPr>
              <p:spPr>
                <a:xfrm>
                  <a:off x="5078093" y="2541591"/>
                  <a:ext cx="74814" cy="74814"/>
                </a:xfrm>
                <a:prstGeom prst="ellipse">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Hình Bầu dục 39"/>
                <p:cNvSpPr/>
                <p:nvPr/>
              </p:nvSpPr>
              <p:spPr>
                <a:xfrm>
                  <a:off x="5412680" y="1773328"/>
                  <a:ext cx="74814" cy="748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Hình Bầu dục 40"/>
                <p:cNvSpPr/>
                <p:nvPr/>
              </p:nvSpPr>
              <p:spPr>
                <a:xfrm>
                  <a:off x="5364189" y="2446095"/>
                  <a:ext cx="74814" cy="74814"/>
                </a:xfrm>
                <a:prstGeom prst="ellipse">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Hình Bầu dục 41"/>
                <p:cNvSpPr/>
                <p:nvPr/>
              </p:nvSpPr>
              <p:spPr>
                <a:xfrm>
                  <a:off x="5670029" y="1765719"/>
                  <a:ext cx="74814" cy="748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Hình Bầu dục 42"/>
                <p:cNvSpPr/>
                <p:nvPr/>
              </p:nvSpPr>
              <p:spPr>
                <a:xfrm>
                  <a:off x="5707436" y="2438604"/>
                  <a:ext cx="74814" cy="74814"/>
                </a:xfrm>
                <a:prstGeom prst="ellipse">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Hình Bầu dục 43"/>
                <p:cNvSpPr/>
                <p:nvPr/>
              </p:nvSpPr>
              <p:spPr>
                <a:xfrm>
                  <a:off x="5958549" y="1770558"/>
                  <a:ext cx="74814" cy="748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Hình Bầu dục 44"/>
                <p:cNvSpPr/>
                <p:nvPr/>
              </p:nvSpPr>
              <p:spPr>
                <a:xfrm>
                  <a:off x="6013276" y="2504184"/>
                  <a:ext cx="74814" cy="74814"/>
                </a:xfrm>
                <a:prstGeom prst="ellipse">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Hình Bầu dục 45"/>
                <p:cNvSpPr/>
                <p:nvPr/>
              </p:nvSpPr>
              <p:spPr>
                <a:xfrm>
                  <a:off x="6338857" y="1830825"/>
                  <a:ext cx="74814" cy="748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Hình Bầu dục 46"/>
                <p:cNvSpPr/>
                <p:nvPr/>
              </p:nvSpPr>
              <p:spPr>
                <a:xfrm>
                  <a:off x="6355825" y="2520909"/>
                  <a:ext cx="74814" cy="74814"/>
                </a:xfrm>
                <a:prstGeom prst="ellipse">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Đường kết nối Mũi tên Thẳng 49"/>
                <p:cNvCxnSpPr>
                  <a:stCxn id="7" idx="0"/>
                  <a:endCxn id="6" idx="4"/>
                </p:cNvCxnSpPr>
                <p:nvPr/>
              </p:nvCxnSpPr>
              <p:spPr>
                <a:xfrm flipV="1">
                  <a:off x="1501547" y="1950665"/>
                  <a:ext cx="9698" cy="627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Đường kết nối Mũi tên Thẳng 53"/>
                <p:cNvCxnSpPr>
                  <a:stCxn id="9" idx="0"/>
                  <a:endCxn id="8" idx="4"/>
                </p:cNvCxnSpPr>
                <p:nvPr/>
              </p:nvCxnSpPr>
              <p:spPr>
                <a:xfrm flipV="1">
                  <a:off x="1717678" y="1882778"/>
                  <a:ext cx="0" cy="6955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Đường kết nối Mũi tên Thẳng 55"/>
                <p:cNvCxnSpPr>
                  <a:stCxn id="47" idx="0"/>
                  <a:endCxn id="46" idx="4"/>
                </p:cNvCxnSpPr>
                <p:nvPr/>
              </p:nvCxnSpPr>
              <p:spPr>
                <a:xfrm flipH="1" flipV="1">
                  <a:off x="6376264" y="1905639"/>
                  <a:ext cx="16968" cy="615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Đường kết nối Mũi tên Thẳng 58"/>
                <p:cNvCxnSpPr>
                  <a:stCxn id="45" idx="0"/>
                  <a:endCxn id="44" idx="4"/>
                </p:cNvCxnSpPr>
                <p:nvPr/>
              </p:nvCxnSpPr>
              <p:spPr>
                <a:xfrm flipH="1" flipV="1">
                  <a:off x="5995956" y="1845372"/>
                  <a:ext cx="54727" cy="658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Đường kết nối Mũi tên Thẳng 60"/>
                <p:cNvCxnSpPr>
                  <a:stCxn id="43" idx="0"/>
                  <a:endCxn id="42" idx="4"/>
                </p:cNvCxnSpPr>
                <p:nvPr/>
              </p:nvCxnSpPr>
              <p:spPr>
                <a:xfrm flipH="1" flipV="1">
                  <a:off x="5707436" y="1840533"/>
                  <a:ext cx="37407" cy="598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Đường kết nối Mũi tên Thẳng 62"/>
                <p:cNvCxnSpPr>
                  <a:stCxn id="41" idx="0"/>
                  <a:endCxn id="40" idx="4"/>
                </p:cNvCxnSpPr>
                <p:nvPr/>
              </p:nvCxnSpPr>
              <p:spPr>
                <a:xfrm flipV="1">
                  <a:off x="5401596" y="1848142"/>
                  <a:ext cx="48491" cy="597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Đường kết nối Mũi tên Thẳng 64"/>
                <p:cNvCxnSpPr>
                  <a:stCxn id="39" idx="0"/>
                </p:cNvCxnSpPr>
                <p:nvPr/>
              </p:nvCxnSpPr>
              <p:spPr>
                <a:xfrm flipH="1" flipV="1">
                  <a:off x="5094611" y="1820433"/>
                  <a:ext cx="20889" cy="721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Đường kết nối Mũi tên Thẳng 66"/>
                <p:cNvCxnSpPr>
                  <a:stCxn id="37" idx="7"/>
                  <a:endCxn id="36" idx="5"/>
                </p:cNvCxnSpPr>
                <p:nvPr/>
              </p:nvCxnSpPr>
              <p:spPr>
                <a:xfrm flipV="1">
                  <a:off x="4855855" y="1816404"/>
                  <a:ext cx="0" cy="717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Đường kết nối Mũi tên Thẳng 68"/>
                <p:cNvCxnSpPr>
                  <a:stCxn id="35" idx="0"/>
                  <a:endCxn id="34" idx="4"/>
                </p:cNvCxnSpPr>
                <p:nvPr/>
              </p:nvCxnSpPr>
              <p:spPr>
                <a:xfrm flipH="1" flipV="1">
                  <a:off x="4622971" y="1895247"/>
                  <a:ext cx="7963" cy="647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Đường kết nối Mũi tên Thẳng 72"/>
                <p:cNvCxnSpPr>
                  <a:stCxn id="19" idx="2"/>
                </p:cNvCxnSpPr>
                <p:nvPr/>
              </p:nvCxnSpPr>
              <p:spPr>
                <a:xfrm flipH="1" flipV="1">
                  <a:off x="3220551" y="1810735"/>
                  <a:ext cx="6580" cy="767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Đường kết nối Mũi tên Thẳng 74"/>
                <p:cNvCxnSpPr>
                  <a:stCxn id="17" idx="0"/>
                  <a:endCxn id="16" idx="4"/>
                </p:cNvCxnSpPr>
                <p:nvPr/>
              </p:nvCxnSpPr>
              <p:spPr>
                <a:xfrm flipH="1" flipV="1">
                  <a:off x="2875226" y="1866153"/>
                  <a:ext cx="28402" cy="691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Đường kết nối Mũi tên Thẳng 76"/>
                <p:cNvCxnSpPr>
                  <a:stCxn id="15" idx="0"/>
                  <a:endCxn id="14" idx="4"/>
                </p:cNvCxnSpPr>
                <p:nvPr/>
              </p:nvCxnSpPr>
              <p:spPr>
                <a:xfrm flipH="1" flipV="1">
                  <a:off x="2575274" y="1840181"/>
                  <a:ext cx="20436" cy="623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Đường kết nối Mũi tên Thẳng 78"/>
                <p:cNvCxnSpPr>
                  <a:stCxn id="13" idx="0"/>
                  <a:endCxn id="12" idx="3"/>
                </p:cNvCxnSpPr>
                <p:nvPr/>
              </p:nvCxnSpPr>
              <p:spPr>
                <a:xfrm flipV="1">
                  <a:off x="2289870" y="1892604"/>
                  <a:ext cx="22040" cy="608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Đường kết nối Mũi tên Thẳng 80"/>
                <p:cNvCxnSpPr>
                  <a:stCxn id="11" idx="1"/>
                  <a:endCxn id="10" idx="4"/>
                </p:cNvCxnSpPr>
                <p:nvPr/>
              </p:nvCxnSpPr>
              <p:spPr>
                <a:xfrm flipV="1">
                  <a:off x="1977323" y="1858192"/>
                  <a:ext cx="14675" cy="749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1" name="Hộp Văn bản 90"/>
                <p:cNvSpPr txBox="1"/>
                <p:nvPr/>
              </p:nvSpPr>
              <p:spPr>
                <a:xfrm>
                  <a:off x="317423" y="2471236"/>
                  <a:ext cx="974434" cy="369332"/>
                </a:xfrm>
                <a:prstGeom prst="rect">
                  <a:avLst/>
                </a:prstGeom>
                <a:noFill/>
              </p:spPr>
              <p:txBody>
                <a:bodyPr wrap="none" rtlCol="0">
                  <a:spAutoFit/>
                </a:bodyPr>
                <a:lstStyle/>
                <a:p>
                  <a:r>
                    <a:rPr lang="en-US" dirty="0" smtClean="0"/>
                    <a:t>Cathode</a:t>
                  </a:r>
                  <a:endParaRPr lang="en-US" dirty="0"/>
                </a:p>
              </p:txBody>
            </p:sp>
            <p:sp>
              <p:nvSpPr>
                <p:cNvPr id="94" name="Hộp Văn bản 93"/>
                <p:cNvSpPr txBox="1"/>
                <p:nvPr/>
              </p:nvSpPr>
              <p:spPr>
                <a:xfrm>
                  <a:off x="481934" y="1759218"/>
                  <a:ext cx="798617" cy="369332"/>
                </a:xfrm>
                <a:prstGeom prst="rect">
                  <a:avLst/>
                </a:prstGeom>
                <a:noFill/>
              </p:spPr>
              <p:txBody>
                <a:bodyPr wrap="none" rtlCol="0">
                  <a:spAutoFit/>
                </a:bodyPr>
                <a:lstStyle/>
                <a:p>
                  <a:r>
                    <a:rPr lang="en-US" dirty="0" smtClean="0"/>
                    <a:t>Anode</a:t>
                  </a:r>
                </a:p>
              </p:txBody>
            </p:sp>
            <p:sp>
              <p:nvSpPr>
                <p:cNvPr id="131" name="Hình tự do 130"/>
                <p:cNvSpPr/>
                <p:nvPr/>
              </p:nvSpPr>
              <p:spPr>
                <a:xfrm>
                  <a:off x="1394460" y="1749592"/>
                  <a:ext cx="1889760" cy="198200"/>
                </a:xfrm>
                <a:custGeom>
                  <a:avLst/>
                  <a:gdLst>
                    <a:gd name="connsiteX0" fmla="*/ 0 w 1889760"/>
                    <a:gd name="connsiteY0" fmla="*/ 198200 h 198200"/>
                    <a:gd name="connsiteX1" fmla="*/ 76200 w 1889760"/>
                    <a:gd name="connsiteY1" fmla="*/ 167720 h 198200"/>
                    <a:gd name="connsiteX2" fmla="*/ 175260 w 1889760"/>
                    <a:gd name="connsiteY2" fmla="*/ 152480 h 198200"/>
                    <a:gd name="connsiteX3" fmla="*/ 198120 w 1889760"/>
                    <a:gd name="connsiteY3" fmla="*/ 137240 h 198200"/>
                    <a:gd name="connsiteX4" fmla="*/ 274320 w 1889760"/>
                    <a:gd name="connsiteY4" fmla="*/ 122000 h 198200"/>
                    <a:gd name="connsiteX5" fmla="*/ 304800 w 1889760"/>
                    <a:gd name="connsiteY5" fmla="*/ 106760 h 198200"/>
                    <a:gd name="connsiteX6" fmla="*/ 365760 w 1889760"/>
                    <a:gd name="connsiteY6" fmla="*/ 91520 h 198200"/>
                    <a:gd name="connsiteX7" fmla="*/ 441960 w 1889760"/>
                    <a:gd name="connsiteY7" fmla="*/ 68660 h 198200"/>
                    <a:gd name="connsiteX8" fmla="*/ 464820 w 1889760"/>
                    <a:gd name="connsiteY8" fmla="*/ 61040 h 198200"/>
                    <a:gd name="connsiteX9" fmla="*/ 525780 w 1889760"/>
                    <a:gd name="connsiteY9" fmla="*/ 45800 h 198200"/>
                    <a:gd name="connsiteX10" fmla="*/ 632460 w 1889760"/>
                    <a:gd name="connsiteY10" fmla="*/ 61040 h 198200"/>
                    <a:gd name="connsiteX11" fmla="*/ 693420 w 1889760"/>
                    <a:gd name="connsiteY11" fmla="*/ 99140 h 198200"/>
                    <a:gd name="connsiteX12" fmla="*/ 716280 w 1889760"/>
                    <a:gd name="connsiteY12" fmla="*/ 106760 h 198200"/>
                    <a:gd name="connsiteX13" fmla="*/ 777240 w 1889760"/>
                    <a:gd name="connsiteY13" fmla="*/ 122000 h 198200"/>
                    <a:gd name="connsiteX14" fmla="*/ 1005840 w 1889760"/>
                    <a:gd name="connsiteY14" fmla="*/ 114380 h 198200"/>
                    <a:gd name="connsiteX15" fmla="*/ 1036320 w 1889760"/>
                    <a:gd name="connsiteY15" fmla="*/ 99140 h 198200"/>
                    <a:gd name="connsiteX16" fmla="*/ 1059180 w 1889760"/>
                    <a:gd name="connsiteY16" fmla="*/ 91520 h 198200"/>
                    <a:gd name="connsiteX17" fmla="*/ 1089660 w 1889760"/>
                    <a:gd name="connsiteY17" fmla="*/ 83900 h 198200"/>
                    <a:gd name="connsiteX18" fmla="*/ 1112520 w 1889760"/>
                    <a:gd name="connsiteY18" fmla="*/ 76280 h 198200"/>
                    <a:gd name="connsiteX19" fmla="*/ 1165860 w 1889760"/>
                    <a:gd name="connsiteY19" fmla="*/ 61040 h 198200"/>
                    <a:gd name="connsiteX20" fmla="*/ 1211580 w 1889760"/>
                    <a:gd name="connsiteY20" fmla="*/ 30560 h 198200"/>
                    <a:gd name="connsiteX21" fmla="*/ 1280160 w 1889760"/>
                    <a:gd name="connsiteY21" fmla="*/ 38180 h 198200"/>
                    <a:gd name="connsiteX22" fmla="*/ 1303020 w 1889760"/>
                    <a:gd name="connsiteY22" fmla="*/ 61040 h 198200"/>
                    <a:gd name="connsiteX23" fmla="*/ 1356360 w 1889760"/>
                    <a:gd name="connsiteY23" fmla="*/ 83900 h 198200"/>
                    <a:gd name="connsiteX24" fmla="*/ 1630680 w 1889760"/>
                    <a:gd name="connsiteY24" fmla="*/ 76280 h 198200"/>
                    <a:gd name="connsiteX25" fmla="*/ 1668780 w 1889760"/>
                    <a:gd name="connsiteY25" fmla="*/ 61040 h 198200"/>
                    <a:gd name="connsiteX26" fmla="*/ 1775460 w 1889760"/>
                    <a:gd name="connsiteY26" fmla="*/ 30560 h 198200"/>
                    <a:gd name="connsiteX27" fmla="*/ 1828800 w 1889760"/>
                    <a:gd name="connsiteY27" fmla="*/ 80 h 198200"/>
                    <a:gd name="connsiteX28" fmla="*/ 1859280 w 1889760"/>
                    <a:gd name="connsiteY28" fmla="*/ 30560 h 198200"/>
                    <a:gd name="connsiteX29" fmla="*/ 1889760 w 1889760"/>
                    <a:gd name="connsiteY29" fmla="*/ 45800 h 19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89760" h="198200">
                      <a:moveTo>
                        <a:pt x="0" y="198200"/>
                      </a:moveTo>
                      <a:cubicBezTo>
                        <a:pt x="25400" y="188040"/>
                        <a:pt x="49055" y="171113"/>
                        <a:pt x="76200" y="167720"/>
                      </a:cubicBezTo>
                      <a:cubicBezTo>
                        <a:pt x="150011" y="158494"/>
                        <a:pt x="117080" y="164116"/>
                        <a:pt x="175260" y="152480"/>
                      </a:cubicBezTo>
                      <a:cubicBezTo>
                        <a:pt x="182880" y="147400"/>
                        <a:pt x="189929" y="141336"/>
                        <a:pt x="198120" y="137240"/>
                      </a:cubicBezTo>
                      <a:cubicBezTo>
                        <a:pt x="219399" y="126600"/>
                        <a:pt x="254663" y="124808"/>
                        <a:pt x="274320" y="122000"/>
                      </a:cubicBezTo>
                      <a:cubicBezTo>
                        <a:pt x="284480" y="116920"/>
                        <a:pt x="294359" y="111235"/>
                        <a:pt x="304800" y="106760"/>
                      </a:cubicBezTo>
                      <a:cubicBezTo>
                        <a:pt x="325302" y="97973"/>
                        <a:pt x="343397" y="95993"/>
                        <a:pt x="365760" y="91520"/>
                      </a:cubicBezTo>
                      <a:cubicBezTo>
                        <a:pt x="407460" y="63720"/>
                        <a:pt x="371912" y="82670"/>
                        <a:pt x="441960" y="68660"/>
                      </a:cubicBezTo>
                      <a:cubicBezTo>
                        <a:pt x="449836" y="67085"/>
                        <a:pt x="457071" y="63153"/>
                        <a:pt x="464820" y="61040"/>
                      </a:cubicBezTo>
                      <a:cubicBezTo>
                        <a:pt x="485027" y="55529"/>
                        <a:pt x="505460" y="50880"/>
                        <a:pt x="525780" y="45800"/>
                      </a:cubicBezTo>
                      <a:cubicBezTo>
                        <a:pt x="542603" y="47669"/>
                        <a:pt x="608198" y="52953"/>
                        <a:pt x="632460" y="61040"/>
                      </a:cubicBezTo>
                      <a:cubicBezTo>
                        <a:pt x="671554" y="74071"/>
                        <a:pt x="656921" y="78284"/>
                        <a:pt x="693420" y="99140"/>
                      </a:cubicBezTo>
                      <a:cubicBezTo>
                        <a:pt x="700394" y="103125"/>
                        <a:pt x="708531" y="104647"/>
                        <a:pt x="716280" y="106760"/>
                      </a:cubicBezTo>
                      <a:cubicBezTo>
                        <a:pt x="736487" y="112271"/>
                        <a:pt x="777240" y="122000"/>
                        <a:pt x="777240" y="122000"/>
                      </a:cubicBezTo>
                      <a:cubicBezTo>
                        <a:pt x="853440" y="119460"/>
                        <a:pt x="929893" y="121081"/>
                        <a:pt x="1005840" y="114380"/>
                      </a:cubicBezTo>
                      <a:cubicBezTo>
                        <a:pt x="1017155" y="113382"/>
                        <a:pt x="1025879" y="103615"/>
                        <a:pt x="1036320" y="99140"/>
                      </a:cubicBezTo>
                      <a:cubicBezTo>
                        <a:pt x="1043703" y="95976"/>
                        <a:pt x="1051457" y="93727"/>
                        <a:pt x="1059180" y="91520"/>
                      </a:cubicBezTo>
                      <a:cubicBezTo>
                        <a:pt x="1069250" y="88643"/>
                        <a:pt x="1079590" y="86777"/>
                        <a:pt x="1089660" y="83900"/>
                      </a:cubicBezTo>
                      <a:cubicBezTo>
                        <a:pt x="1097383" y="81693"/>
                        <a:pt x="1104797" y="78487"/>
                        <a:pt x="1112520" y="76280"/>
                      </a:cubicBezTo>
                      <a:cubicBezTo>
                        <a:pt x="1120644" y="73959"/>
                        <a:pt x="1156188" y="66414"/>
                        <a:pt x="1165860" y="61040"/>
                      </a:cubicBezTo>
                      <a:cubicBezTo>
                        <a:pt x="1181871" y="52145"/>
                        <a:pt x="1211580" y="30560"/>
                        <a:pt x="1211580" y="30560"/>
                      </a:cubicBezTo>
                      <a:cubicBezTo>
                        <a:pt x="1234440" y="33100"/>
                        <a:pt x="1258340" y="30907"/>
                        <a:pt x="1280160" y="38180"/>
                      </a:cubicBezTo>
                      <a:cubicBezTo>
                        <a:pt x="1290383" y="41588"/>
                        <a:pt x="1294251" y="54776"/>
                        <a:pt x="1303020" y="61040"/>
                      </a:cubicBezTo>
                      <a:cubicBezTo>
                        <a:pt x="1319498" y="72810"/>
                        <a:pt x="1337705" y="77682"/>
                        <a:pt x="1356360" y="83900"/>
                      </a:cubicBezTo>
                      <a:cubicBezTo>
                        <a:pt x="1447800" y="81360"/>
                        <a:pt x="1539449" y="82955"/>
                        <a:pt x="1630680" y="76280"/>
                      </a:cubicBezTo>
                      <a:cubicBezTo>
                        <a:pt x="1644322" y="75282"/>
                        <a:pt x="1655899" y="65641"/>
                        <a:pt x="1668780" y="61040"/>
                      </a:cubicBezTo>
                      <a:cubicBezTo>
                        <a:pt x="1737394" y="36535"/>
                        <a:pt x="1720317" y="41589"/>
                        <a:pt x="1775460" y="30560"/>
                      </a:cubicBezTo>
                      <a:cubicBezTo>
                        <a:pt x="1782262" y="26025"/>
                        <a:pt x="1821769" y="-1678"/>
                        <a:pt x="1828800" y="80"/>
                      </a:cubicBezTo>
                      <a:cubicBezTo>
                        <a:pt x="1842739" y="3565"/>
                        <a:pt x="1847785" y="21939"/>
                        <a:pt x="1859280" y="30560"/>
                      </a:cubicBezTo>
                      <a:cubicBezTo>
                        <a:pt x="1868367" y="37376"/>
                        <a:pt x="1889760" y="45800"/>
                        <a:pt x="1889760" y="458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Hình tự do 131"/>
                <p:cNvSpPr/>
                <p:nvPr/>
              </p:nvSpPr>
              <p:spPr>
                <a:xfrm>
                  <a:off x="4511040" y="1767256"/>
                  <a:ext cx="1965960" cy="121920"/>
                </a:xfrm>
                <a:custGeom>
                  <a:avLst/>
                  <a:gdLst>
                    <a:gd name="connsiteX0" fmla="*/ 0 w 1965960"/>
                    <a:gd name="connsiteY0" fmla="*/ 121920 h 121920"/>
                    <a:gd name="connsiteX1" fmla="*/ 114300 w 1965960"/>
                    <a:gd name="connsiteY1" fmla="*/ 99060 h 121920"/>
                    <a:gd name="connsiteX2" fmla="*/ 152400 w 1965960"/>
                    <a:gd name="connsiteY2" fmla="*/ 91440 h 121920"/>
                    <a:gd name="connsiteX3" fmla="*/ 220980 w 1965960"/>
                    <a:gd name="connsiteY3" fmla="*/ 83820 h 121920"/>
                    <a:gd name="connsiteX4" fmla="*/ 236220 w 1965960"/>
                    <a:gd name="connsiteY4" fmla="*/ 60960 h 121920"/>
                    <a:gd name="connsiteX5" fmla="*/ 289560 w 1965960"/>
                    <a:gd name="connsiteY5" fmla="*/ 38100 h 121920"/>
                    <a:gd name="connsiteX6" fmla="*/ 335280 w 1965960"/>
                    <a:gd name="connsiteY6" fmla="*/ 15240 h 121920"/>
                    <a:gd name="connsiteX7" fmla="*/ 457200 w 1965960"/>
                    <a:gd name="connsiteY7" fmla="*/ 7620 h 121920"/>
                    <a:gd name="connsiteX8" fmla="*/ 533400 w 1965960"/>
                    <a:gd name="connsiteY8" fmla="*/ 0 h 121920"/>
                    <a:gd name="connsiteX9" fmla="*/ 662940 w 1965960"/>
                    <a:gd name="connsiteY9" fmla="*/ 7620 h 121920"/>
                    <a:gd name="connsiteX10" fmla="*/ 685800 w 1965960"/>
                    <a:gd name="connsiteY10" fmla="*/ 15240 h 121920"/>
                    <a:gd name="connsiteX11" fmla="*/ 762000 w 1965960"/>
                    <a:gd name="connsiteY11" fmla="*/ 22860 h 121920"/>
                    <a:gd name="connsiteX12" fmla="*/ 807720 w 1965960"/>
                    <a:gd name="connsiteY12" fmla="*/ 30480 h 121920"/>
                    <a:gd name="connsiteX13" fmla="*/ 853440 w 1965960"/>
                    <a:gd name="connsiteY13" fmla="*/ 45720 h 121920"/>
                    <a:gd name="connsiteX14" fmla="*/ 1303020 w 1965960"/>
                    <a:gd name="connsiteY14" fmla="*/ 30480 h 121920"/>
                    <a:gd name="connsiteX15" fmla="*/ 1325880 w 1965960"/>
                    <a:gd name="connsiteY15" fmla="*/ 22860 h 121920"/>
                    <a:gd name="connsiteX16" fmla="*/ 1463040 w 1965960"/>
                    <a:gd name="connsiteY16" fmla="*/ 30480 h 121920"/>
                    <a:gd name="connsiteX17" fmla="*/ 1493520 w 1965960"/>
                    <a:gd name="connsiteY17" fmla="*/ 38100 h 121920"/>
                    <a:gd name="connsiteX18" fmla="*/ 1600200 w 1965960"/>
                    <a:gd name="connsiteY18" fmla="*/ 53340 h 121920"/>
                    <a:gd name="connsiteX19" fmla="*/ 1653540 w 1965960"/>
                    <a:gd name="connsiteY19" fmla="*/ 68580 h 121920"/>
                    <a:gd name="connsiteX20" fmla="*/ 1676400 w 1965960"/>
                    <a:gd name="connsiteY20" fmla="*/ 83820 h 121920"/>
                    <a:gd name="connsiteX21" fmla="*/ 1744980 w 1965960"/>
                    <a:gd name="connsiteY21" fmla="*/ 99060 h 121920"/>
                    <a:gd name="connsiteX22" fmla="*/ 1965960 w 1965960"/>
                    <a:gd name="connsiteY22" fmla="*/ 99060 h 12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5960" h="121920">
                      <a:moveTo>
                        <a:pt x="0" y="121920"/>
                      </a:moveTo>
                      <a:cubicBezTo>
                        <a:pt x="77382" y="96126"/>
                        <a:pt x="15663" y="113151"/>
                        <a:pt x="114300" y="99060"/>
                      </a:cubicBezTo>
                      <a:cubicBezTo>
                        <a:pt x="127121" y="97228"/>
                        <a:pt x="139579" y="93272"/>
                        <a:pt x="152400" y="91440"/>
                      </a:cubicBezTo>
                      <a:cubicBezTo>
                        <a:pt x="175170" y="88187"/>
                        <a:pt x="198120" y="86360"/>
                        <a:pt x="220980" y="83820"/>
                      </a:cubicBezTo>
                      <a:cubicBezTo>
                        <a:pt x="226060" y="76200"/>
                        <a:pt x="229185" y="66823"/>
                        <a:pt x="236220" y="60960"/>
                      </a:cubicBezTo>
                      <a:cubicBezTo>
                        <a:pt x="260004" y="41140"/>
                        <a:pt x="265738" y="50011"/>
                        <a:pt x="289560" y="38100"/>
                      </a:cubicBezTo>
                      <a:cubicBezTo>
                        <a:pt x="310794" y="27483"/>
                        <a:pt x="311019" y="17794"/>
                        <a:pt x="335280" y="15240"/>
                      </a:cubicBezTo>
                      <a:cubicBezTo>
                        <a:pt x="375776" y="10977"/>
                        <a:pt x="416601" y="10743"/>
                        <a:pt x="457200" y="7620"/>
                      </a:cubicBezTo>
                      <a:cubicBezTo>
                        <a:pt x="482651" y="5662"/>
                        <a:pt x="508000" y="2540"/>
                        <a:pt x="533400" y="0"/>
                      </a:cubicBezTo>
                      <a:cubicBezTo>
                        <a:pt x="576580" y="2540"/>
                        <a:pt x="619900" y="3316"/>
                        <a:pt x="662940" y="7620"/>
                      </a:cubicBezTo>
                      <a:cubicBezTo>
                        <a:pt x="670932" y="8419"/>
                        <a:pt x="677861" y="14019"/>
                        <a:pt x="685800" y="15240"/>
                      </a:cubicBezTo>
                      <a:cubicBezTo>
                        <a:pt x="711030" y="19122"/>
                        <a:pt x="736670" y="19694"/>
                        <a:pt x="762000" y="22860"/>
                      </a:cubicBezTo>
                      <a:cubicBezTo>
                        <a:pt x="777331" y="24776"/>
                        <a:pt x="792731" y="26733"/>
                        <a:pt x="807720" y="30480"/>
                      </a:cubicBezTo>
                      <a:cubicBezTo>
                        <a:pt x="823305" y="34376"/>
                        <a:pt x="853440" y="45720"/>
                        <a:pt x="853440" y="45720"/>
                      </a:cubicBezTo>
                      <a:cubicBezTo>
                        <a:pt x="882867" y="45080"/>
                        <a:pt x="1187809" y="44881"/>
                        <a:pt x="1303020" y="30480"/>
                      </a:cubicBezTo>
                      <a:cubicBezTo>
                        <a:pt x="1310990" y="29484"/>
                        <a:pt x="1318260" y="25400"/>
                        <a:pt x="1325880" y="22860"/>
                      </a:cubicBezTo>
                      <a:cubicBezTo>
                        <a:pt x="1371600" y="25400"/>
                        <a:pt x="1417438" y="26334"/>
                        <a:pt x="1463040" y="30480"/>
                      </a:cubicBezTo>
                      <a:cubicBezTo>
                        <a:pt x="1473470" y="31428"/>
                        <a:pt x="1483190" y="36378"/>
                        <a:pt x="1493520" y="38100"/>
                      </a:cubicBezTo>
                      <a:cubicBezTo>
                        <a:pt x="1528952" y="44005"/>
                        <a:pt x="1565351" y="44628"/>
                        <a:pt x="1600200" y="53340"/>
                      </a:cubicBezTo>
                      <a:cubicBezTo>
                        <a:pt x="1609966" y="55781"/>
                        <a:pt x="1642608" y="63114"/>
                        <a:pt x="1653540" y="68580"/>
                      </a:cubicBezTo>
                      <a:cubicBezTo>
                        <a:pt x="1661731" y="72676"/>
                        <a:pt x="1668209" y="79724"/>
                        <a:pt x="1676400" y="83820"/>
                      </a:cubicBezTo>
                      <a:cubicBezTo>
                        <a:pt x="1692485" y="91862"/>
                        <a:pt x="1732564" y="98705"/>
                        <a:pt x="1744980" y="99060"/>
                      </a:cubicBezTo>
                      <a:cubicBezTo>
                        <a:pt x="1818610" y="101164"/>
                        <a:pt x="1892300" y="99060"/>
                        <a:pt x="1965960" y="990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Hình tự do 132"/>
                <p:cNvSpPr/>
                <p:nvPr/>
              </p:nvSpPr>
              <p:spPr>
                <a:xfrm>
                  <a:off x="1485900" y="2511672"/>
                  <a:ext cx="1851660" cy="139913"/>
                </a:xfrm>
                <a:custGeom>
                  <a:avLst/>
                  <a:gdLst>
                    <a:gd name="connsiteX0" fmla="*/ 0 w 1851660"/>
                    <a:gd name="connsiteY0" fmla="*/ 91440 h 139913"/>
                    <a:gd name="connsiteX1" fmla="*/ 289560 w 1851660"/>
                    <a:gd name="connsiteY1" fmla="*/ 83820 h 139913"/>
                    <a:gd name="connsiteX2" fmla="*/ 373380 w 1851660"/>
                    <a:gd name="connsiteY2" fmla="*/ 68580 h 139913"/>
                    <a:gd name="connsiteX3" fmla="*/ 411480 w 1851660"/>
                    <a:gd name="connsiteY3" fmla="*/ 60960 h 139913"/>
                    <a:gd name="connsiteX4" fmla="*/ 441960 w 1851660"/>
                    <a:gd name="connsiteY4" fmla="*/ 68580 h 139913"/>
                    <a:gd name="connsiteX5" fmla="*/ 487680 w 1851660"/>
                    <a:gd name="connsiteY5" fmla="*/ 99060 h 139913"/>
                    <a:gd name="connsiteX6" fmla="*/ 655320 w 1851660"/>
                    <a:gd name="connsiteY6" fmla="*/ 114300 h 139913"/>
                    <a:gd name="connsiteX7" fmla="*/ 723900 w 1851660"/>
                    <a:gd name="connsiteY7" fmla="*/ 76200 h 139913"/>
                    <a:gd name="connsiteX8" fmla="*/ 754380 w 1851660"/>
                    <a:gd name="connsiteY8" fmla="*/ 60960 h 139913"/>
                    <a:gd name="connsiteX9" fmla="*/ 777240 w 1851660"/>
                    <a:gd name="connsiteY9" fmla="*/ 45720 h 139913"/>
                    <a:gd name="connsiteX10" fmla="*/ 861060 w 1851660"/>
                    <a:gd name="connsiteY10" fmla="*/ 22860 h 139913"/>
                    <a:gd name="connsiteX11" fmla="*/ 883920 w 1851660"/>
                    <a:gd name="connsiteY11" fmla="*/ 15240 h 139913"/>
                    <a:gd name="connsiteX12" fmla="*/ 906780 w 1851660"/>
                    <a:gd name="connsiteY12" fmla="*/ 0 h 139913"/>
                    <a:gd name="connsiteX13" fmla="*/ 1181100 w 1851660"/>
                    <a:gd name="connsiteY13" fmla="*/ 7620 h 139913"/>
                    <a:gd name="connsiteX14" fmla="*/ 1226820 w 1851660"/>
                    <a:gd name="connsiteY14" fmla="*/ 30480 h 139913"/>
                    <a:gd name="connsiteX15" fmla="*/ 1249680 w 1851660"/>
                    <a:gd name="connsiteY15" fmla="*/ 38100 h 139913"/>
                    <a:gd name="connsiteX16" fmla="*/ 1272540 w 1851660"/>
                    <a:gd name="connsiteY16" fmla="*/ 53340 h 139913"/>
                    <a:gd name="connsiteX17" fmla="*/ 1303020 w 1851660"/>
                    <a:gd name="connsiteY17" fmla="*/ 68580 h 139913"/>
                    <a:gd name="connsiteX18" fmla="*/ 1325880 w 1851660"/>
                    <a:gd name="connsiteY18" fmla="*/ 83820 h 139913"/>
                    <a:gd name="connsiteX19" fmla="*/ 1379220 w 1851660"/>
                    <a:gd name="connsiteY19" fmla="*/ 106680 h 139913"/>
                    <a:gd name="connsiteX20" fmla="*/ 1447800 w 1851660"/>
                    <a:gd name="connsiteY20" fmla="*/ 121920 h 139913"/>
                    <a:gd name="connsiteX21" fmla="*/ 1584960 w 1851660"/>
                    <a:gd name="connsiteY21" fmla="*/ 114300 h 139913"/>
                    <a:gd name="connsiteX22" fmla="*/ 1630680 w 1851660"/>
                    <a:gd name="connsiteY22" fmla="*/ 91440 h 139913"/>
                    <a:gd name="connsiteX23" fmla="*/ 1676400 w 1851660"/>
                    <a:gd name="connsiteY23" fmla="*/ 76200 h 139913"/>
                    <a:gd name="connsiteX24" fmla="*/ 1714500 w 1851660"/>
                    <a:gd name="connsiteY24" fmla="*/ 60960 h 139913"/>
                    <a:gd name="connsiteX25" fmla="*/ 1783080 w 1851660"/>
                    <a:gd name="connsiteY25" fmla="*/ 45720 h 139913"/>
                    <a:gd name="connsiteX26" fmla="*/ 1851660 w 1851660"/>
                    <a:gd name="connsiteY26" fmla="*/ 45720 h 13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51660" h="139913">
                      <a:moveTo>
                        <a:pt x="0" y="91440"/>
                      </a:moveTo>
                      <a:lnTo>
                        <a:pt x="289560" y="83820"/>
                      </a:lnTo>
                      <a:cubicBezTo>
                        <a:pt x="330838" y="81985"/>
                        <a:pt x="338554" y="76319"/>
                        <a:pt x="373380" y="68580"/>
                      </a:cubicBezTo>
                      <a:cubicBezTo>
                        <a:pt x="386023" y="65770"/>
                        <a:pt x="398780" y="63500"/>
                        <a:pt x="411480" y="60960"/>
                      </a:cubicBezTo>
                      <a:cubicBezTo>
                        <a:pt x="421640" y="63500"/>
                        <a:pt x="432867" y="63384"/>
                        <a:pt x="441960" y="68580"/>
                      </a:cubicBezTo>
                      <a:cubicBezTo>
                        <a:pt x="521871" y="114243"/>
                        <a:pt x="416307" y="75269"/>
                        <a:pt x="487680" y="99060"/>
                      </a:cubicBezTo>
                      <a:cubicBezTo>
                        <a:pt x="511894" y="171702"/>
                        <a:pt x="489223" y="128141"/>
                        <a:pt x="655320" y="114300"/>
                      </a:cubicBezTo>
                      <a:cubicBezTo>
                        <a:pt x="680607" y="112193"/>
                        <a:pt x="705587" y="85356"/>
                        <a:pt x="723900" y="76200"/>
                      </a:cubicBezTo>
                      <a:cubicBezTo>
                        <a:pt x="734060" y="71120"/>
                        <a:pt x="744517" y="66596"/>
                        <a:pt x="754380" y="60960"/>
                      </a:cubicBezTo>
                      <a:cubicBezTo>
                        <a:pt x="762331" y="56416"/>
                        <a:pt x="768737" y="49121"/>
                        <a:pt x="777240" y="45720"/>
                      </a:cubicBezTo>
                      <a:cubicBezTo>
                        <a:pt x="803957" y="35033"/>
                        <a:pt x="833422" y="30757"/>
                        <a:pt x="861060" y="22860"/>
                      </a:cubicBezTo>
                      <a:cubicBezTo>
                        <a:pt x="868783" y="20653"/>
                        <a:pt x="876736" y="18832"/>
                        <a:pt x="883920" y="15240"/>
                      </a:cubicBezTo>
                      <a:cubicBezTo>
                        <a:pt x="892111" y="11144"/>
                        <a:pt x="899160" y="5080"/>
                        <a:pt x="906780" y="0"/>
                      </a:cubicBezTo>
                      <a:cubicBezTo>
                        <a:pt x="998220" y="2540"/>
                        <a:pt x="1089745" y="2935"/>
                        <a:pt x="1181100" y="7620"/>
                      </a:cubicBezTo>
                      <a:cubicBezTo>
                        <a:pt x="1202442" y="8714"/>
                        <a:pt x="1208914" y="21527"/>
                        <a:pt x="1226820" y="30480"/>
                      </a:cubicBezTo>
                      <a:cubicBezTo>
                        <a:pt x="1234004" y="34072"/>
                        <a:pt x="1242496" y="34508"/>
                        <a:pt x="1249680" y="38100"/>
                      </a:cubicBezTo>
                      <a:cubicBezTo>
                        <a:pt x="1257871" y="42196"/>
                        <a:pt x="1264589" y="48796"/>
                        <a:pt x="1272540" y="53340"/>
                      </a:cubicBezTo>
                      <a:cubicBezTo>
                        <a:pt x="1282403" y="58976"/>
                        <a:pt x="1293157" y="62944"/>
                        <a:pt x="1303020" y="68580"/>
                      </a:cubicBezTo>
                      <a:cubicBezTo>
                        <a:pt x="1310971" y="73124"/>
                        <a:pt x="1317929" y="79276"/>
                        <a:pt x="1325880" y="83820"/>
                      </a:cubicBezTo>
                      <a:cubicBezTo>
                        <a:pt x="1340705" y="92291"/>
                        <a:pt x="1361734" y="102794"/>
                        <a:pt x="1379220" y="106680"/>
                      </a:cubicBezTo>
                      <a:cubicBezTo>
                        <a:pt x="1459684" y="124561"/>
                        <a:pt x="1396339" y="104766"/>
                        <a:pt x="1447800" y="121920"/>
                      </a:cubicBezTo>
                      <a:cubicBezTo>
                        <a:pt x="1493520" y="119380"/>
                        <a:pt x="1539376" y="118641"/>
                        <a:pt x="1584960" y="114300"/>
                      </a:cubicBezTo>
                      <a:cubicBezTo>
                        <a:pt x="1611487" y="111774"/>
                        <a:pt x="1606862" y="102026"/>
                        <a:pt x="1630680" y="91440"/>
                      </a:cubicBezTo>
                      <a:cubicBezTo>
                        <a:pt x="1645360" y="84916"/>
                        <a:pt x="1661485" y="82166"/>
                        <a:pt x="1676400" y="76200"/>
                      </a:cubicBezTo>
                      <a:cubicBezTo>
                        <a:pt x="1689100" y="71120"/>
                        <a:pt x="1701524" y="65285"/>
                        <a:pt x="1714500" y="60960"/>
                      </a:cubicBezTo>
                      <a:cubicBezTo>
                        <a:pt x="1724648" y="57577"/>
                        <a:pt x="1775393" y="46269"/>
                        <a:pt x="1783080" y="45720"/>
                      </a:cubicBezTo>
                      <a:cubicBezTo>
                        <a:pt x="1805882" y="44091"/>
                        <a:pt x="1828800" y="45720"/>
                        <a:pt x="1851660" y="4572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Hình tự do 133"/>
                <p:cNvSpPr/>
                <p:nvPr/>
              </p:nvSpPr>
              <p:spPr>
                <a:xfrm>
                  <a:off x="4579620" y="2501120"/>
                  <a:ext cx="1920240" cy="137160"/>
                </a:xfrm>
                <a:custGeom>
                  <a:avLst/>
                  <a:gdLst>
                    <a:gd name="connsiteX0" fmla="*/ 0 w 1920240"/>
                    <a:gd name="connsiteY0" fmla="*/ 121920 h 137160"/>
                    <a:gd name="connsiteX1" fmla="*/ 45720 w 1920240"/>
                    <a:gd name="connsiteY1" fmla="*/ 114300 h 137160"/>
                    <a:gd name="connsiteX2" fmla="*/ 91440 w 1920240"/>
                    <a:gd name="connsiteY2" fmla="*/ 99060 h 137160"/>
                    <a:gd name="connsiteX3" fmla="*/ 152400 w 1920240"/>
                    <a:gd name="connsiteY3" fmla="*/ 91440 h 137160"/>
                    <a:gd name="connsiteX4" fmla="*/ 182880 w 1920240"/>
                    <a:gd name="connsiteY4" fmla="*/ 76200 h 137160"/>
                    <a:gd name="connsiteX5" fmla="*/ 236220 w 1920240"/>
                    <a:gd name="connsiteY5" fmla="*/ 60960 h 137160"/>
                    <a:gd name="connsiteX6" fmla="*/ 358140 w 1920240"/>
                    <a:gd name="connsiteY6" fmla="*/ 38100 h 137160"/>
                    <a:gd name="connsiteX7" fmla="*/ 480060 w 1920240"/>
                    <a:gd name="connsiteY7" fmla="*/ 53340 h 137160"/>
                    <a:gd name="connsiteX8" fmla="*/ 556260 w 1920240"/>
                    <a:gd name="connsiteY8" fmla="*/ 68580 h 137160"/>
                    <a:gd name="connsiteX9" fmla="*/ 579120 w 1920240"/>
                    <a:gd name="connsiteY9" fmla="*/ 83820 h 137160"/>
                    <a:gd name="connsiteX10" fmla="*/ 784860 w 1920240"/>
                    <a:gd name="connsiteY10" fmla="*/ 60960 h 137160"/>
                    <a:gd name="connsiteX11" fmla="*/ 807720 w 1920240"/>
                    <a:gd name="connsiteY11" fmla="*/ 38100 h 137160"/>
                    <a:gd name="connsiteX12" fmla="*/ 868680 w 1920240"/>
                    <a:gd name="connsiteY12" fmla="*/ 0 h 137160"/>
                    <a:gd name="connsiteX13" fmla="*/ 1165860 w 1920240"/>
                    <a:gd name="connsiteY13" fmla="*/ 7620 h 137160"/>
                    <a:gd name="connsiteX14" fmla="*/ 1188720 w 1920240"/>
                    <a:gd name="connsiteY14" fmla="*/ 15240 h 137160"/>
                    <a:gd name="connsiteX15" fmla="*/ 1287780 w 1920240"/>
                    <a:gd name="connsiteY15" fmla="*/ 30480 h 137160"/>
                    <a:gd name="connsiteX16" fmla="*/ 1310640 w 1920240"/>
                    <a:gd name="connsiteY16" fmla="*/ 38100 h 137160"/>
                    <a:gd name="connsiteX17" fmla="*/ 1341120 w 1920240"/>
                    <a:gd name="connsiteY17" fmla="*/ 45720 h 137160"/>
                    <a:gd name="connsiteX18" fmla="*/ 1402080 w 1920240"/>
                    <a:gd name="connsiteY18" fmla="*/ 76200 h 137160"/>
                    <a:gd name="connsiteX19" fmla="*/ 1447800 w 1920240"/>
                    <a:gd name="connsiteY19" fmla="*/ 91440 h 137160"/>
                    <a:gd name="connsiteX20" fmla="*/ 1493520 w 1920240"/>
                    <a:gd name="connsiteY20" fmla="*/ 121920 h 137160"/>
                    <a:gd name="connsiteX21" fmla="*/ 1516380 w 1920240"/>
                    <a:gd name="connsiteY21" fmla="*/ 137160 h 137160"/>
                    <a:gd name="connsiteX22" fmla="*/ 1737360 w 1920240"/>
                    <a:gd name="connsiteY22" fmla="*/ 129540 h 137160"/>
                    <a:gd name="connsiteX23" fmla="*/ 1760220 w 1920240"/>
                    <a:gd name="connsiteY23" fmla="*/ 121920 h 137160"/>
                    <a:gd name="connsiteX24" fmla="*/ 1813560 w 1920240"/>
                    <a:gd name="connsiteY24" fmla="*/ 114300 h 137160"/>
                    <a:gd name="connsiteX25" fmla="*/ 1866900 w 1920240"/>
                    <a:gd name="connsiteY25" fmla="*/ 91440 h 137160"/>
                    <a:gd name="connsiteX26" fmla="*/ 1889760 w 1920240"/>
                    <a:gd name="connsiteY26" fmla="*/ 83820 h 137160"/>
                    <a:gd name="connsiteX27" fmla="*/ 1920240 w 1920240"/>
                    <a:gd name="connsiteY27" fmla="*/ 68580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20240" h="137160">
                      <a:moveTo>
                        <a:pt x="0" y="121920"/>
                      </a:moveTo>
                      <a:cubicBezTo>
                        <a:pt x="15240" y="119380"/>
                        <a:pt x="30731" y="118047"/>
                        <a:pt x="45720" y="114300"/>
                      </a:cubicBezTo>
                      <a:cubicBezTo>
                        <a:pt x="61305" y="110404"/>
                        <a:pt x="75500" y="101053"/>
                        <a:pt x="91440" y="99060"/>
                      </a:cubicBezTo>
                      <a:lnTo>
                        <a:pt x="152400" y="91440"/>
                      </a:lnTo>
                      <a:cubicBezTo>
                        <a:pt x="162560" y="86360"/>
                        <a:pt x="172439" y="80675"/>
                        <a:pt x="182880" y="76200"/>
                      </a:cubicBezTo>
                      <a:cubicBezTo>
                        <a:pt x="198184" y="69641"/>
                        <a:pt x="220753" y="64827"/>
                        <a:pt x="236220" y="60960"/>
                      </a:cubicBezTo>
                      <a:cubicBezTo>
                        <a:pt x="281882" y="30519"/>
                        <a:pt x="267139" y="34962"/>
                        <a:pt x="358140" y="38100"/>
                      </a:cubicBezTo>
                      <a:cubicBezTo>
                        <a:pt x="399072" y="39511"/>
                        <a:pt x="439479" y="47806"/>
                        <a:pt x="480060" y="53340"/>
                      </a:cubicBezTo>
                      <a:cubicBezTo>
                        <a:pt x="521163" y="58945"/>
                        <a:pt x="520922" y="59746"/>
                        <a:pt x="556260" y="68580"/>
                      </a:cubicBezTo>
                      <a:cubicBezTo>
                        <a:pt x="563880" y="73660"/>
                        <a:pt x="569968" y="83481"/>
                        <a:pt x="579120" y="83820"/>
                      </a:cubicBezTo>
                      <a:cubicBezTo>
                        <a:pt x="659859" y="86810"/>
                        <a:pt x="727939" y="108394"/>
                        <a:pt x="784860" y="60960"/>
                      </a:cubicBezTo>
                      <a:cubicBezTo>
                        <a:pt x="793139" y="54061"/>
                        <a:pt x="799005" y="44438"/>
                        <a:pt x="807720" y="38100"/>
                      </a:cubicBezTo>
                      <a:cubicBezTo>
                        <a:pt x="827099" y="24006"/>
                        <a:pt x="868680" y="0"/>
                        <a:pt x="868680" y="0"/>
                      </a:cubicBezTo>
                      <a:cubicBezTo>
                        <a:pt x="967740" y="2540"/>
                        <a:pt x="1066880" y="2907"/>
                        <a:pt x="1165860" y="7620"/>
                      </a:cubicBezTo>
                      <a:cubicBezTo>
                        <a:pt x="1173883" y="8002"/>
                        <a:pt x="1180879" y="13498"/>
                        <a:pt x="1188720" y="15240"/>
                      </a:cubicBezTo>
                      <a:cubicBezTo>
                        <a:pt x="1207751" y="19469"/>
                        <a:pt x="1270765" y="28049"/>
                        <a:pt x="1287780" y="30480"/>
                      </a:cubicBezTo>
                      <a:cubicBezTo>
                        <a:pt x="1295400" y="33020"/>
                        <a:pt x="1302917" y="35893"/>
                        <a:pt x="1310640" y="38100"/>
                      </a:cubicBezTo>
                      <a:cubicBezTo>
                        <a:pt x="1320710" y="40977"/>
                        <a:pt x="1331453" y="41692"/>
                        <a:pt x="1341120" y="45720"/>
                      </a:cubicBezTo>
                      <a:cubicBezTo>
                        <a:pt x="1362091" y="54458"/>
                        <a:pt x="1380527" y="69016"/>
                        <a:pt x="1402080" y="76200"/>
                      </a:cubicBezTo>
                      <a:cubicBezTo>
                        <a:pt x="1417320" y="81280"/>
                        <a:pt x="1434434" y="82529"/>
                        <a:pt x="1447800" y="91440"/>
                      </a:cubicBezTo>
                      <a:lnTo>
                        <a:pt x="1493520" y="121920"/>
                      </a:lnTo>
                      <a:lnTo>
                        <a:pt x="1516380" y="137160"/>
                      </a:lnTo>
                      <a:cubicBezTo>
                        <a:pt x="1590040" y="134620"/>
                        <a:pt x="1663800" y="134138"/>
                        <a:pt x="1737360" y="129540"/>
                      </a:cubicBezTo>
                      <a:cubicBezTo>
                        <a:pt x="1745377" y="129039"/>
                        <a:pt x="1752344" y="123495"/>
                        <a:pt x="1760220" y="121920"/>
                      </a:cubicBezTo>
                      <a:cubicBezTo>
                        <a:pt x="1777832" y="118398"/>
                        <a:pt x="1795780" y="116840"/>
                        <a:pt x="1813560" y="114300"/>
                      </a:cubicBezTo>
                      <a:cubicBezTo>
                        <a:pt x="1867171" y="96430"/>
                        <a:pt x="1800988" y="119688"/>
                        <a:pt x="1866900" y="91440"/>
                      </a:cubicBezTo>
                      <a:cubicBezTo>
                        <a:pt x="1874283" y="88276"/>
                        <a:pt x="1882377" y="86984"/>
                        <a:pt x="1889760" y="83820"/>
                      </a:cubicBezTo>
                      <a:cubicBezTo>
                        <a:pt x="1900201" y="79345"/>
                        <a:pt x="1920240" y="68580"/>
                        <a:pt x="1920240" y="6858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39" name="Hộp Văn bản 138"/>
                  <p:cNvSpPr txBox="1"/>
                  <p:nvPr/>
                </p:nvSpPr>
                <p:spPr>
                  <a:xfrm>
                    <a:off x="1734867" y="2605522"/>
                    <a:ext cx="5043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𝑙</m:t>
                              </m:r>
                              <m:r>
                                <a:rPr lang="en-US" b="0" i="1" smtClean="0">
                                  <a:latin typeface="Cambria Math" panose="02040503050406030204" pitchFamily="18" charset="0"/>
                                </a:rPr>
                                <m:t>3</m:t>
                              </m:r>
                            </m:sub>
                          </m:sSub>
                        </m:oMath>
                      </m:oMathPara>
                    </a14:m>
                    <a:endParaRPr lang="en-US" dirty="0"/>
                  </a:p>
                </p:txBody>
              </p:sp>
            </mc:Choice>
            <mc:Fallback xmlns="">
              <p:sp>
                <p:nvSpPr>
                  <p:cNvPr id="139" name="Hộp Văn bản 138"/>
                  <p:cNvSpPr txBox="1">
                    <a:spLocks noRot="1" noChangeAspect="1" noMove="1" noResize="1" noEditPoints="1" noAdjustHandles="1" noChangeArrowheads="1" noChangeShapeType="1" noTextEdit="1"/>
                  </p:cNvSpPr>
                  <p:nvPr/>
                </p:nvSpPr>
                <p:spPr>
                  <a:xfrm>
                    <a:off x="1734867" y="2605522"/>
                    <a:ext cx="504369"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0" name="Hộp Văn bản 139"/>
                  <p:cNvSpPr txBox="1"/>
                  <p:nvPr/>
                </p:nvSpPr>
                <p:spPr>
                  <a:xfrm>
                    <a:off x="3046667" y="2615757"/>
                    <a:ext cx="4716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𝑙𝑖</m:t>
                              </m:r>
                            </m:sub>
                          </m:sSub>
                        </m:oMath>
                      </m:oMathPara>
                    </a14:m>
                    <a:endParaRPr lang="en-US" dirty="0"/>
                  </a:p>
                </p:txBody>
              </p:sp>
            </mc:Choice>
            <mc:Fallback xmlns="">
              <p:sp>
                <p:nvSpPr>
                  <p:cNvPr id="140" name="Hộp Văn bản 139"/>
                  <p:cNvSpPr txBox="1">
                    <a:spLocks noRot="1" noChangeAspect="1" noMove="1" noResize="1" noEditPoints="1" noAdjustHandles="1" noChangeArrowheads="1" noChangeShapeType="1" noTextEdit="1"/>
                  </p:cNvSpPr>
                  <p:nvPr/>
                </p:nvSpPr>
                <p:spPr>
                  <a:xfrm>
                    <a:off x="3046667" y="2615757"/>
                    <a:ext cx="471668"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1" name="Hộp Văn bản 140"/>
                  <p:cNvSpPr txBox="1"/>
                  <p:nvPr/>
                </p:nvSpPr>
                <p:spPr>
                  <a:xfrm>
                    <a:off x="4302046" y="1513446"/>
                    <a:ext cx="53020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𝑟𝑖</m:t>
                              </m:r>
                            </m:sub>
                          </m:sSub>
                        </m:oMath>
                      </m:oMathPara>
                    </a14:m>
                    <a:endParaRPr lang="en-US" dirty="0"/>
                  </a:p>
                </p:txBody>
              </p:sp>
            </mc:Choice>
            <mc:Fallback xmlns="">
              <p:sp>
                <p:nvSpPr>
                  <p:cNvPr id="141" name="Hộp Văn bản 140"/>
                  <p:cNvSpPr txBox="1">
                    <a:spLocks noRot="1" noChangeAspect="1" noMove="1" noResize="1" noEditPoints="1" noAdjustHandles="1" noChangeArrowheads="1" noChangeShapeType="1" noTextEdit="1"/>
                  </p:cNvSpPr>
                  <p:nvPr/>
                </p:nvSpPr>
                <p:spPr>
                  <a:xfrm>
                    <a:off x="4302046" y="1513446"/>
                    <a:ext cx="530209"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2" name="Hộp Văn bản 141"/>
                  <p:cNvSpPr txBox="1"/>
                  <p:nvPr/>
                </p:nvSpPr>
                <p:spPr>
                  <a:xfrm>
                    <a:off x="4324197" y="2474556"/>
                    <a:ext cx="5021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𝑟𝑖</m:t>
                              </m:r>
                            </m:sub>
                          </m:sSub>
                        </m:oMath>
                      </m:oMathPara>
                    </a14:m>
                    <a:endParaRPr lang="en-US" dirty="0"/>
                  </a:p>
                </p:txBody>
              </p:sp>
            </mc:Choice>
            <mc:Fallback xmlns="">
              <p:sp>
                <p:nvSpPr>
                  <p:cNvPr id="142" name="Hộp Văn bản 141"/>
                  <p:cNvSpPr txBox="1">
                    <a:spLocks noRot="1" noChangeAspect="1" noMove="1" noResize="1" noEditPoints="1" noAdjustHandles="1" noChangeArrowheads="1" noChangeShapeType="1" noTextEdit="1"/>
                  </p:cNvSpPr>
                  <p:nvPr/>
                </p:nvSpPr>
                <p:spPr>
                  <a:xfrm>
                    <a:off x="4324197" y="2474556"/>
                    <a:ext cx="502125" cy="369332"/>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Hộp Văn bản 142"/>
                  <p:cNvSpPr txBox="1"/>
                  <p:nvPr/>
                </p:nvSpPr>
                <p:spPr>
                  <a:xfrm>
                    <a:off x="6206146" y="1533150"/>
                    <a:ext cx="5629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𝑟</m:t>
                              </m:r>
                              <m:r>
                                <a:rPr lang="en-US" b="0" i="1" smtClean="0">
                                  <a:latin typeface="Cambria Math" panose="02040503050406030204" pitchFamily="18" charset="0"/>
                                </a:rPr>
                                <m:t>1</m:t>
                              </m:r>
                            </m:sub>
                          </m:sSub>
                        </m:oMath>
                      </m:oMathPara>
                    </a14:m>
                    <a:endParaRPr lang="en-US" dirty="0"/>
                  </a:p>
                </p:txBody>
              </p:sp>
            </mc:Choice>
            <mc:Fallback xmlns="">
              <p:sp>
                <p:nvSpPr>
                  <p:cNvPr id="143" name="Hộp Văn bản 142"/>
                  <p:cNvSpPr txBox="1">
                    <a:spLocks noRot="1" noChangeAspect="1" noMove="1" noResize="1" noEditPoints="1" noAdjustHandles="1" noChangeArrowheads="1" noChangeShapeType="1" noTextEdit="1"/>
                  </p:cNvSpPr>
                  <p:nvPr/>
                </p:nvSpPr>
                <p:spPr>
                  <a:xfrm>
                    <a:off x="6206146" y="1533150"/>
                    <a:ext cx="562911" cy="3693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Hộp Văn bản 143"/>
                  <p:cNvSpPr txBox="1"/>
                  <p:nvPr/>
                </p:nvSpPr>
                <p:spPr>
                  <a:xfrm>
                    <a:off x="6228297" y="2494260"/>
                    <a:ext cx="5348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𝑟</m:t>
                              </m:r>
                              <m:r>
                                <a:rPr lang="en-US" b="0" i="1" smtClean="0">
                                  <a:latin typeface="Cambria Math" panose="02040503050406030204" pitchFamily="18" charset="0"/>
                                </a:rPr>
                                <m:t>1</m:t>
                              </m:r>
                            </m:sub>
                          </m:sSub>
                        </m:oMath>
                      </m:oMathPara>
                    </a14:m>
                    <a:endParaRPr lang="en-US" dirty="0"/>
                  </a:p>
                </p:txBody>
              </p:sp>
            </mc:Choice>
            <mc:Fallback xmlns="">
              <p:sp>
                <p:nvSpPr>
                  <p:cNvPr id="144" name="Hộp Văn bản 143"/>
                  <p:cNvSpPr txBox="1">
                    <a:spLocks noRot="1" noChangeAspect="1" noMove="1" noResize="1" noEditPoints="1" noAdjustHandles="1" noChangeArrowheads="1" noChangeShapeType="1" noTextEdit="1"/>
                  </p:cNvSpPr>
                  <p:nvPr/>
                </p:nvSpPr>
                <p:spPr>
                  <a:xfrm>
                    <a:off x="6228297" y="2494260"/>
                    <a:ext cx="534826" cy="369332"/>
                  </a:xfrm>
                  <a:prstGeom prst="rect">
                    <a:avLst/>
                  </a:prstGeom>
                  <a:blipFill>
                    <a:blip r:embed="rId20"/>
                    <a:stretch>
                      <a:fillRect/>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147" name="Hình chữ nhật 146"/>
              <p:cNvSpPr/>
              <p:nvPr/>
            </p:nvSpPr>
            <p:spPr>
              <a:xfrm>
                <a:off x="7254793" y="1571516"/>
                <a:ext cx="2595305" cy="12003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𝑟𝑖</m:t>
                          </m:r>
                        </m:sub>
                      </m:sSub>
                      <m:r>
                        <a:rPr lang="en-US" i="1">
                          <a:latin typeface="Cambria Math" panose="02040503050406030204" pitchFamily="18" charset="0"/>
                        </a:rPr>
                        <m:t> :</m:t>
                      </m:r>
                      <m:r>
                        <m:rPr>
                          <m:nor/>
                        </m:rPr>
                        <a:rPr lang="en-US" altLang="ko-KR" dirty="0"/>
                        <m:t>right</m:t>
                      </m:r>
                      <m:r>
                        <m:rPr>
                          <m:nor/>
                        </m:rPr>
                        <a:rPr lang="en-US" altLang="ko-KR" dirty="0"/>
                        <m:t> </m:t>
                      </m:r>
                      <m:r>
                        <m:rPr>
                          <m:nor/>
                        </m:rPr>
                        <a:rPr lang="en-US" altLang="ko-KR" dirty="0"/>
                        <m:t>anode</m:t>
                      </m:r>
                      <m:r>
                        <m:rPr>
                          <m:nor/>
                        </m:rPr>
                        <a:rPr lang="en-US" altLang="ko-KR" dirty="0"/>
                        <m:t> </m:t>
                      </m:r>
                      <m:r>
                        <m:rPr>
                          <m:nor/>
                        </m:rPr>
                        <a:rPr lang="en-US" altLang="ko-KR" dirty="0"/>
                        <m:t>pole</m:t>
                      </m:r>
                      <m:r>
                        <a:rPr lang="en-US" altLang="ko-KR" i="1" dirty="0">
                          <a:latin typeface="Cambria Math" panose="02040503050406030204" pitchFamily="18" charset="0"/>
                        </a:rPr>
                        <m:t>  </m:t>
                      </m:r>
                    </m:oMath>
                  </m:oMathPara>
                </a14:m>
                <a:endParaRPr lang="en-US" altLang="ko-KR"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𝑙𝑖</m:t>
                          </m:r>
                        </m:sub>
                      </m:sSub>
                      <m:r>
                        <a:rPr lang="en-US" i="1">
                          <a:latin typeface="Cambria Math" panose="02040503050406030204" pitchFamily="18" charset="0"/>
                        </a:rPr>
                        <m:t> :</m:t>
                      </m:r>
                      <m:r>
                        <m:rPr>
                          <m:nor/>
                        </m:rPr>
                        <a:rPr lang="en-US" altLang="ko-KR" dirty="0"/>
                        <m:t>left</m:t>
                      </m:r>
                      <m:r>
                        <m:rPr>
                          <m:nor/>
                        </m:rPr>
                        <a:rPr lang="en-US" altLang="ko-KR" dirty="0"/>
                        <m:t>  </m:t>
                      </m:r>
                      <m:r>
                        <m:rPr>
                          <m:nor/>
                        </m:rPr>
                        <a:rPr lang="en-US" altLang="ko-KR" dirty="0"/>
                        <m:t>anode</m:t>
                      </m:r>
                      <m:r>
                        <m:rPr>
                          <m:nor/>
                        </m:rPr>
                        <a:rPr lang="en-US" altLang="ko-KR" dirty="0"/>
                        <m:t> </m:t>
                      </m:r>
                      <m:r>
                        <m:rPr>
                          <m:nor/>
                        </m:rPr>
                        <a:rPr lang="en-US" altLang="ko-KR" dirty="0"/>
                        <m:t>pole</m:t>
                      </m:r>
                    </m:oMath>
                  </m:oMathPara>
                </a14:m>
                <a:endParaRPr lang="en-US" altLang="ko-KR"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𝑟𝑖</m:t>
                          </m:r>
                        </m:sub>
                      </m:sSub>
                      <m:r>
                        <a:rPr lang="en-US" i="1">
                          <a:latin typeface="Cambria Math" panose="02040503050406030204" pitchFamily="18" charset="0"/>
                        </a:rPr>
                        <m:t> :</m:t>
                      </m:r>
                      <m:r>
                        <m:rPr>
                          <m:nor/>
                        </m:rPr>
                        <a:rPr lang="en-US" altLang="ko-KR" dirty="0"/>
                        <m:t>right</m:t>
                      </m:r>
                      <m:r>
                        <m:rPr>
                          <m:nor/>
                        </m:rPr>
                        <a:rPr lang="en-US" altLang="ko-KR" dirty="0"/>
                        <m:t> </m:t>
                      </m:r>
                      <m:r>
                        <m:rPr>
                          <m:nor/>
                        </m:rPr>
                        <a:rPr lang="en-US" altLang="ko-KR" dirty="0"/>
                        <m:t>cathode</m:t>
                      </m:r>
                      <m:r>
                        <m:rPr>
                          <m:nor/>
                        </m:rPr>
                        <a:rPr lang="en-US" altLang="ko-KR" dirty="0"/>
                        <m:t> </m:t>
                      </m:r>
                      <m:r>
                        <m:rPr>
                          <m:nor/>
                        </m:rPr>
                        <a:rPr lang="en-US" altLang="ko-KR" dirty="0"/>
                        <m:t>pole</m:t>
                      </m:r>
                      <m:r>
                        <a:rPr lang="en-US" altLang="ko-KR" i="1" dirty="0">
                          <a:latin typeface="Cambria Math" panose="02040503050406030204" pitchFamily="18" charset="0"/>
                        </a:rPr>
                        <m:t>  </m:t>
                      </m:r>
                    </m:oMath>
                  </m:oMathPara>
                </a14:m>
                <a:endParaRPr lang="en-US" altLang="ko-KR"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𝑙𝑖</m:t>
                          </m:r>
                        </m:sub>
                      </m:sSub>
                      <m:r>
                        <a:rPr lang="en-US" i="1">
                          <a:latin typeface="Cambria Math" panose="02040503050406030204" pitchFamily="18" charset="0"/>
                        </a:rPr>
                        <m:t> :</m:t>
                      </m:r>
                      <m:r>
                        <m:rPr>
                          <m:nor/>
                        </m:rPr>
                        <a:rPr lang="en-US" altLang="ko-KR" dirty="0"/>
                        <m:t>left</m:t>
                      </m:r>
                      <m:r>
                        <m:rPr>
                          <m:nor/>
                        </m:rPr>
                        <a:rPr lang="en-US" altLang="ko-KR" dirty="0"/>
                        <m:t>  </m:t>
                      </m:r>
                      <m:r>
                        <m:rPr>
                          <m:nor/>
                        </m:rPr>
                        <a:rPr lang="en-US" altLang="ko-KR" dirty="0"/>
                        <m:t>cathode</m:t>
                      </m:r>
                      <m:r>
                        <m:rPr>
                          <m:nor/>
                        </m:rPr>
                        <a:rPr lang="en-US" altLang="ko-KR" dirty="0"/>
                        <m:t> </m:t>
                      </m:r>
                      <m:r>
                        <m:rPr>
                          <m:nor/>
                        </m:rPr>
                        <a:rPr lang="en-US" altLang="ko-KR" dirty="0"/>
                        <m:t>pole</m:t>
                      </m:r>
                    </m:oMath>
                  </m:oMathPara>
                </a14:m>
                <a:endParaRPr lang="en-US" altLang="ko-KR" dirty="0"/>
              </a:p>
            </p:txBody>
          </p:sp>
        </mc:Choice>
        <mc:Fallback xmlns="">
          <p:sp>
            <p:nvSpPr>
              <p:cNvPr id="147" name="Hình chữ nhật 146"/>
              <p:cNvSpPr>
                <a:spLocks noRot="1" noChangeAspect="1" noMove="1" noResize="1" noEditPoints="1" noAdjustHandles="1" noChangeArrowheads="1" noChangeShapeType="1" noTextEdit="1"/>
              </p:cNvSpPr>
              <p:nvPr/>
            </p:nvSpPr>
            <p:spPr>
              <a:xfrm>
                <a:off x="7254793" y="1571516"/>
                <a:ext cx="2595305" cy="1200329"/>
              </a:xfrm>
              <a:prstGeom prst="rect">
                <a:avLst/>
              </a:prstGeom>
              <a:blipFill>
                <a:blip r:embed="rId21"/>
                <a:stretch>
                  <a:fillRect b="-2030"/>
                </a:stretch>
              </a:blipFill>
            </p:spPr>
            <p:txBody>
              <a:bodyPr/>
              <a:lstStyle/>
              <a:p>
                <a:r>
                  <a:rPr lang="en-US">
                    <a:noFill/>
                  </a:rPr>
                  <a:t> </a:t>
                </a:r>
              </a:p>
            </p:txBody>
          </p:sp>
        </mc:Fallback>
      </mc:AlternateContent>
      <p:sp>
        <p:nvSpPr>
          <p:cNvPr id="5" name="Hộp Văn bản 4"/>
          <p:cNvSpPr txBox="1"/>
          <p:nvPr/>
        </p:nvSpPr>
        <p:spPr>
          <a:xfrm>
            <a:off x="7127063" y="3291840"/>
            <a:ext cx="2053254" cy="646331"/>
          </a:xfrm>
          <a:prstGeom prst="rect">
            <a:avLst/>
          </a:prstGeom>
          <a:noFill/>
        </p:spPr>
        <p:txBody>
          <a:bodyPr wrap="none" rtlCol="0">
            <a:spAutoFit/>
          </a:bodyPr>
          <a:lstStyle/>
          <a:p>
            <a:r>
              <a:rPr lang="en-US" dirty="0" smtClean="0">
                <a:solidFill>
                  <a:srgbClr val="BB9C65"/>
                </a:solidFill>
              </a:rPr>
              <a:t>+ : left anode pole</a:t>
            </a:r>
          </a:p>
          <a:p>
            <a:r>
              <a:rPr lang="en-US" dirty="0" smtClean="0">
                <a:solidFill>
                  <a:srgbClr val="1B1BF8"/>
                </a:solidFill>
              </a:rPr>
              <a:t>O : right anode pole</a:t>
            </a:r>
            <a:endParaRPr lang="en-US" dirty="0">
              <a:solidFill>
                <a:srgbClr val="1B1BF8"/>
              </a:solidFill>
            </a:endParaRPr>
          </a:p>
        </p:txBody>
      </p:sp>
      <p:sp>
        <p:nvSpPr>
          <p:cNvPr id="20" name="Hộp Văn bản 19"/>
          <p:cNvSpPr txBox="1"/>
          <p:nvPr/>
        </p:nvSpPr>
        <p:spPr>
          <a:xfrm>
            <a:off x="8030026" y="5978730"/>
            <a:ext cx="3170612" cy="369332"/>
          </a:xfrm>
          <a:prstGeom prst="rect">
            <a:avLst/>
          </a:prstGeom>
          <a:noFill/>
        </p:spPr>
        <p:txBody>
          <a:bodyPr wrap="none" rtlCol="0">
            <a:spAutoFit/>
          </a:bodyPr>
          <a:lstStyle/>
          <a:p>
            <a:r>
              <a:rPr lang="en-US" dirty="0"/>
              <a:t>c</a:t>
            </a:r>
            <a:r>
              <a:rPr lang="en-US" dirty="0" smtClean="0"/>
              <a:t>orrespond </a:t>
            </a:r>
            <a:r>
              <a:rPr lang="en-US" dirty="0" smtClean="0">
                <a:solidFill>
                  <a:srgbClr val="00B050"/>
                </a:solidFill>
              </a:rPr>
              <a:t>trust</a:t>
            </a:r>
            <a:r>
              <a:rPr lang="en-US" dirty="0" smtClean="0"/>
              <a:t>, </a:t>
            </a:r>
            <a:r>
              <a:rPr lang="en-US" dirty="0" smtClean="0">
                <a:solidFill>
                  <a:srgbClr val="FF0000"/>
                </a:solidFill>
              </a:rPr>
              <a:t>un-trust</a:t>
            </a:r>
            <a:r>
              <a:rPr lang="en-US" dirty="0" smtClean="0"/>
              <a:t> poles</a:t>
            </a:r>
            <a:endParaRPr lang="en-US" dirty="0"/>
          </a:p>
        </p:txBody>
      </p:sp>
    </p:spTree>
    <p:extLst>
      <p:ext uri="{BB962C8B-B14F-4D97-AF65-F5344CB8AC3E}">
        <p14:creationId xmlns:p14="http://schemas.microsoft.com/office/powerpoint/2010/main" val="468491988"/>
      </p:ext>
    </p:extLst>
  </p:cSld>
  <p:clrMapOvr>
    <a:masterClrMapping/>
  </p:clrMapOvr>
  <p:timing>
    <p:tnLst>
      <p:par>
        <p:cTn id="1" dur="indefinite" restart="never" nodeType="tmRoot"/>
      </p:par>
    </p:tnLst>
  </p:timing>
</p:sld>
</file>

<file path=ppt/theme/theme1.xml><?xml version="1.0" encoding="utf-8"?>
<a:theme xmlns:a="http://schemas.openxmlformats.org/drawingml/2006/main" name="Xavis">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Xavis" id="{A2305C87-5135-40A5-AF76-A96C335F4E45}" vid="{C4F36B88-7B3A-4461-B566-21F58BD45B6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Xavis</Template>
  <TotalTime>7938</TotalTime>
  <Words>3842</Words>
  <Application>Microsoft Office PowerPoint</Application>
  <PresentationFormat>Màn hình rộng</PresentationFormat>
  <Paragraphs>683</Paragraphs>
  <Slides>54</Slides>
  <Notes>0</Notes>
  <HiddenSlides>0</HiddenSlides>
  <MMClips>0</MMClips>
  <ScaleCrop>false</ScaleCrop>
  <HeadingPairs>
    <vt:vector size="6" baseType="variant">
      <vt:variant>
        <vt:lpstr>Phông được Dùng</vt:lpstr>
      </vt:variant>
      <vt:variant>
        <vt:i4>12</vt:i4>
      </vt:variant>
      <vt:variant>
        <vt:lpstr>Chủ đề</vt:lpstr>
      </vt:variant>
      <vt:variant>
        <vt:i4>1</vt:i4>
      </vt:variant>
      <vt:variant>
        <vt:lpstr>Tiêu đề Bản chiếu</vt:lpstr>
      </vt:variant>
      <vt:variant>
        <vt:i4>54</vt:i4>
      </vt:variant>
    </vt:vector>
  </HeadingPairs>
  <TitlesOfParts>
    <vt:vector size="67" baseType="lpstr">
      <vt:lpstr>Malgun Gothic</vt:lpstr>
      <vt:lpstr>Malgun Gothic</vt:lpstr>
      <vt:lpstr>Arial</vt:lpstr>
      <vt:lpstr>Calibri</vt:lpstr>
      <vt:lpstr>Calibri Light</vt:lpstr>
      <vt:lpstr>Cambria Math</vt:lpstr>
      <vt:lpstr>Consolas</vt:lpstr>
      <vt:lpstr>Courier New</vt:lpstr>
      <vt:lpstr>굴림</vt:lpstr>
      <vt:lpstr>Times New Roman</vt:lpstr>
      <vt:lpstr>Wingdings</vt:lpstr>
      <vt:lpstr>나눔고딕</vt:lpstr>
      <vt:lpstr>Xavis</vt:lpstr>
      <vt:lpstr>Cylinder Battery Technical Document</vt:lpstr>
      <vt:lpstr>History of changes</vt:lpstr>
      <vt:lpstr>1. Auto threshold enhance contrast</vt:lpstr>
      <vt:lpstr>2. Pole Leaning</vt:lpstr>
      <vt:lpstr>2. Pole Leaning</vt:lpstr>
      <vt:lpstr>Bản trình bày PowerPoint</vt:lpstr>
      <vt:lpstr>2. Pole Length Refinement</vt:lpstr>
      <vt:lpstr>2. Pole Length Refinement</vt:lpstr>
      <vt:lpstr>2. Pole Length Refinement</vt:lpstr>
      <vt:lpstr>History of changes</vt:lpstr>
      <vt:lpstr>1. Tolerance Shift</vt:lpstr>
      <vt:lpstr>1. Tolerance Shift</vt:lpstr>
      <vt:lpstr>History of changes</vt:lpstr>
      <vt:lpstr>1. Cathode line refinement local average</vt:lpstr>
      <vt:lpstr>1. Algorithm comparison: Cathode line refinement local average</vt:lpstr>
      <vt:lpstr>1. Result: Cathode line refinement local average</vt:lpstr>
      <vt:lpstr>2. Find Cathode Line Position (Previous version)</vt:lpstr>
      <vt:lpstr>2. Find Cathode Line Position by using CDF(New version)</vt:lpstr>
      <vt:lpstr>2. Find Cathode Line Position by using CDF(New version)</vt:lpstr>
      <vt:lpstr>2. Result: Find Cathode Line Position by using CDF(New version)</vt:lpstr>
      <vt:lpstr>2. Result: Find Cathode Line Position by using CDF(New version)</vt:lpstr>
      <vt:lpstr>2. Result: Find Cathode Line Position by using CDF(New version)</vt:lpstr>
      <vt:lpstr>History of changes</vt:lpstr>
      <vt:lpstr>1. Recheck Line Tracing Disconnection Pole</vt:lpstr>
      <vt:lpstr>1. Recheck Line Tracing Disconnection Pole</vt:lpstr>
      <vt:lpstr>1. Recheck Line Tracing Disconnection Pole</vt:lpstr>
      <vt:lpstr>1. Result: Recheck Line Tracing Disconnection Pole</vt:lpstr>
      <vt:lpstr>Flow Chart Algorithm</vt:lpstr>
      <vt:lpstr>Cylinder Battery UI and Setting Parameters</vt:lpstr>
      <vt:lpstr>Pre-define Outer Rectangle</vt:lpstr>
      <vt:lpstr>Validate the width of Battery</vt:lpstr>
      <vt:lpstr>Beading Inspection (Only Upper Case)</vt:lpstr>
      <vt:lpstr>Beading Inspection (Only Upper Case)</vt:lpstr>
      <vt:lpstr>Beading Inspection (Only Upper Case)</vt:lpstr>
      <vt:lpstr>Result: Beading Inspection (Only Upper Case)</vt:lpstr>
      <vt:lpstr>Finding J/R position</vt:lpstr>
      <vt:lpstr>Finding Leaning position</vt:lpstr>
      <vt:lpstr>Prominence Algorithm : to find the peaks and valley efficiently</vt:lpstr>
      <vt:lpstr>Finding Cathode Line Position (along y direction)</vt:lpstr>
      <vt:lpstr>Finding Cathode Line Position</vt:lpstr>
      <vt:lpstr>Finding Cathode X position</vt:lpstr>
      <vt:lpstr>Add missing cathode position</vt:lpstr>
      <vt:lpstr>Finding Anode Y Position (length) by line tracing</vt:lpstr>
      <vt:lpstr>Cathode and Anode finding image</vt:lpstr>
      <vt:lpstr>Pole Length Refinement</vt:lpstr>
      <vt:lpstr>Pole Length Refinement</vt:lpstr>
      <vt:lpstr>Check Center PIN in Lower Part</vt:lpstr>
      <vt:lpstr>Check Center PIN in Lower Part</vt:lpstr>
      <vt:lpstr>Check Center PIN in Lower Part</vt:lpstr>
      <vt:lpstr>Check Center PIN in Lower Part</vt:lpstr>
      <vt:lpstr>Result</vt:lpstr>
      <vt:lpstr>Result</vt:lpstr>
      <vt:lpstr>Result</vt:lpstr>
      <vt:lpstr>Result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XAVIS PCB Inspection Software</dc:title>
  <dc:creator>NGUYEN MINH PHU</dc:creator>
  <cp:lastModifiedBy>HL2020</cp:lastModifiedBy>
  <cp:revision>91</cp:revision>
  <dcterms:created xsi:type="dcterms:W3CDTF">2021-12-29T03:36:26Z</dcterms:created>
  <dcterms:modified xsi:type="dcterms:W3CDTF">2022-05-05T02:07:13Z</dcterms:modified>
</cp:coreProperties>
</file>